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6.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7.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8.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9.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10.xml" ContentType="application/vnd.openxmlformats-officedocument.theme+xml"/>
  <Override PartName="/ppt/theme/themeOverride1.xml" ContentType="application/vnd.openxmlformats-officedocument.themeOverrid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1.xml" ContentType="application/vnd.openxmlformats-officedocument.theme+xml"/>
  <Override PartName="/ppt/theme/themeOverride2.xml" ContentType="application/vnd.openxmlformats-officedocument.themeOverrid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charts/chart5.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500070" r:id="rId1"/>
    <p:sldMasterId id="2147508845" r:id="rId2"/>
    <p:sldMasterId id="2147509197" r:id="rId3"/>
    <p:sldMasterId id="2147509408" r:id="rId4"/>
    <p:sldMasterId id="2147509422" r:id="rId5"/>
    <p:sldMasterId id="2147509442" r:id="rId6"/>
    <p:sldMasterId id="2147509446" r:id="rId7"/>
    <p:sldMasterId id="2147509450" r:id="rId8"/>
    <p:sldMasterId id="2147509537" r:id="rId9"/>
    <p:sldMasterId id="2147509540" r:id="rId10"/>
    <p:sldMasterId id="2147509555" r:id="rId11"/>
    <p:sldMasterId id="2147509572" r:id="rId12"/>
  </p:sldMasterIdLst>
  <p:notesMasterIdLst>
    <p:notesMasterId r:id="rId224"/>
  </p:notesMasterIdLst>
  <p:handoutMasterIdLst>
    <p:handoutMasterId r:id="rId225"/>
  </p:handoutMasterIdLst>
  <p:sldIdLst>
    <p:sldId id="2842" r:id="rId13"/>
    <p:sldId id="2234" r:id="rId14"/>
    <p:sldId id="2228" r:id="rId15"/>
    <p:sldId id="2231" r:id="rId16"/>
    <p:sldId id="2118" r:id="rId17"/>
    <p:sldId id="2886" r:id="rId18"/>
    <p:sldId id="2887" r:id="rId19"/>
    <p:sldId id="2888" r:id="rId20"/>
    <p:sldId id="2889" r:id="rId21"/>
    <p:sldId id="2890" r:id="rId22"/>
    <p:sldId id="2891" r:id="rId23"/>
    <p:sldId id="2898" r:id="rId24"/>
    <p:sldId id="3134" r:id="rId25"/>
    <p:sldId id="3135" r:id="rId26"/>
    <p:sldId id="3136" r:id="rId27"/>
    <p:sldId id="3137" r:id="rId28"/>
    <p:sldId id="3138" r:id="rId29"/>
    <p:sldId id="3139" r:id="rId30"/>
    <p:sldId id="3140" r:id="rId31"/>
    <p:sldId id="3141" r:id="rId32"/>
    <p:sldId id="3142" r:id="rId33"/>
    <p:sldId id="3143" r:id="rId34"/>
    <p:sldId id="3144" r:id="rId35"/>
    <p:sldId id="3145" r:id="rId36"/>
    <p:sldId id="3146" r:id="rId37"/>
    <p:sldId id="3147" r:id="rId38"/>
    <p:sldId id="3148" r:id="rId39"/>
    <p:sldId id="3149" r:id="rId40"/>
    <p:sldId id="3150" r:id="rId41"/>
    <p:sldId id="3151" r:id="rId42"/>
    <p:sldId id="3152" r:id="rId43"/>
    <p:sldId id="3153" r:id="rId44"/>
    <p:sldId id="3154" r:id="rId45"/>
    <p:sldId id="3155" r:id="rId46"/>
    <p:sldId id="3156" r:id="rId47"/>
    <p:sldId id="3157" r:id="rId48"/>
    <p:sldId id="3158" r:id="rId49"/>
    <p:sldId id="3159" r:id="rId50"/>
    <p:sldId id="3160" r:id="rId51"/>
    <p:sldId id="3161" r:id="rId52"/>
    <p:sldId id="3162" r:id="rId53"/>
    <p:sldId id="3163" r:id="rId54"/>
    <p:sldId id="3164" r:id="rId55"/>
    <p:sldId id="3165" r:id="rId56"/>
    <p:sldId id="3166" r:id="rId57"/>
    <p:sldId id="3167" r:id="rId58"/>
    <p:sldId id="3168" r:id="rId59"/>
    <p:sldId id="3169" r:id="rId60"/>
    <p:sldId id="3170" r:id="rId61"/>
    <p:sldId id="3171" r:id="rId62"/>
    <p:sldId id="3172" r:id="rId63"/>
    <p:sldId id="3173" r:id="rId64"/>
    <p:sldId id="3174" r:id="rId65"/>
    <p:sldId id="3175" r:id="rId66"/>
    <p:sldId id="3176" r:id="rId67"/>
    <p:sldId id="3177" r:id="rId68"/>
    <p:sldId id="3178" r:id="rId69"/>
    <p:sldId id="3179" r:id="rId70"/>
    <p:sldId id="3180" r:id="rId71"/>
    <p:sldId id="3181" r:id="rId72"/>
    <p:sldId id="3182" r:id="rId73"/>
    <p:sldId id="3183" r:id="rId74"/>
    <p:sldId id="3184" r:id="rId75"/>
    <p:sldId id="3185" r:id="rId76"/>
    <p:sldId id="3186" r:id="rId77"/>
    <p:sldId id="3187" r:id="rId78"/>
    <p:sldId id="3188" r:id="rId79"/>
    <p:sldId id="3189" r:id="rId80"/>
    <p:sldId id="3190" r:id="rId81"/>
    <p:sldId id="3191" r:id="rId82"/>
    <p:sldId id="3192" r:id="rId83"/>
    <p:sldId id="3193" r:id="rId84"/>
    <p:sldId id="3194" r:id="rId85"/>
    <p:sldId id="3195" r:id="rId86"/>
    <p:sldId id="3196" r:id="rId87"/>
    <p:sldId id="3197" r:id="rId88"/>
    <p:sldId id="3198" r:id="rId89"/>
    <p:sldId id="3199" r:id="rId90"/>
    <p:sldId id="3200" r:id="rId91"/>
    <p:sldId id="3201" r:id="rId92"/>
    <p:sldId id="3202" r:id="rId93"/>
    <p:sldId id="3203" r:id="rId94"/>
    <p:sldId id="3204" r:id="rId95"/>
    <p:sldId id="3205" r:id="rId96"/>
    <p:sldId id="3206" r:id="rId97"/>
    <p:sldId id="3207" r:id="rId98"/>
    <p:sldId id="3208" r:id="rId99"/>
    <p:sldId id="3209" r:id="rId100"/>
    <p:sldId id="3210" r:id="rId101"/>
    <p:sldId id="3211" r:id="rId102"/>
    <p:sldId id="3212" r:id="rId103"/>
    <p:sldId id="3213" r:id="rId104"/>
    <p:sldId id="3214" r:id="rId105"/>
    <p:sldId id="3215" r:id="rId106"/>
    <p:sldId id="3216" r:id="rId107"/>
    <p:sldId id="3217" r:id="rId108"/>
    <p:sldId id="3218" r:id="rId109"/>
    <p:sldId id="3219" r:id="rId110"/>
    <p:sldId id="3220" r:id="rId111"/>
    <p:sldId id="3221" r:id="rId112"/>
    <p:sldId id="3222" r:id="rId113"/>
    <p:sldId id="3223" r:id="rId114"/>
    <p:sldId id="3224" r:id="rId115"/>
    <p:sldId id="3225" r:id="rId116"/>
    <p:sldId id="3226" r:id="rId117"/>
    <p:sldId id="3227" r:id="rId118"/>
    <p:sldId id="3228" r:id="rId119"/>
    <p:sldId id="3229" r:id="rId120"/>
    <p:sldId id="3230" r:id="rId121"/>
    <p:sldId id="3231" r:id="rId122"/>
    <p:sldId id="3232" r:id="rId123"/>
    <p:sldId id="3233" r:id="rId124"/>
    <p:sldId id="3234" r:id="rId125"/>
    <p:sldId id="3235" r:id="rId126"/>
    <p:sldId id="3236" r:id="rId127"/>
    <p:sldId id="3237" r:id="rId128"/>
    <p:sldId id="3238" r:id="rId129"/>
    <p:sldId id="3239" r:id="rId130"/>
    <p:sldId id="3244" r:id="rId131"/>
    <p:sldId id="2669" r:id="rId132"/>
    <p:sldId id="2899" r:id="rId133"/>
    <p:sldId id="2900" r:id="rId134"/>
    <p:sldId id="2901" r:id="rId135"/>
    <p:sldId id="2902" r:id="rId136"/>
    <p:sldId id="2903" r:id="rId137"/>
    <p:sldId id="2904" r:id="rId138"/>
    <p:sldId id="2905" r:id="rId139"/>
    <p:sldId id="2906" r:id="rId140"/>
    <p:sldId id="2907" r:id="rId141"/>
    <p:sldId id="2908" r:id="rId142"/>
    <p:sldId id="2909" r:id="rId143"/>
    <p:sldId id="2910" r:id="rId144"/>
    <p:sldId id="2911" r:id="rId145"/>
    <p:sldId id="2912" r:id="rId146"/>
    <p:sldId id="2913" r:id="rId147"/>
    <p:sldId id="2914" r:id="rId148"/>
    <p:sldId id="2915" r:id="rId149"/>
    <p:sldId id="2916" r:id="rId150"/>
    <p:sldId id="2917" r:id="rId151"/>
    <p:sldId id="2918" r:id="rId152"/>
    <p:sldId id="2919" r:id="rId153"/>
    <p:sldId id="2920" r:id="rId154"/>
    <p:sldId id="2921" r:id="rId155"/>
    <p:sldId id="2922" r:id="rId156"/>
    <p:sldId id="2924" r:id="rId157"/>
    <p:sldId id="2925" r:id="rId158"/>
    <p:sldId id="2926" r:id="rId159"/>
    <p:sldId id="2927" r:id="rId160"/>
    <p:sldId id="2928" r:id="rId161"/>
    <p:sldId id="2929" r:id="rId162"/>
    <p:sldId id="2931" r:id="rId163"/>
    <p:sldId id="2932" r:id="rId164"/>
    <p:sldId id="2933" r:id="rId165"/>
    <p:sldId id="2934" r:id="rId166"/>
    <p:sldId id="2935" r:id="rId167"/>
    <p:sldId id="2936" r:id="rId168"/>
    <p:sldId id="2583" r:id="rId169"/>
    <p:sldId id="2938" r:id="rId170"/>
    <p:sldId id="2939" r:id="rId171"/>
    <p:sldId id="2940" r:id="rId172"/>
    <p:sldId id="2941" r:id="rId173"/>
    <p:sldId id="2942" r:id="rId174"/>
    <p:sldId id="2943" r:id="rId175"/>
    <p:sldId id="2944" r:id="rId176"/>
    <p:sldId id="2945" r:id="rId177"/>
    <p:sldId id="2946" r:id="rId178"/>
    <p:sldId id="2947" r:id="rId179"/>
    <p:sldId id="2948" r:id="rId180"/>
    <p:sldId id="2949" r:id="rId181"/>
    <p:sldId id="2950" r:id="rId182"/>
    <p:sldId id="2951" r:id="rId183"/>
    <p:sldId id="2952" r:id="rId184"/>
    <p:sldId id="2953" r:id="rId185"/>
    <p:sldId id="2954" r:id="rId186"/>
    <p:sldId id="2955" r:id="rId187"/>
    <p:sldId id="2956" r:id="rId188"/>
    <p:sldId id="2957" r:id="rId189"/>
    <p:sldId id="2958" r:id="rId190"/>
    <p:sldId id="2959" r:id="rId191"/>
    <p:sldId id="2960" r:id="rId192"/>
    <p:sldId id="2961" r:id="rId193"/>
    <p:sldId id="2962" r:id="rId194"/>
    <p:sldId id="2963" r:id="rId195"/>
    <p:sldId id="2964" r:id="rId196"/>
    <p:sldId id="2965" r:id="rId197"/>
    <p:sldId id="2966" r:id="rId198"/>
    <p:sldId id="2967" r:id="rId199"/>
    <p:sldId id="2968" r:id="rId200"/>
    <p:sldId id="2969" r:id="rId201"/>
    <p:sldId id="2970" r:id="rId202"/>
    <p:sldId id="2971" r:id="rId203"/>
    <p:sldId id="2972" r:id="rId204"/>
    <p:sldId id="2973" r:id="rId205"/>
    <p:sldId id="2974" r:id="rId206"/>
    <p:sldId id="2975" r:id="rId207"/>
    <p:sldId id="2976" r:id="rId208"/>
    <p:sldId id="2977" r:id="rId209"/>
    <p:sldId id="2978" r:id="rId210"/>
    <p:sldId id="2979" r:id="rId211"/>
    <p:sldId id="2980" r:id="rId212"/>
    <p:sldId id="2981" r:id="rId213"/>
    <p:sldId id="2982" r:id="rId214"/>
    <p:sldId id="2983" r:id="rId215"/>
    <p:sldId id="2984" r:id="rId216"/>
    <p:sldId id="2985" r:id="rId217"/>
    <p:sldId id="2986" r:id="rId218"/>
    <p:sldId id="2987" r:id="rId219"/>
    <p:sldId id="2988" r:id="rId220"/>
    <p:sldId id="2989" r:id="rId221"/>
    <p:sldId id="2990" r:id="rId222"/>
    <p:sldId id="2991" r:id="rId223"/>
  </p:sldIdLst>
  <p:sldSz cx="12192000" cy="6858000"/>
  <p:notesSz cx="7315200" cy="9601200"/>
  <p:defaultTextStyle>
    <a:defPPr>
      <a:defRPr lang="en-US"/>
    </a:defPPr>
    <a:lvl1pPr algn="l" rtl="0" fontAlgn="base">
      <a:spcBef>
        <a:spcPct val="0"/>
      </a:spcBef>
      <a:spcAft>
        <a:spcPct val="0"/>
      </a:spcAft>
      <a:defRPr kern="1200">
        <a:solidFill>
          <a:schemeClr val="tx1"/>
        </a:solidFill>
        <a:latin typeface="Verdana" pitchFamily="34" charset="0"/>
        <a:ea typeface="MS PGothic"/>
        <a:cs typeface="MS PGothic"/>
      </a:defRPr>
    </a:lvl1pPr>
    <a:lvl2pPr marL="457200" algn="l" rtl="0" fontAlgn="base">
      <a:spcBef>
        <a:spcPct val="0"/>
      </a:spcBef>
      <a:spcAft>
        <a:spcPct val="0"/>
      </a:spcAft>
      <a:defRPr kern="1200">
        <a:solidFill>
          <a:schemeClr val="tx1"/>
        </a:solidFill>
        <a:latin typeface="Verdana" pitchFamily="34" charset="0"/>
        <a:ea typeface="MS PGothic"/>
        <a:cs typeface="MS PGothic"/>
      </a:defRPr>
    </a:lvl2pPr>
    <a:lvl3pPr marL="914400" algn="l" rtl="0" fontAlgn="base">
      <a:spcBef>
        <a:spcPct val="0"/>
      </a:spcBef>
      <a:spcAft>
        <a:spcPct val="0"/>
      </a:spcAft>
      <a:defRPr kern="1200">
        <a:solidFill>
          <a:schemeClr val="tx1"/>
        </a:solidFill>
        <a:latin typeface="Verdana" pitchFamily="34" charset="0"/>
        <a:ea typeface="MS PGothic"/>
        <a:cs typeface="MS PGothic"/>
      </a:defRPr>
    </a:lvl3pPr>
    <a:lvl4pPr marL="1371600" algn="l" rtl="0" fontAlgn="base">
      <a:spcBef>
        <a:spcPct val="0"/>
      </a:spcBef>
      <a:spcAft>
        <a:spcPct val="0"/>
      </a:spcAft>
      <a:defRPr kern="1200">
        <a:solidFill>
          <a:schemeClr val="tx1"/>
        </a:solidFill>
        <a:latin typeface="Verdana" pitchFamily="34" charset="0"/>
        <a:ea typeface="MS PGothic"/>
        <a:cs typeface="MS PGothic"/>
      </a:defRPr>
    </a:lvl4pPr>
    <a:lvl5pPr marL="1828800" algn="l" rtl="0" fontAlgn="base">
      <a:spcBef>
        <a:spcPct val="0"/>
      </a:spcBef>
      <a:spcAft>
        <a:spcPct val="0"/>
      </a:spcAft>
      <a:defRPr kern="1200">
        <a:solidFill>
          <a:schemeClr val="tx1"/>
        </a:solidFill>
        <a:latin typeface="Verdana" pitchFamily="34" charset="0"/>
        <a:ea typeface="MS PGothic"/>
        <a:cs typeface="MS PGothic"/>
      </a:defRPr>
    </a:lvl5pPr>
    <a:lvl6pPr marL="2286000" algn="l" defTabSz="914400" rtl="0" eaLnBrk="1" latinLnBrk="0" hangingPunct="1">
      <a:defRPr kern="1200">
        <a:solidFill>
          <a:schemeClr val="tx1"/>
        </a:solidFill>
        <a:latin typeface="Verdana" pitchFamily="34" charset="0"/>
        <a:ea typeface="MS PGothic"/>
        <a:cs typeface="MS PGothic"/>
      </a:defRPr>
    </a:lvl6pPr>
    <a:lvl7pPr marL="2743200" algn="l" defTabSz="914400" rtl="0" eaLnBrk="1" latinLnBrk="0" hangingPunct="1">
      <a:defRPr kern="1200">
        <a:solidFill>
          <a:schemeClr val="tx1"/>
        </a:solidFill>
        <a:latin typeface="Verdana" pitchFamily="34" charset="0"/>
        <a:ea typeface="MS PGothic"/>
        <a:cs typeface="MS PGothic"/>
      </a:defRPr>
    </a:lvl7pPr>
    <a:lvl8pPr marL="3200400" algn="l" defTabSz="914400" rtl="0" eaLnBrk="1" latinLnBrk="0" hangingPunct="1">
      <a:defRPr kern="1200">
        <a:solidFill>
          <a:schemeClr val="tx1"/>
        </a:solidFill>
        <a:latin typeface="Verdana" pitchFamily="34" charset="0"/>
        <a:ea typeface="MS PGothic"/>
        <a:cs typeface="MS PGothic"/>
      </a:defRPr>
    </a:lvl8pPr>
    <a:lvl9pPr marL="3657600" algn="l" defTabSz="914400" rtl="0" eaLnBrk="1" latinLnBrk="0" hangingPunct="1">
      <a:defRPr kern="1200">
        <a:solidFill>
          <a:schemeClr val="tx1"/>
        </a:solidFill>
        <a:latin typeface="Verdana" pitchFamily="34" charset="0"/>
        <a:ea typeface="MS PGothic"/>
        <a:cs typeface="MS PGothic"/>
      </a:defRPr>
    </a:lvl9pPr>
  </p:defaultTextStyle>
  <p:extLst>
    <p:ext uri="{521415D9-36F7-43E2-AB2F-B90AF26B5E84}">
      <p14:sectionLst xmlns:p14="http://schemas.microsoft.com/office/powerpoint/2010/main">
        <p14:section name="Default Section" id="{278B39A9-6931-4CFB-897E-672E1C865B2B}">
          <p14:sldIdLst>
            <p14:sldId id="2842"/>
            <p14:sldId id="2234"/>
            <p14:sldId id="2228"/>
            <p14:sldId id="2231"/>
            <p14:sldId id="2118"/>
            <p14:sldId id="2886"/>
            <p14:sldId id="2887"/>
            <p14:sldId id="2888"/>
            <p14:sldId id="2889"/>
            <p14:sldId id="2890"/>
            <p14:sldId id="2891"/>
            <p14:sldId id="2898"/>
            <p14:sldId id="3134"/>
            <p14:sldId id="3135"/>
            <p14:sldId id="3136"/>
            <p14:sldId id="3137"/>
            <p14:sldId id="3138"/>
            <p14:sldId id="3139"/>
            <p14:sldId id="3140"/>
            <p14:sldId id="3141"/>
            <p14:sldId id="3142"/>
            <p14:sldId id="3143"/>
            <p14:sldId id="3144"/>
            <p14:sldId id="3145"/>
            <p14:sldId id="3146"/>
            <p14:sldId id="3147"/>
            <p14:sldId id="3148"/>
            <p14:sldId id="3149"/>
            <p14:sldId id="3150"/>
            <p14:sldId id="3151"/>
          </p14:sldIdLst>
        </p14:section>
        <p14:section name="Default Section" id="{27FA54A8-5CA6-45A1-B915-7F250367B550}">
          <p14:sldIdLst>
            <p14:sldId id="3152"/>
            <p14:sldId id="3153"/>
            <p14:sldId id="3154"/>
            <p14:sldId id="3155"/>
            <p14:sldId id="3156"/>
            <p14:sldId id="3157"/>
            <p14:sldId id="3158"/>
            <p14:sldId id="3159"/>
            <p14:sldId id="3160"/>
            <p14:sldId id="3161"/>
            <p14:sldId id="3162"/>
            <p14:sldId id="3163"/>
            <p14:sldId id="3164"/>
            <p14:sldId id="3165"/>
            <p14:sldId id="3166"/>
            <p14:sldId id="3167"/>
            <p14:sldId id="3168"/>
            <p14:sldId id="3169"/>
            <p14:sldId id="3170"/>
            <p14:sldId id="3171"/>
            <p14:sldId id="3172"/>
            <p14:sldId id="3173"/>
            <p14:sldId id="3174"/>
            <p14:sldId id="3175"/>
            <p14:sldId id="3176"/>
            <p14:sldId id="3177"/>
            <p14:sldId id="3178"/>
            <p14:sldId id="3179"/>
            <p14:sldId id="3180"/>
            <p14:sldId id="3181"/>
            <p14:sldId id="3182"/>
            <p14:sldId id="3183"/>
            <p14:sldId id="3184"/>
            <p14:sldId id="3185"/>
            <p14:sldId id="3186"/>
            <p14:sldId id="3187"/>
            <p14:sldId id="3188"/>
            <p14:sldId id="3189"/>
            <p14:sldId id="3190"/>
            <p14:sldId id="3191"/>
            <p14:sldId id="3192"/>
            <p14:sldId id="3193"/>
            <p14:sldId id="3194"/>
            <p14:sldId id="3195"/>
            <p14:sldId id="3196"/>
            <p14:sldId id="3197"/>
            <p14:sldId id="3198"/>
            <p14:sldId id="3199"/>
            <p14:sldId id="3200"/>
            <p14:sldId id="3201"/>
            <p14:sldId id="3202"/>
            <p14:sldId id="3203"/>
            <p14:sldId id="3204"/>
            <p14:sldId id="3205"/>
            <p14:sldId id="3206"/>
          </p14:sldIdLst>
        </p14:section>
        <p14:section name="Untitled Section" id="{530A59D9-B9B7-4248-8787-72BEA1D2D152}">
          <p14:sldIdLst>
            <p14:sldId id="3207"/>
            <p14:sldId id="3208"/>
            <p14:sldId id="3209"/>
            <p14:sldId id="3210"/>
            <p14:sldId id="3211"/>
            <p14:sldId id="3212"/>
            <p14:sldId id="3213"/>
            <p14:sldId id="3214"/>
            <p14:sldId id="3215"/>
            <p14:sldId id="3216"/>
            <p14:sldId id="3217"/>
            <p14:sldId id="3218"/>
            <p14:sldId id="3219"/>
            <p14:sldId id="3220"/>
            <p14:sldId id="3221"/>
            <p14:sldId id="3222"/>
            <p14:sldId id="3223"/>
            <p14:sldId id="3224"/>
            <p14:sldId id="3225"/>
            <p14:sldId id="3226"/>
            <p14:sldId id="3227"/>
            <p14:sldId id="3228"/>
            <p14:sldId id="3229"/>
            <p14:sldId id="3230"/>
            <p14:sldId id="3231"/>
            <p14:sldId id="3232"/>
            <p14:sldId id="3233"/>
            <p14:sldId id="3234"/>
            <p14:sldId id="3235"/>
            <p14:sldId id="3236"/>
            <p14:sldId id="3237"/>
            <p14:sldId id="3238"/>
            <p14:sldId id="3239"/>
            <p14:sldId id="3244"/>
            <p14:sldId id="2669"/>
            <p14:sldId id="2899"/>
            <p14:sldId id="2900"/>
            <p14:sldId id="2901"/>
            <p14:sldId id="2902"/>
            <p14:sldId id="2903"/>
            <p14:sldId id="2904"/>
            <p14:sldId id="2905"/>
            <p14:sldId id="2906"/>
            <p14:sldId id="2907"/>
            <p14:sldId id="2908"/>
            <p14:sldId id="2909"/>
            <p14:sldId id="2910"/>
            <p14:sldId id="2911"/>
            <p14:sldId id="2912"/>
            <p14:sldId id="2913"/>
            <p14:sldId id="2914"/>
            <p14:sldId id="2915"/>
            <p14:sldId id="2916"/>
            <p14:sldId id="2917"/>
            <p14:sldId id="2918"/>
            <p14:sldId id="2919"/>
            <p14:sldId id="2920"/>
            <p14:sldId id="2921"/>
            <p14:sldId id="2922"/>
            <p14:sldId id="2924"/>
            <p14:sldId id="2925"/>
            <p14:sldId id="2926"/>
            <p14:sldId id="2927"/>
            <p14:sldId id="2928"/>
            <p14:sldId id="2929"/>
            <p14:sldId id="2931"/>
            <p14:sldId id="2932"/>
            <p14:sldId id="2933"/>
            <p14:sldId id="2934"/>
            <p14:sldId id="2935"/>
            <p14:sldId id="2936"/>
            <p14:sldId id="2583"/>
            <p14:sldId id="2938"/>
            <p14:sldId id="2939"/>
            <p14:sldId id="2940"/>
            <p14:sldId id="2941"/>
            <p14:sldId id="2942"/>
            <p14:sldId id="2943"/>
            <p14:sldId id="2944"/>
            <p14:sldId id="2945"/>
            <p14:sldId id="2946"/>
            <p14:sldId id="2947"/>
            <p14:sldId id="2948"/>
            <p14:sldId id="2949"/>
            <p14:sldId id="2950"/>
            <p14:sldId id="2951"/>
            <p14:sldId id="2952"/>
            <p14:sldId id="2953"/>
            <p14:sldId id="2954"/>
            <p14:sldId id="2955"/>
            <p14:sldId id="2956"/>
            <p14:sldId id="2957"/>
            <p14:sldId id="2958"/>
            <p14:sldId id="2959"/>
            <p14:sldId id="2960"/>
            <p14:sldId id="2961"/>
            <p14:sldId id="2962"/>
            <p14:sldId id="2963"/>
            <p14:sldId id="2964"/>
            <p14:sldId id="2965"/>
            <p14:sldId id="2966"/>
            <p14:sldId id="2967"/>
            <p14:sldId id="2968"/>
            <p14:sldId id="2969"/>
            <p14:sldId id="2970"/>
            <p14:sldId id="2971"/>
            <p14:sldId id="2972"/>
            <p14:sldId id="2973"/>
            <p14:sldId id="2974"/>
            <p14:sldId id="2975"/>
            <p14:sldId id="2976"/>
            <p14:sldId id="2977"/>
            <p14:sldId id="2978"/>
            <p14:sldId id="2979"/>
            <p14:sldId id="2980"/>
            <p14:sldId id="2981"/>
            <p14:sldId id="2982"/>
            <p14:sldId id="2983"/>
            <p14:sldId id="2984"/>
            <p14:sldId id="2985"/>
            <p14:sldId id="2986"/>
            <p14:sldId id="2987"/>
            <p14:sldId id="2988"/>
            <p14:sldId id="2989"/>
            <p14:sldId id="2990"/>
            <p14:sldId id="299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CCFFCC"/>
    <a:srgbClr val="00FFFF"/>
    <a:srgbClr val="FFFF66"/>
    <a:srgbClr val="336666"/>
    <a:srgbClr val="FF9933"/>
    <a:srgbClr val="FFCC00"/>
    <a:srgbClr val="CC3300"/>
    <a:srgbClr val="FF99CC"/>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3" autoAdjust="0"/>
    <p:restoredTop sz="87292" autoAdjust="0"/>
  </p:normalViewPr>
  <p:slideViewPr>
    <p:cSldViewPr snapToGrid="0">
      <p:cViewPr varScale="1">
        <p:scale>
          <a:sx n="72" d="100"/>
          <a:sy n="72" d="100"/>
        </p:scale>
        <p:origin x="298" y="31"/>
      </p:cViewPr>
      <p:guideLst>
        <p:guide orient="horz" pos="2160"/>
        <p:guide pos="3840"/>
      </p:guideLst>
    </p:cSldViewPr>
  </p:slideViewPr>
  <p:outlineViewPr>
    <p:cViewPr>
      <p:scale>
        <a:sx n="33" d="100"/>
        <a:sy n="33" d="100"/>
      </p:scale>
      <p:origin x="0" y="-21631"/>
    </p:cViewPr>
  </p:outlineViewPr>
  <p:notesTextViewPr>
    <p:cViewPr>
      <p:scale>
        <a:sx n="3" d="2"/>
        <a:sy n="3" d="2"/>
      </p:scale>
      <p:origin x="0" y="0"/>
    </p:cViewPr>
  </p:notesTextViewPr>
  <p:sorterViewPr>
    <p:cViewPr varScale="1">
      <p:scale>
        <a:sx n="100" d="100"/>
        <a:sy n="100" d="100"/>
      </p:scale>
      <p:origin x="0" y="-72283"/>
    </p:cViewPr>
  </p:sorterViewPr>
  <p:notesViewPr>
    <p:cSldViewPr snapToGrid="0">
      <p:cViewPr varScale="1">
        <p:scale>
          <a:sx n="50" d="100"/>
          <a:sy n="50" d="100"/>
        </p:scale>
        <p:origin x="-2862" y="-10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5.xml"/><Relationship Id="rId21" Type="http://schemas.openxmlformats.org/officeDocument/2006/relationships/slide" Target="slides/slide9.xml"/><Relationship Id="rId42" Type="http://schemas.openxmlformats.org/officeDocument/2006/relationships/slide" Target="slides/slide30.xml"/><Relationship Id="rId63" Type="http://schemas.openxmlformats.org/officeDocument/2006/relationships/slide" Target="slides/slide51.xml"/><Relationship Id="rId84" Type="http://schemas.openxmlformats.org/officeDocument/2006/relationships/slide" Target="slides/slide72.xml"/><Relationship Id="rId138" Type="http://schemas.openxmlformats.org/officeDocument/2006/relationships/slide" Target="slides/slide126.xml"/><Relationship Id="rId159" Type="http://schemas.openxmlformats.org/officeDocument/2006/relationships/slide" Target="slides/slide147.xml"/><Relationship Id="rId170" Type="http://schemas.openxmlformats.org/officeDocument/2006/relationships/slide" Target="slides/slide158.xml"/><Relationship Id="rId191" Type="http://schemas.openxmlformats.org/officeDocument/2006/relationships/slide" Target="slides/slide179.xml"/><Relationship Id="rId205" Type="http://schemas.openxmlformats.org/officeDocument/2006/relationships/slide" Target="slides/slide193.xml"/><Relationship Id="rId226" Type="http://schemas.openxmlformats.org/officeDocument/2006/relationships/presProps" Target="presProps.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53" Type="http://schemas.openxmlformats.org/officeDocument/2006/relationships/slide" Target="slides/slide41.xml"/><Relationship Id="rId74" Type="http://schemas.openxmlformats.org/officeDocument/2006/relationships/slide" Target="slides/slide62.xml"/><Relationship Id="rId128" Type="http://schemas.openxmlformats.org/officeDocument/2006/relationships/slide" Target="slides/slide116.xml"/><Relationship Id="rId149" Type="http://schemas.openxmlformats.org/officeDocument/2006/relationships/slide" Target="slides/slide137.xml"/><Relationship Id="rId5" Type="http://schemas.openxmlformats.org/officeDocument/2006/relationships/slideMaster" Target="slideMasters/slideMaster5.xml"/><Relationship Id="rId95" Type="http://schemas.openxmlformats.org/officeDocument/2006/relationships/slide" Target="slides/slide83.xml"/><Relationship Id="rId160" Type="http://schemas.openxmlformats.org/officeDocument/2006/relationships/slide" Target="slides/slide148.xml"/><Relationship Id="rId181" Type="http://schemas.openxmlformats.org/officeDocument/2006/relationships/slide" Target="slides/slide169.xml"/><Relationship Id="rId216" Type="http://schemas.openxmlformats.org/officeDocument/2006/relationships/slide" Target="slides/slide204.xml"/><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113" Type="http://schemas.openxmlformats.org/officeDocument/2006/relationships/slide" Target="slides/slide101.xml"/><Relationship Id="rId118" Type="http://schemas.openxmlformats.org/officeDocument/2006/relationships/slide" Target="slides/slide106.xml"/><Relationship Id="rId134" Type="http://schemas.openxmlformats.org/officeDocument/2006/relationships/slide" Target="slides/slide122.xml"/><Relationship Id="rId139" Type="http://schemas.openxmlformats.org/officeDocument/2006/relationships/slide" Target="slides/slide127.xml"/><Relationship Id="rId80" Type="http://schemas.openxmlformats.org/officeDocument/2006/relationships/slide" Target="slides/slide68.xml"/><Relationship Id="rId85" Type="http://schemas.openxmlformats.org/officeDocument/2006/relationships/slide" Target="slides/slide73.xml"/><Relationship Id="rId150" Type="http://schemas.openxmlformats.org/officeDocument/2006/relationships/slide" Target="slides/slide138.xml"/><Relationship Id="rId155" Type="http://schemas.openxmlformats.org/officeDocument/2006/relationships/slide" Target="slides/slide143.xml"/><Relationship Id="rId171" Type="http://schemas.openxmlformats.org/officeDocument/2006/relationships/slide" Target="slides/slide159.xml"/><Relationship Id="rId176" Type="http://schemas.openxmlformats.org/officeDocument/2006/relationships/slide" Target="slides/slide164.xml"/><Relationship Id="rId192" Type="http://schemas.openxmlformats.org/officeDocument/2006/relationships/slide" Target="slides/slide180.xml"/><Relationship Id="rId197" Type="http://schemas.openxmlformats.org/officeDocument/2006/relationships/slide" Target="slides/slide185.xml"/><Relationship Id="rId206" Type="http://schemas.openxmlformats.org/officeDocument/2006/relationships/slide" Target="slides/slide194.xml"/><Relationship Id="rId227" Type="http://schemas.openxmlformats.org/officeDocument/2006/relationships/viewProps" Target="viewProps.xml"/><Relationship Id="rId201" Type="http://schemas.openxmlformats.org/officeDocument/2006/relationships/slide" Target="slides/slide189.xml"/><Relationship Id="rId222" Type="http://schemas.openxmlformats.org/officeDocument/2006/relationships/slide" Target="slides/slide210.xml"/><Relationship Id="rId12" Type="http://schemas.openxmlformats.org/officeDocument/2006/relationships/slideMaster" Target="slideMasters/slideMaster12.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08" Type="http://schemas.openxmlformats.org/officeDocument/2006/relationships/slide" Target="slides/slide96.xml"/><Relationship Id="rId124" Type="http://schemas.openxmlformats.org/officeDocument/2006/relationships/slide" Target="slides/slide112.xml"/><Relationship Id="rId129" Type="http://schemas.openxmlformats.org/officeDocument/2006/relationships/slide" Target="slides/slide117.xml"/><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slide" Target="slides/slide79.xml"/><Relationship Id="rId96" Type="http://schemas.openxmlformats.org/officeDocument/2006/relationships/slide" Target="slides/slide84.xml"/><Relationship Id="rId140" Type="http://schemas.openxmlformats.org/officeDocument/2006/relationships/slide" Target="slides/slide128.xml"/><Relationship Id="rId145" Type="http://schemas.openxmlformats.org/officeDocument/2006/relationships/slide" Target="slides/slide133.xml"/><Relationship Id="rId161" Type="http://schemas.openxmlformats.org/officeDocument/2006/relationships/slide" Target="slides/slide149.xml"/><Relationship Id="rId166" Type="http://schemas.openxmlformats.org/officeDocument/2006/relationships/slide" Target="slides/slide154.xml"/><Relationship Id="rId182" Type="http://schemas.openxmlformats.org/officeDocument/2006/relationships/slide" Target="slides/slide170.xml"/><Relationship Id="rId187" Type="http://schemas.openxmlformats.org/officeDocument/2006/relationships/slide" Target="slides/slide175.xml"/><Relationship Id="rId217" Type="http://schemas.openxmlformats.org/officeDocument/2006/relationships/slide" Target="slides/slide205.xml"/><Relationship Id="rId1" Type="http://schemas.openxmlformats.org/officeDocument/2006/relationships/slideMaster" Target="slideMasters/slideMaster1.xml"/><Relationship Id="rId6" Type="http://schemas.openxmlformats.org/officeDocument/2006/relationships/slideMaster" Target="slideMasters/slideMaster6.xml"/><Relationship Id="rId212" Type="http://schemas.openxmlformats.org/officeDocument/2006/relationships/slide" Target="slides/slide200.xml"/><Relationship Id="rId23" Type="http://schemas.openxmlformats.org/officeDocument/2006/relationships/slide" Target="slides/slide11.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slide" Target="slides/slide102.xml"/><Relationship Id="rId119" Type="http://schemas.openxmlformats.org/officeDocument/2006/relationships/slide" Target="slides/slide107.xml"/><Relationship Id="rId44" Type="http://schemas.openxmlformats.org/officeDocument/2006/relationships/slide" Target="slides/slide32.xml"/><Relationship Id="rId60" Type="http://schemas.openxmlformats.org/officeDocument/2006/relationships/slide" Target="slides/slide48.xml"/><Relationship Id="rId65" Type="http://schemas.openxmlformats.org/officeDocument/2006/relationships/slide" Target="slides/slide53.xml"/><Relationship Id="rId81" Type="http://schemas.openxmlformats.org/officeDocument/2006/relationships/slide" Target="slides/slide69.xml"/><Relationship Id="rId86" Type="http://schemas.openxmlformats.org/officeDocument/2006/relationships/slide" Target="slides/slide74.xml"/><Relationship Id="rId130" Type="http://schemas.openxmlformats.org/officeDocument/2006/relationships/slide" Target="slides/slide118.xml"/><Relationship Id="rId135" Type="http://schemas.openxmlformats.org/officeDocument/2006/relationships/slide" Target="slides/slide123.xml"/><Relationship Id="rId151" Type="http://schemas.openxmlformats.org/officeDocument/2006/relationships/slide" Target="slides/slide139.xml"/><Relationship Id="rId156" Type="http://schemas.openxmlformats.org/officeDocument/2006/relationships/slide" Target="slides/slide144.xml"/><Relationship Id="rId177" Type="http://schemas.openxmlformats.org/officeDocument/2006/relationships/slide" Target="slides/slide165.xml"/><Relationship Id="rId198" Type="http://schemas.openxmlformats.org/officeDocument/2006/relationships/slide" Target="slides/slide186.xml"/><Relationship Id="rId172" Type="http://schemas.openxmlformats.org/officeDocument/2006/relationships/slide" Target="slides/slide160.xml"/><Relationship Id="rId193" Type="http://schemas.openxmlformats.org/officeDocument/2006/relationships/slide" Target="slides/slide181.xml"/><Relationship Id="rId202" Type="http://schemas.openxmlformats.org/officeDocument/2006/relationships/slide" Target="slides/slide190.xml"/><Relationship Id="rId207" Type="http://schemas.openxmlformats.org/officeDocument/2006/relationships/slide" Target="slides/slide195.xml"/><Relationship Id="rId223" Type="http://schemas.openxmlformats.org/officeDocument/2006/relationships/slide" Target="slides/slide211.xml"/><Relationship Id="rId228" Type="http://schemas.openxmlformats.org/officeDocument/2006/relationships/theme" Target="theme/theme1.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slide" Target="slides/slide9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120" Type="http://schemas.openxmlformats.org/officeDocument/2006/relationships/slide" Target="slides/slide108.xml"/><Relationship Id="rId125" Type="http://schemas.openxmlformats.org/officeDocument/2006/relationships/slide" Target="slides/slide113.xml"/><Relationship Id="rId141" Type="http://schemas.openxmlformats.org/officeDocument/2006/relationships/slide" Target="slides/slide129.xml"/><Relationship Id="rId146" Type="http://schemas.openxmlformats.org/officeDocument/2006/relationships/slide" Target="slides/slide134.xml"/><Relationship Id="rId167" Type="http://schemas.openxmlformats.org/officeDocument/2006/relationships/slide" Target="slides/slide155.xml"/><Relationship Id="rId188" Type="http://schemas.openxmlformats.org/officeDocument/2006/relationships/slide" Target="slides/slide176.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162" Type="http://schemas.openxmlformats.org/officeDocument/2006/relationships/slide" Target="slides/slide150.xml"/><Relationship Id="rId183" Type="http://schemas.openxmlformats.org/officeDocument/2006/relationships/slide" Target="slides/slide171.xml"/><Relationship Id="rId213" Type="http://schemas.openxmlformats.org/officeDocument/2006/relationships/slide" Target="slides/slide201.xml"/><Relationship Id="rId218" Type="http://schemas.openxmlformats.org/officeDocument/2006/relationships/slide" Target="slides/slide206.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15" Type="http://schemas.openxmlformats.org/officeDocument/2006/relationships/slide" Target="slides/slide103.xml"/><Relationship Id="rId131" Type="http://schemas.openxmlformats.org/officeDocument/2006/relationships/slide" Target="slides/slide119.xml"/><Relationship Id="rId136" Type="http://schemas.openxmlformats.org/officeDocument/2006/relationships/slide" Target="slides/slide124.xml"/><Relationship Id="rId157" Type="http://schemas.openxmlformats.org/officeDocument/2006/relationships/slide" Target="slides/slide145.xml"/><Relationship Id="rId178" Type="http://schemas.openxmlformats.org/officeDocument/2006/relationships/slide" Target="slides/slide166.xml"/><Relationship Id="rId61" Type="http://schemas.openxmlformats.org/officeDocument/2006/relationships/slide" Target="slides/slide49.xml"/><Relationship Id="rId82" Type="http://schemas.openxmlformats.org/officeDocument/2006/relationships/slide" Target="slides/slide70.xml"/><Relationship Id="rId152" Type="http://schemas.openxmlformats.org/officeDocument/2006/relationships/slide" Target="slides/slide140.xml"/><Relationship Id="rId173" Type="http://schemas.openxmlformats.org/officeDocument/2006/relationships/slide" Target="slides/slide161.xml"/><Relationship Id="rId194" Type="http://schemas.openxmlformats.org/officeDocument/2006/relationships/slide" Target="slides/slide182.xml"/><Relationship Id="rId199" Type="http://schemas.openxmlformats.org/officeDocument/2006/relationships/slide" Target="slides/slide187.xml"/><Relationship Id="rId203" Type="http://schemas.openxmlformats.org/officeDocument/2006/relationships/slide" Target="slides/slide191.xml"/><Relationship Id="rId208" Type="http://schemas.openxmlformats.org/officeDocument/2006/relationships/slide" Target="slides/slide196.xml"/><Relationship Id="rId229" Type="http://schemas.openxmlformats.org/officeDocument/2006/relationships/tableStyles" Target="tableStyles.xml"/><Relationship Id="rId19" Type="http://schemas.openxmlformats.org/officeDocument/2006/relationships/slide" Target="slides/slide7.xml"/><Relationship Id="rId224" Type="http://schemas.openxmlformats.org/officeDocument/2006/relationships/notesMaster" Target="notesMasters/notesMaster1.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126" Type="http://schemas.openxmlformats.org/officeDocument/2006/relationships/slide" Target="slides/slide114.xml"/><Relationship Id="rId147" Type="http://schemas.openxmlformats.org/officeDocument/2006/relationships/slide" Target="slides/slide135.xml"/><Relationship Id="rId168" Type="http://schemas.openxmlformats.org/officeDocument/2006/relationships/slide" Target="slides/slide156.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121" Type="http://schemas.openxmlformats.org/officeDocument/2006/relationships/slide" Target="slides/slide109.xml"/><Relationship Id="rId142" Type="http://schemas.openxmlformats.org/officeDocument/2006/relationships/slide" Target="slides/slide130.xml"/><Relationship Id="rId163" Type="http://schemas.openxmlformats.org/officeDocument/2006/relationships/slide" Target="slides/slide151.xml"/><Relationship Id="rId184" Type="http://schemas.openxmlformats.org/officeDocument/2006/relationships/slide" Target="slides/slide172.xml"/><Relationship Id="rId189" Type="http://schemas.openxmlformats.org/officeDocument/2006/relationships/slide" Target="slides/slide177.xml"/><Relationship Id="rId219" Type="http://schemas.openxmlformats.org/officeDocument/2006/relationships/slide" Target="slides/slide207.xml"/><Relationship Id="rId3" Type="http://schemas.openxmlformats.org/officeDocument/2006/relationships/slideMaster" Target="slideMasters/slideMaster3.xml"/><Relationship Id="rId214" Type="http://schemas.openxmlformats.org/officeDocument/2006/relationships/slide" Target="slides/slide202.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116" Type="http://schemas.openxmlformats.org/officeDocument/2006/relationships/slide" Target="slides/slide104.xml"/><Relationship Id="rId137" Type="http://schemas.openxmlformats.org/officeDocument/2006/relationships/slide" Target="slides/slide125.xml"/><Relationship Id="rId158" Type="http://schemas.openxmlformats.org/officeDocument/2006/relationships/slide" Target="slides/slide146.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slide" Target="slides/slide99.xml"/><Relationship Id="rId132" Type="http://schemas.openxmlformats.org/officeDocument/2006/relationships/slide" Target="slides/slide120.xml"/><Relationship Id="rId153" Type="http://schemas.openxmlformats.org/officeDocument/2006/relationships/slide" Target="slides/slide141.xml"/><Relationship Id="rId174" Type="http://schemas.openxmlformats.org/officeDocument/2006/relationships/slide" Target="slides/slide162.xml"/><Relationship Id="rId179" Type="http://schemas.openxmlformats.org/officeDocument/2006/relationships/slide" Target="slides/slide167.xml"/><Relationship Id="rId195" Type="http://schemas.openxmlformats.org/officeDocument/2006/relationships/slide" Target="slides/slide183.xml"/><Relationship Id="rId209" Type="http://schemas.openxmlformats.org/officeDocument/2006/relationships/slide" Target="slides/slide197.xml"/><Relationship Id="rId190" Type="http://schemas.openxmlformats.org/officeDocument/2006/relationships/slide" Target="slides/slide178.xml"/><Relationship Id="rId204" Type="http://schemas.openxmlformats.org/officeDocument/2006/relationships/slide" Target="slides/slide192.xml"/><Relationship Id="rId220" Type="http://schemas.openxmlformats.org/officeDocument/2006/relationships/slide" Target="slides/slide208.xml"/><Relationship Id="rId225" Type="http://schemas.openxmlformats.org/officeDocument/2006/relationships/handoutMaster" Target="handoutMasters/handoutMaster1.xml"/><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106" Type="http://schemas.openxmlformats.org/officeDocument/2006/relationships/slide" Target="slides/slide94.xml"/><Relationship Id="rId127" Type="http://schemas.openxmlformats.org/officeDocument/2006/relationships/slide" Target="slides/slide115.xml"/><Relationship Id="rId10" Type="http://schemas.openxmlformats.org/officeDocument/2006/relationships/slideMaster" Target="slideMasters/slideMaster10.xml"/><Relationship Id="rId31" Type="http://schemas.openxmlformats.org/officeDocument/2006/relationships/slide" Target="slides/slide19.xml"/><Relationship Id="rId52" Type="http://schemas.openxmlformats.org/officeDocument/2006/relationships/slide" Target="slides/slide40.xml"/><Relationship Id="rId73" Type="http://schemas.openxmlformats.org/officeDocument/2006/relationships/slide" Target="slides/slide61.xml"/><Relationship Id="rId78" Type="http://schemas.openxmlformats.org/officeDocument/2006/relationships/slide" Target="slides/slide66.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122" Type="http://schemas.openxmlformats.org/officeDocument/2006/relationships/slide" Target="slides/slide110.xml"/><Relationship Id="rId143" Type="http://schemas.openxmlformats.org/officeDocument/2006/relationships/slide" Target="slides/slide131.xml"/><Relationship Id="rId148" Type="http://schemas.openxmlformats.org/officeDocument/2006/relationships/slide" Target="slides/slide136.xml"/><Relationship Id="rId164" Type="http://schemas.openxmlformats.org/officeDocument/2006/relationships/slide" Target="slides/slide152.xml"/><Relationship Id="rId169" Type="http://schemas.openxmlformats.org/officeDocument/2006/relationships/slide" Target="slides/slide157.xml"/><Relationship Id="rId185" Type="http://schemas.openxmlformats.org/officeDocument/2006/relationships/slide" Target="slides/slide173.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68.xml"/><Relationship Id="rId210" Type="http://schemas.openxmlformats.org/officeDocument/2006/relationships/slide" Target="slides/slide198.xml"/><Relationship Id="rId215" Type="http://schemas.openxmlformats.org/officeDocument/2006/relationships/slide" Target="slides/slide203.xml"/><Relationship Id="rId26" Type="http://schemas.openxmlformats.org/officeDocument/2006/relationships/slide" Target="slides/slide14.xml"/><Relationship Id="rId47" Type="http://schemas.openxmlformats.org/officeDocument/2006/relationships/slide" Target="slides/slide35.xml"/><Relationship Id="rId68" Type="http://schemas.openxmlformats.org/officeDocument/2006/relationships/slide" Target="slides/slide56.xml"/><Relationship Id="rId89" Type="http://schemas.openxmlformats.org/officeDocument/2006/relationships/slide" Target="slides/slide77.xml"/><Relationship Id="rId112" Type="http://schemas.openxmlformats.org/officeDocument/2006/relationships/slide" Target="slides/slide100.xml"/><Relationship Id="rId133" Type="http://schemas.openxmlformats.org/officeDocument/2006/relationships/slide" Target="slides/slide121.xml"/><Relationship Id="rId154" Type="http://schemas.openxmlformats.org/officeDocument/2006/relationships/slide" Target="slides/slide142.xml"/><Relationship Id="rId175" Type="http://schemas.openxmlformats.org/officeDocument/2006/relationships/slide" Target="slides/slide163.xml"/><Relationship Id="rId196" Type="http://schemas.openxmlformats.org/officeDocument/2006/relationships/slide" Target="slides/slide184.xml"/><Relationship Id="rId200" Type="http://schemas.openxmlformats.org/officeDocument/2006/relationships/slide" Target="slides/slide188.xml"/><Relationship Id="rId16" Type="http://schemas.openxmlformats.org/officeDocument/2006/relationships/slide" Target="slides/slide4.xml"/><Relationship Id="rId221" Type="http://schemas.openxmlformats.org/officeDocument/2006/relationships/slide" Target="slides/slide209.xml"/><Relationship Id="rId37" Type="http://schemas.openxmlformats.org/officeDocument/2006/relationships/slide" Target="slides/slide25.xml"/><Relationship Id="rId58" Type="http://schemas.openxmlformats.org/officeDocument/2006/relationships/slide" Target="slides/slide46.xml"/><Relationship Id="rId79" Type="http://schemas.openxmlformats.org/officeDocument/2006/relationships/slide" Target="slides/slide67.xml"/><Relationship Id="rId102" Type="http://schemas.openxmlformats.org/officeDocument/2006/relationships/slide" Target="slides/slide90.xml"/><Relationship Id="rId123" Type="http://schemas.openxmlformats.org/officeDocument/2006/relationships/slide" Target="slides/slide111.xml"/><Relationship Id="rId144" Type="http://schemas.openxmlformats.org/officeDocument/2006/relationships/slide" Target="slides/slide132.xml"/><Relationship Id="rId90" Type="http://schemas.openxmlformats.org/officeDocument/2006/relationships/slide" Target="slides/slide78.xml"/><Relationship Id="rId165" Type="http://schemas.openxmlformats.org/officeDocument/2006/relationships/slide" Target="slides/slide153.xml"/><Relationship Id="rId186" Type="http://schemas.openxmlformats.org/officeDocument/2006/relationships/slide" Target="slides/slide174.xml"/><Relationship Id="rId211" Type="http://schemas.openxmlformats.org/officeDocument/2006/relationships/slide" Target="slides/slide199.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7390300439249206E-2"/>
          <c:y val="0.184679692870164"/>
          <c:w val="0.81765944205427898"/>
          <c:h val="0.67361747496823199"/>
        </c:manualLayout>
      </c:layout>
      <c:lineChart>
        <c:grouping val="standard"/>
        <c:varyColors val="0"/>
        <c:ser>
          <c:idx val="0"/>
          <c:order val="0"/>
          <c:tx>
            <c:v>Incidence of neuroendocrine tumors</c:v>
          </c:tx>
          <c:spPr>
            <a:ln>
              <a:solidFill>
                <a:schemeClr val="accent2"/>
              </a:solidFill>
            </a:ln>
          </c:spPr>
          <c:marker>
            <c:symbol val="diamond"/>
            <c:size val="5"/>
            <c:spPr>
              <a:solidFill>
                <a:schemeClr val="accent2"/>
              </a:solidFill>
              <a:ln>
                <a:solidFill>
                  <a:schemeClr val="accent2"/>
                </a:solidFill>
              </a:ln>
            </c:spPr>
          </c:marker>
          <c:errBars>
            <c:errDir val="y"/>
            <c:errBarType val="both"/>
            <c:errValType val="cust"/>
            <c:noEndCap val="0"/>
            <c:plus>
              <c:numRef>
                <c:f>'Annual Incidence'!$Q$6:$Q$45</c:f>
                <c:numCache>
                  <c:formatCode>General</c:formatCode>
                  <c:ptCount val="40"/>
                  <c:pt idx="0">
                    <c:v>0.19270000000000001</c:v>
                  </c:pt>
                  <c:pt idx="1">
                    <c:v>0.2014</c:v>
                  </c:pt>
                  <c:pt idx="2">
                    <c:v>0.2016</c:v>
                  </c:pt>
                  <c:pt idx="3">
                    <c:v>0.18629999999999999</c:v>
                  </c:pt>
                  <c:pt idx="4">
                    <c:v>0.2019</c:v>
                  </c:pt>
                  <c:pt idx="5">
                    <c:v>0.18529999999999999</c:v>
                  </c:pt>
                  <c:pt idx="6">
                    <c:v>0.1993</c:v>
                  </c:pt>
                  <c:pt idx="7">
                    <c:v>0.18390000000000001</c:v>
                  </c:pt>
                  <c:pt idx="8">
                    <c:v>0.17649999999999999</c:v>
                  </c:pt>
                  <c:pt idx="9">
                    <c:v>0.19040000000000001</c:v>
                  </c:pt>
                  <c:pt idx="10">
                    <c:v>0.1918</c:v>
                  </c:pt>
                  <c:pt idx="11">
                    <c:v>0.1956</c:v>
                  </c:pt>
                  <c:pt idx="12">
                    <c:v>0.1915</c:v>
                  </c:pt>
                  <c:pt idx="13">
                    <c:v>0.23830000000000001</c:v>
                  </c:pt>
                  <c:pt idx="14">
                    <c:v>0.24</c:v>
                  </c:pt>
                  <c:pt idx="15">
                    <c:v>0.23899999999999999</c:v>
                  </c:pt>
                  <c:pt idx="16">
                    <c:v>0.245</c:v>
                  </c:pt>
                  <c:pt idx="17">
                    <c:v>0.23910000000000001</c:v>
                  </c:pt>
                  <c:pt idx="18">
                    <c:v>0.2455</c:v>
                  </c:pt>
                  <c:pt idx="19">
                    <c:v>0.20499999999999999</c:v>
                  </c:pt>
                  <c:pt idx="20">
                    <c:v>0.2064</c:v>
                  </c:pt>
                  <c:pt idx="21">
                    <c:v>0.2079</c:v>
                  </c:pt>
                  <c:pt idx="22">
                    <c:v>0.222</c:v>
                  </c:pt>
                  <c:pt idx="23">
                    <c:v>0.22460000000000099</c:v>
                  </c:pt>
                  <c:pt idx="24">
                    <c:v>0.22650000000000001</c:v>
                  </c:pt>
                  <c:pt idx="25">
                    <c:v>0.23569999999999999</c:v>
                  </c:pt>
                  <c:pt idx="26">
                    <c:v>0.233899999999999</c:v>
                  </c:pt>
                  <c:pt idx="27">
                    <c:v>0.16239999999999999</c:v>
                  </c:pt>
                  <c:pt idx="28">
                    <c:v>0.157299999999999</c:v>
                  </c:pt>
                  <c:pt idx="29">
                    <c:v>0.16339999999999999</c:v>
                  </c:pt>
                  <c:pt idx="30">
                    <c:v>0.1643</c:v>
                  </c:pt>
                  <c:pt idx="31">
                    <c:v>0.16520000000000001</c:v>
                  </c:pt>
                  <c:pt idx="32">
                    <c:v>0.1681</c:v>
                  </c:pt>
                  <c:pt idx="33">
                    <c:v>0.1704</c:v>
                  </c:pt>
                  <c:pt idx="34">
                    <c:v>0.17150000000000101</c:v>
                  </c:pt>
                  <c:pt idx="35">
                    <c:v>0.17130000000000001</c:v>
                  </c:pt>
                  <c:pt idx="36">
                    <c:v>0.17120000000000099</c:v>
                  </c:pt>
                  <c:pt idx="37">
                    <c:v>0.172099999999999</c:v>
                  </c:pt>
                  <c:pt idx="38">
                    <c:v>0.17150000000000001</c:v>
                  </c:pt>
                  <c:pt idx="39">
                    <c:v>0.17449999999999899</c:v>
                  </c:pt>
                </c:numCache>
              </c:numRef>
            </c:plus>
            <c:minus>
              <c:numRef>
                <c:f>'Annual Incidence'!$P$6:$P$45</c:f>
                <c:numCache>
                  <c:formatCode>General</c:formatCode>
                  <c:ptCount val="40"/>
                  <c:pt idx="0">
                    <c:v>0.1709</c:v>
                  </c:pt>
                  <c:pt idx="1">
                    <c:v>0.18260000000000001</c:v>
                  </c:pt>
                  <c:pt idx="2">
                    <c:v>0.1845</c:v>
                  </c:pt>
                  <c:pt idx="3">
                    <c:v>0.1694</c:v>
                  </c:pt>
                  <c:pt idx="4">
                    <c:v>0.185</c:v>
                  </c:pt>
                  <c:pt idx="5">
                    <c:v>0.16930000000000001</c:v>
                  </c:pt>
                  <c:pt idx="6">
                    <c:v>0.18329999999999999</c:v>
                  </c:pt>
                  <c:pt idx="7">
                    <c:v>0.16819999999999999</c:v>
                  </c:pt>
                  <c:pt idx="8">
                    <c:v>0.1608</c:v>
                  </c:pt>
                  <c:pt idx="9">
                    <c:v>0.17499999999999999</c:v>
                  </c:pt>
                  <c:pt idx="10">
                    <c:v>0.1767</c:v>
                  </c:pt>
                  <c:pt idx="11">
                    <c:v>0.18060000000000001</c:v>
                  </c:pt>
                  <c:pt idx="12">
                    <c:v>0.17680000000000001</c:v>
                  </c:pt>
                  <c:pt idx="13">
                    <c:v>0.22359999999999999</c:v>
                  </c:pt>
                  <c:pt idx="14">
                    <c:v>0.22570000000000001</c:v>
                  </c:pt>
                  <c:pt idx="15">
                    <c:v>0.22509999999999999</c:v>
                  </c:pt>
                  <c:pt idx="16">
                    <c:v>0.23130000000000001</c:v>
                  </c:pt>
                  <c:pt idx="17">
                    <c:v>0.22550000000000001</c:v>
                  </c:pt>
                  <c:pt idx="18">
                    <c:v>0.23230000000000001</c:v>
                  </c:pt>
                  <c:pt idx="19">
                    <c:v>0.19589999999999999</c:v>
                  </c:pt>
                  <c:pt idx="20">
                    <c:v>0.19739999999999999</c:v>
                  </c:pt>
                  <c:pt idx="21">
                    <c:v>0.19900000000000001</c:v>
                  </c:pt>
                  <c:pt idx="22">
                    <c:v>0.21340000000000001</c:v>
                  </c:pt>
                  <c:pt idx="23">
                    <c:v>0.216</c:v>
                  </c:pt>
                  <c:pt idx="24">
                    <c:v>0.21810000000000099</c:v>
                  </c:pt>
                  <c:pt idx="25">
                    <c:v>0.227300000000001</c:v>
                  </c:pt>
                  <c:pt idx="26">
                    <c:v>0.2258</c:v>
                  </c:pt>
                  <c:pt idx="27">
                    <c:v>0.1585</c:v>
                  </c:pt>
                  <c:pt idx="28">
                    <c:v>0.15340000000000001</c:v>
                  </c:pt>
                  <c:pt idx="29">
                    <c:v>0.1595</c:v>
                  </c:pt>
                  <c:pt idx="30">
                    <c:v>0.16059999999999999</c:v>
                  </c:pt>
                  <c:pt idx="31">
                    <c:v>0.1615</c:v>
                  </c:pt>
                  <c:pt idx="32">
                    <c:v>0.1643</c:v>
                  </c:pt>
                  <c:pt idx="33">
                    <c:v>0.1668</c:v>
                  </c:pt>
                  <c:pt idx="34">
                    <c:v>0.16799999999999901</c:v>
                  </c:pt>
                  <c:pt idx="35">
                    <c:v>0.16789999999999999</c:v>
                  </c:pt>
                  <c:pt idx="36">
                    <c:v>0.1678</c:v>
                  </c:pt>
                  <c:pt idx="37">
                    <c:v>0.16869999999999999</c:v>
                  </c:pt>
                  <c:pt idx="38">
                    <c:v>0.16829999999999901</c:v>
                  </c:pt>
                  <c:pt idx="39">
                    <c:v>0.17120000000000099</c:v>
                  </c:pt>
                </c:numCache>
              </c:numRef>
            </c:minus>
          </c:errBars>
          <c:cat>
            <c:numRef>
              <c:f>'Annual Incidence'!$L$6:$L$45</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'Annual Incidence'!$M$6:$M$45</c:f>
              <c:numCache>
                <c:formatCode>0.00</c:formatCode>
                <c:ptCount val="40"/>
                <c:pt idx="0">
                  <c:v>1.0916999999999999</c:v>
                </c:pt>
                <c:pt idx="1">
                  <c:v>1.4129</c:v>
                </c:pt>
                <c:pt idx="2">
                  <c:v>1.5822000000000001</c:v>
                </c:pt>
                <c:pt idx="3">
                  <c:v>1.3746</c:v>
                </c:pt>
                <c:pt idx="4">
                  <c:v>1.6064000000000001</c:v>
                </c:pt>
                <c:pt idx="5">
                  <c:v>1.4343999999999999</c:v>
                </c:pt>
                <c:pt idx="6">
                  <c:v>1.6596</c:v>
                </c:pt>
                <c:pt idx="7">
                  <c:v>1.4399</c:v>
                </c:pt>
                <c:pt idx="8">
                  <c:v>1.3084</c:v>
                </c:pt>
                <c:pt idx="9">
                  <c:v>1.5730999999999999</c:v>
                </c:pt>
                <c:pt idx="10">
                  <c:v>1.6294</c:v>
                </c:pt>
                <c:pt idx="11">
                  <c:v>1.724</c:v>
                </c:pt>
                <c:pt idx="12">
                  <c:v>1.6913</c:v>
                </c:pt>
                <c:pt idx="13">
                  <c:v>2.6446999999999998</c:v>
                </c:pt>
                <c:pt idx="14">
                  <c:v>2.7589000000000001</c:v>
                </c:pt>
                <c:pt idx="15">
                  <c:v>2.8161</c:v>
                </c:pt>
                <c:pt idx="16">
                  <c:v>2.9954999999999981</c:v>
                </c:pt>
                <c:pt idx="17">
                  <c:v>2.911</c:v>
                </c:pt>
                <c:pt idx="18">
                  <c:v>3.1779999999999999</c:v>
                </c:pt>
                <c:pt idx="19">
                  <c:v>3.2052</c:v>
                </c:pt>
                <c:pt idx="20">
                  <c:v>3.321499999999999</c:v>
                </c:pt>
                <c:pt idx="21">
                  <c:v>3.4235000000000002</c:v>
                </c:pt>
                <c:pt idx="22">
                  <c:v>3.9603000000000002</c:v>
                </c:pt>
                <c:pt idx="23">
                  <c:v>4.1220999999999943</c:v>
                </c:pt>
                <c:pt idx="24">
                  <c:v>4.2899000000000003</c:v>
                </c:pt>
                <c:pt idx="25">
                  <c:v>4.7328000000000001</c:v>
                </c:pt>
                <c:pt idx="26">
                  <c:v>4.7563000000000004</c:v>
                </c:pt>
                <c:pt idx="27">
                  <c:v>4.8952999999999998</c:v>
                </c:pt>
                <c:pt idx="28">
                  <c:v>4.6686999999999976</c:v>
                </c:pt>
                <c:pt idx="29">
                  <c:v>5.1433999999999997</c:v>
                </c:pt>
                <c:pt idx="30">
                  <c:v>5.2851999999999997</c:v>
                </c:pt>
                <c:pt idx="31">
                  <c:v>5.4427000000000003</c:v>
                </c:pt>
                <c:pt idx="32">
                  <c:v>5.5552999999999999</c:v>
                </c:pt>
                <c:pt idx="33">
                  <c:v>5.9424999999999999</c:v>
                </c:pt>
                <c:pt idx="34">
                  <c:v>6.1632999999999996</c:v>
                </c:pt>
                <c:pt idx="35">
                  <c:v>6.2684999999999986</c:v>
                </c:pt>
                <c:pt idx="36">
                  <c:v>6.3842999999999996</c:v>
                </c:pt>
                <c:pt idx="37">
                  <c:v>6.5666000000000002</c:v>
                </c:pt>
                <c:pt idx="38">
                  <c:v>6.6059999999999937</c:v>
                </c:pt>
                <c:pt idx="39">
                  <c:v>6.9781000000000004</c:v>
                </c:pt>
              </c:numCache>
            </c:numRef>
          </c:val>
          <c:smooth val="0"/>
          <c:extLst>
            <c:ext xmlns:c16="http://schemas.microsoft.com/office/drawing/2014/chart" uri="{C3380CC4-5D6E-409C-BE32-E72D297353CC}">
              <c16:uniqueId val="{00000000-447D-4972-9160-9BBAE3BE8A09}"/>
            </c:ext>
          </c:extLst>
        </c:ser>
        <c:dLbls>
          <c:showLegendKey val="0"/>
          <c:showVal val="0"/>
          <c:showCatName val="0"/>
          <c:showSerName val="0"/>
          <c:showPercent val="0"/>
          <c:showBubbleSize val="0"/>
        </c:dLbls>
        <c:marker val="1"/>
        <c:smooth val="0"/>
        <c:axId val="161410200"/>
        <c:axId val="161414416"/>
      </c:lineChart>
      <c:lineChart>
        <c:grouping val="standard"/>
        <c:varyColors val="0"/>
        <c:ser>
          <c:idx val="1"/>
          <c:order val="1"/>
          <c:tx>
            <c:v>Incidence of all malignant neoplasms</c:v>
          </c:tx>
          <c:spPr>
            <a:ln>
              <a:solidFill>
                <a:schemeClr val="accent1"/>
              </a:solidFill>
            </a:ln>
          </c:spPr>
          <c:marker>
            <c:symbol val="square"/>
            <c:size val="4"/>
            <c:spPr>
              <a:solidFill>
                <a:schemeClr val="accent1"/>
              </a:solidFill>
              <a:ln>
                <a:solidFill>
                  <a:schemeClr val="accent1"/>
                </a:solidFill>
              </a:ln>
            </c:spPr>
          </c:marker>
          <c:cat>
            <c:strRef>
              <c:f>'Annual Incidence'!$K$6:$K$45</c:f>
              <c:strCache>
                <c:ptCount val="28"/>
                <c:pt idx="0">
                  <c:v>SEER 9</c:v>
                </c:pt>
                <c:pt idx="19">
                  <c:v>SEER 13</c:v>
                </c:pt>
                <c:pt idx="27">
                  <c:v>SEER 18</c:v>
                </c:pt>
              </c:strCache>
            </c:strRef>
          </c:cat>
          <c:val>
            <c:numRef>
              <c:f>'Annual Incidence'!$R$6:$R$45</c:f>
              <c:numCache>
                <c:formatCode>0</c:formatCode>
                <c:ptCount val="40"/>
                <c:pt idx="0">
                  <c:v>385.41789999999992</c:v>
                </c:pt>
                <c:pt idx="1">
                  <c:v>400.28349999999938</c:v>
                </c:pt>
                <c:pt idx="2">
                  <c:v>400.41879999999941</c:v>
                </c:pt>
                <c:pt idx="3">
                  <c:v>407.42579999999941</c:v>
                </c:pt>
                <c:pt idx="4">
                  <c:v>407.75689999999992</c:v>
                </c:pt>
                <c:pt idx="5">
                  <c:v>407.28809999999942</c:v>
                </c:pt>
                <c:pt idx="6">
                  <c:v>412.50979999999993</c:v>
                </c:pt>
                <c:pt idx="7">
                  <c:v>418.10039999999992</c:v>
                </c:pt>
                <c:pt idx="8">
                  <c:v>425.31060000000002</c:v>
                </c:pt>
                <c:pt idx="9">
                  <c:v>424.51569999999992</c:v>
                </c:pt>
                <c:pt idx="10">
                  <c:v>431.13150000000002</c:v>
                </c:pt>
                <c:pt idx="11">
                  <c:v>440.00740000000002</c:v>
                </c:pt>
                <c:pt idx="12">
                  <c:v>448.87630000000001</c:v>
                </c:pt>
                <c:pt idx="13">
                  <c:v>451.3562</c:v>
                </c:pt>
                <c:pt idx="14">
                  <c:v>468.03190000000001</c:v>
                </c:pt>
                <c:pt idx="15">
                  <c:v>463.88330000000002</c:v>
                </c:pt>
                <c:pt idx="16">
                  <c:v>467.84750000000008</c:v>
                </c:pt>
                <c:pt idx="17">
                  <c:v>482.0446</c:v>
                </c:pt>
                <c:pt idx="18">
                  <c:v>503.0806</c:v>
                </c:pt>
                <c:pt idx="19">
                  <c:v>503.29379999999941</c:v>
                </c:pt>
                <c:pt idx="20">
                  <c:v>486.91799999999961</c:v>
                </c:pt>
                <c:pt idx="21">
                  <c:v>475.25040000000001</c:v>
                </c:pt>
                <c:pt idx="22">
                  <c:v>471.34129999999999</c:v>
                </c:pt>
                <c:pt idx="23">
                  <c:v>473.04309999999992</c:v>
                </c:pt>
                <c:pt idx="24">
                  <c:v>478.5849</c:v>
                </c:pt>
                <c:pt idx="25">
                  <c:v>480.17660000000001</c:v>
                </c:pt>
                <c:pt idx="26">
                  <c:v>481.30160000000001</c:v>
                </c:pt>
                <c:pt idx="27">
                  <c:v>483.19490000000002</c:v>
                </c:pt>
                <c:pt idx="28">
                  <c:v>486.83909999999992</c:v>
                </c:pt>
                <c:pt idx="29">
                  <c:v>482.81869999999992</c:v>
                </c:pt>
                <c:pt idx="30">
                  <c:v>468.62360000000001</c:v>
                </c:pt>
                <c:pt idx="31">
                  <c:v>470.37490000000008</c:v>
                </c:pt>
                <c:pt idx="32">
                  <c:v>466.36970000000002</c:v>
                </c:pt>
                <c:pt idx="33">
                  <c:v>468.6746</c:v>
                </c:pt>
                <c:pt idx="34">
                  <c:v>475.2724</c:v>
                </c:pt>
                <c:pt idx="35">
                  <c:v>469.58580000000001</c:v>
                </c:pt>
                <c:pt idx="36">
                  <c:v>466.32049999999992</c:v>
                </c:pt>
                <c:pt idx="37">
                  <c:v>454.67430000000002</c:v>
                </c:pt>
                <c:pt idx="38">
                  <c:v>448.67509999999999</c:v>
                </c:pt>
                <c:pt idx="39">
                  <c:v>436.7328</c:v>
                </c:pt>
              </c:numCache>
            </c:numRef>
          </c:val>
          <c:smooth val="0"/>
          <c:extLst>
            <c:ext xmlns:c16="http://schemas.microsoft.com/office/drawing/2014/chart" uri="{C3380CC4-5D6E-409C-BE32-E72D297353CC}">
              <c16:uniqueId val="{00000001-447D-4972-9160-9BBAE3BE8A09}"/>
            </c:ext>
          </c:extLst>
        </c:ser>
        <c:dLbls>
          <c:showLegendKey val="0"/>
          <c:showVal val="0"/>
          <c:showCatName val="0"/>
          <c:showSerName val="0"/>
          <c:showPercent val="0"/>
          <c:showBubbleSize val="0"/>
        </c:dLbls>
        <c:marker val="1"/>
        <c:smooth val="0"/>
        <c:axId val="161390720"/>
        <c:axId val="161390336"/>
      </c:lineChart>
      <c:catAx>
        <c:axId val="161410200"/>
        <c:scaling>
          <c:orientation val="minMax"/>
        </c:scaling>
        <c:delete val="0"/>
        <c:axPos val="b"/>
        <c:title>
          <c:tx>
            <c:rich>
              <a:bodyPr/>
              <a:lstStyle/>
              <a:p>
                <a:pPr>
                  <a:defRPr sz="1200"/>
                </a:pPr>
                <a:r>
                  <a:rPr lang="en-US" sz="1200"/>
                  <a:t>Year</a:t>
                </a:r>
              </a:p>
            </c:rich>
          </c:tx>
          <c:overlay val="0"/>
        </c:title>
        <c:numFmt formatCode="General" sourceLinked="1"/>
        <c:majorTickMark val="out"/>
        <c:minorTickMark val="none"/>
        <c:tickLblPos val="nextTo"/>
        <c:txPr>
          <a:bodyPr rot="0" vert="eaVert" anchor="ctr" anchorCtr="1"/>
          <a:lstStyle/>
          <a:p>
            <a:pPr>
              <a:defRPr/>
            </a:pPr>
            <a:endParaRPr lang="en-US"/>
          </a:p>
        </c:txPr>
        <c:crossAx val="161414416"/>
        <c:crosses val="autoZero"/>
        <c:auto val="1"/>
        <c:lblAlgn val="ctr"/>
        <c:lblOffset val="100"/>
        <c:noMultiLvlLbl val="0"/>
      </c:catAx>
      <c:valAx>
        <c:axId val="161414416"/>
        <c:scaling>
          <c:orientation val="minMax"/>
        </c:scaling>
        <c:delete val="0"/>
        <c:axPos val="l"/>
        <c:majorGridlines/>
        <c:title>
          <c:tx>
            <c:rich>
              <a:bodyPr rot="-5400000" vert="horz"/>
              <a:lstStyle/>
              <a:p>
                <a:pPr>
                  <a:defRPr sz="1200"/>
                </a:pPr>
                <a:r>
                  <a:rPr lang="en-US" sz="1200"/>
                  <a:t>Incidence per 100,000 for Neuroendocrine Tumors</a:t>
                </a:r>
              </a:p>
            </c:rich>
          </c:tx>
          <c:overlay val="0"/>
        </c:title>
        <c:numFmt formatCode="0.00" sourceLinked="1"/>
        <c:majorTickMark val="out"/>
        <c:minorTickMark val="none"/>
        <c:tickLblPos val="nextTo"/>
        <c:crossAx val="161410200"/>
        <c:crosses val="autoZero"/>
        <c:crossBetween val="between"/>
      </c:valAx>
      <c:valAx>
        <c:axId val="161390336"/>
        <c:scaling>
          <c:orientation val="minMax"/>
        </c:scaling>
        <c:delete val="0"/>
        <c:axPos val="r"/>
        <c:title>
          <c:tx>
            <c:rich>
              <a:bodyPr rot="-5400000" vert="horz"/>
              <a:lstStyle/>
              <a:p>
                <a:pPr>
                  <a:defRPr sz="1200"/>
                </a:pPr>
                <a:r>
                  <a:rPr lang="en-US" sz="1200"/>
                  <a:t>Incidence per 100,000 for all malignant neoplasms</a:t>
                </a:r>
              </a:p>
            </c:rich>
          </c:tx>
          <c:overlay val="0"/>
        </c:title>
        <c:numFmt formatCode="0" sourceLinked="1"/>
        <c:majorTickMark val="out"/>
        <c:minorTickMark val="none"/>
        <c:tickLblPos val="nextTo"/>
        <c:crossAx val="161390720"/>
        <c:crosses val="max"/>
        <c:crossBetween val="midCat"/>
      </c:valAx>
      <c:catAx>
        <c:axId val="161390720"/>
        <c:scaling>
          <c:orientation val="minMax"/>
        </c:scaling>
        <c:delete val="1"/>
        <c:axPos val="b"/>
        <c:numFmt formatCode="@" sourceLinked="0"/>
        <c:majorTickMark val="none"/>
        <c:minorTickMark val="none"/>
        <c:tickLblPos val="nextTo"/>
        <c:crossAx val="161390336"/>
        <c:crosses val="autoZero"/>
        <c:auto val="1"/>
        <c:lblAlgn val="ctr"/>
        <c:lblOffset val="100"/>
        <c:noMultiLvlLbl val="0"/>
      </c:catAx>
    </c:plotArea>
    <c:legend>
      <c:legendPos val="r"/>
      <c:layout>
        <c:manualLayout>
          <c:xMode val="edge"/>
          <c:yMode val="edge"/>
          <c:x val="0.110926031153322"/>
          <c:y val="8.0616028322316305E-2"/>
          <c:w val="0.28760997689660101"/>
          <c:h val="9.2466150543314599E-2"/>
        </c:manualLayout>
      </c:layout>
      <c:overlay val="0"/>
    </c:legend>
    <c:plotVisOnly val="1"/>
    <c:dispBlanksAs val="gap"/>
    <c:showDLblsOverMax val="0"/>
  </c:chart>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'incidence by site'!$C$4</c:f>
              <c:strCache>
                <c:ptCount val="1"/>
                <c:pt idx="0">
                  <c:v>Lung</c:v>
                </c:pt>
              </c:strCache>
            </c:strRef>
          </c:tx>
          <c:cat>
            <c:numRef>
              <c:f>'incidence by site'!$B$5:$B$44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site'!$C$5:$C$44</c:f>
              <c:numCache>
                <c:formatCode>0.00</c:formatCode>
                <c:ptCount val="40"/>
                <c:pt idx="0">
                  <c:v>0.3095</c:v>
                </c:pt>
                <c:pt idx="1">
                  <c:v>0.29830000000000001</c:v>
                </c:pt>
                <c:pt idx="2">
                  <c:v>0.34899999999999998</c:v>
                </c:pt>
                <c:pt idx="3">
                  <c:v>0.34100000000000003</c:v>
                </c:pt>
                <c:pt idx="4">
                  <c:v>0.37130000000000002</c:v>
                </c:pt>
                <c:pt idx="5">
                  <c:v>0.32050000000000001</c:v>
                </c:pt>
                <c:pt idx="6">
                  <c:v>0.44</c:v>
                </c:pt>
                <c:pt idx="7">
                  <c:v>0.25159999999999999</c:v>
                </c:pt>
                <c:pt idx="8">
                  <c:v>0.34770000000000001</c:v>
                </c:pt>
                <c:pt idx="9">
                  <c:v>0.48130000000000001</c:v>
                </c:pt>
                <c:pt idx="10">
                  <c:v>0.57640000000000002</c:v>
                </c:pt>
                <c:pt idx="11">
                  <c:v>0.56910000000000005</c:v>
                </c:pt>
                <c:pt idx="12">
                  <c:v>0.4803</c:v>
                </c:pt>
                <c:pt idx="13">
                  <c:v>0.68489999999999995</c:v>
                </c:pt>
                <c:pt idx="14">
                  <c:v>0.74219999999999997</c:v>
                </c:pt>
                <c:pt idx="15">
                  <c:v>0.77600000000000002</c:v>
                </c:pt>
                <c:pt idx="16">
                  <c:v>0.74</c:v>
                </c:pt>
                <c:pt idx="17">
                  <c:v>0.80410000000000004</c:v>
                </c:pt>
                <c:pt idx="18">
                  <c:v>0.80430000000000001</c:v>
                </c:pt>
                <c:pt idx="19">
                  <c:v>0.84850000000000003</c:v>
                </c:pt>
                <c:pt idx="20">
                  <c:v>0.86070000000000002</c:v>
                </c:pt>
                <c:pt idx="21">
                  <c:v>0.92589999999999995</c:v>
                </c:pt>
                <c:pt idx="22">
                  <c:v>1.2042999999999999</c:v>
                </c:pt>
                <c:pt idx="23">
                  <c:v>1.2557</c:v>
                </c:pt>
                <c:pt idx="24">
                  <c:v>1.2664</c:v>
                </c:pt>
                <c:pt idx="25">
                  <c:v>1.3925000000000001</c:v>
                </c:pt>
                <c:pt idx="26">
                  <c:v>1.3935999999999999</c:v>
                </c:pt>
                <c:pt idx="27">
                  <c:v>1.5497000000000001</c:v>
                </c:pt>
                <c:pt idx="28">
                  <c:v>1.2089000000000001</c:v>
                </c:pt>
                <c:pt idx="29">
                  <c:v>1.3204</c:v>
                </c:pt>
                <c:pt idx="30">
                  <c:v>1.3302</c:v>
                </c:pt>
                <c:pt idx="31">
                  <c:v>1.3740000000000001</c:v>
                </c:pt>
                <c:pt idx="32">
                  <c:v>1.4293</c:v>
                </c:pt>
                <c:pt idx="33">
                  <c:v>1.5486</c:v>
                </c:pt>
                <c:pt idx="34">
                  <c:v>1.5692999999999999</c:v>
                </c:pt>
                <c:pt idx="35">
                  <c:v>1.5616000000000001</c:v>
                </c:pt>
                <c:pt idx="36">
                  <c:v>1.5873999999999999</c:v>
                </c:pt>
                <c:pt idx="37">
                  <c:v>1.5605</c:v>
                </c:pt>
                <c:pt idx="38">
                  <c:v>1.5779000000000001</c:v>
                </c:pt>
                <c:pt idx="39">
                  <c:v>1.6292</c:v>
                </c:pt>
              </c:numCache>
            </c:numRef>
          </c:val>
          <c:smooth val="0"/>
          <c:extLst>
            <c:ext xmlns:c16="http://schemas.microsoft.com/office/drawing/2014/chart" uri="{C3380CC4-5D6E-409C-BE32-E72D297353CC}">
              <c16:uniqueId val="{00000000-3892-484C-B896-2294B321429F}"/>
            </c:ext>
          </c:extLst>
        </c:ser>
        <c:ser>
          <c:idx val="1"/>
          <c:order val="1"/>
          <c:tx>
            <c:strRef>
              <c:f>'incidence by site'!$D$4</c:f>
              <c:strCache>
                <c:ptCount val="1"/>
                <c:pt idx="0">
                  <c:v>Stomach</c:v>
                </c:pt>
              </c:strCache>
            </c:strRef>
          </c:tx>
          <c:cat>
            <c:numRef>
              <c:f>'incidence by site'!$B$5:$B$44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site'!$D$5:$D$44</c:f>
              <c:numCache>
                <c:formatCode>0.00</c:formatCode>
                <c:ptCount val="40"/>
                <c:pt idx="0">
                  <c:v>2.93E-2</c:v>
                </c:pt>
                <c:pt idx="1">
                  <c:v>3.0499999999999999E-2</c:v>
                </c:pt>
                <c:pt idx="2">
                  <c:v>3.09E-2</c:v>
                </c:pt>
                <c:pt idx="3">
                  <c:v>3.4299999999999997E-2</c:v>
                </c:pt>
                <c:pt idx="4">
                  <c:v>2.41E-2</c:v>
                </c:pt>
                <c:pt idx="5">
                  <c:v>5.3100000000000001E-2</c:v>
                </c:pt>
                <c:pt idx="6">
                  <c:v>4.5499999999999999E-2</c:v>
                </c:pt>
                <c:pt idx="7">
                  <c:v>3.32E-2</c:v>
                </c:pt>
                <c:pt idx="8">
                  <c:v>3.5400000000000001E-2</c:v>
                </c:pt>
                <c:pt idx="9">
                  <c:v>6.0299999999999999E-2</c:v>
                </c:pt>
                <c:pt idx="10">
                  <c:v>5.6800000000000003E-2</c:v>
                </c:pt>
                <c:pt idx="11">
                  <c:v>5.9700000000000003E-2</c:v>
                </c:pt>
                <c:pt idx="12">
                  <c:v>3.2800000000000003E-2</c:v>
                </c:pt>
                <c:pt idx="13">
                  <c:v>0.1072</c:v>
                </c:pt>
                <c:pt idx="14">
                  <c:v>0.1246</c:v>
                </c:pt>
                <c:pt idx="15">
                  <c:v>0.1019</c:v>
                </c:pt>
                <c:pt idx="16">
                  <c:v>0.13489999999999999</c:v>
                </c:pt>
                <c:pt idx="17">
                  <c:v>0.11509999999999999</c:v>
                </c:pt>
                <c:pt idx="18">
                  <c:v>0.14749999999999999</c:v>
                </c:pt>
                <c:pt idx="19">
                  <c:v>0.16020000000000001</c:v>
                </c:pt>
                <c:pt idx="20">
                  <c:v>0.1179</c:v>
                </c:pt>
                <c:pt idx="21">
                  <c:v>0.16120000000000001</c:v>
                </c:pt>
                <c:pt idx="22">
                  <c:v>0.23200000000000001</c:v>
                </c:pt>
                <c:pt idx="23">
                  <c:v>0.1825</c:v>
                </c:pt>
                <c:pt idx="24">
                  <c:v>0.18920000000000001</c:v>
                </c:pt>
                <c:pt idx="25">
                  <c:v>0.2382</c:v>
                </c:pt>
                <c:pt idx="26">
                  <c:v>0.2475</c:v>
                </c:pt>
                <c:pt idx="27">
                  <c:v>0.2702</c:v>
                </c:pt>
                <c:pt idx="28">
                  <c:v>0.27800000000000002</c:v>
                </c:pt>
                <c:pt idx="29">
                  <c:v>0.33439999999999998</c:v>
                </c:pt>
                <c:pt idx="30">
                  <c:v>0.31480000000000002</c:v>
                </c:pt>
                <c:pt idx="31">
                  <c:v>0.36020000000000002</c:v>
                </c:pt>
                <c:pt idx="32">
                  <c:v>0.32429999999999998</c:v>
                </c:pt>
                <c:pt idx="33">
                  <c:v>0.39100000000000001</c:v>
                </c:pt>
                <c:pt idx="34">
                  <c:v>0.3478</c:v>
                </c:pt>
                <c:pt idx="35">
                  <c:v>0.39360000000000001</c:v>
                </c:pt>
                <c:pt idx="36">
                  <c:v>0.43919999999999998</c:v>
                </c:pt>
                <c:pt idx="37">
                  <c:v>0.46510000000000001</c:v>
                </c:pt>
                <c:pt idx="38">
                  <c:v>0.4425</c:v>
                </c:pt>
                <c:pt idx="39">
                  <c:v>0.45150000000000001</c:v>
                </c:pt>
              </c:numCache>
            </c:numRef>
          </c:val>
          <c:smooth val="0"/>
          <c:extLst>
            <c:ext xmlns:c16="http://schemas.microsoft.com/office/drawing/2014/chart" uri="{C3380CC4-5D6E-409C-BE32-E72D297353CC}">
              <c16:uniqueId val="{00000001-3892-484C-B896-2294B321429F}"/>
            </c:ext>
          </c:extLst>
        </c:ser>
        <c:ser>
          <c:idx val="2"/>
          <c:order val="2"/>
          <c:tx>
            <c:strRef>
              <c:f>'incidence by site'!$E$4</c:f>
              <c:strCache>
                <c:ptCount val="1"/>
                <c:pt idx="0">
                  <c:v>Small Intestine</c:v>
                </c:pt>
              </c:strCache>
            </c:strRef>
          </c:tx>
          <c:cat>
            <c:numRef>
              <c:f>'incidence by site'!$B$5:$B$44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site'!$E$5:$E$44</c:f>
              <c:numCache>
                <c:formatCode>0.00</c:formatCode>
                <c:ptCount val="40"/>
                <c:pt idx="0">
                  <c:v>0.21210000000000001</c:v>
                </c:pt>
                <c:pt idx="1">
                  <c:v>0.38419999999999999</c:v>
                </c:pt>
                <c:pt idx="2">
                  <c:v>0.4521</c:v>
                </c:pt>
                <c:pt idx="3">
                  <c:v>0.33189999999999997</c:v>
                </c:pt>
                <c:pt idx="4">
                  <c:v>0.47060000000000002</c:v>
                </c:pt>
                <c:pt idx="5">
                  <c:v>0.2923</c:v>
                </c:pt>
                <c:pt idx="6">
                  <c:v>0.4844</c:v>
                </c:pt>
                <c:pt idx="7">
                  <c:v>0.45700000000000002</c:v>
                </c:pt>
                <c:pt idx="8">
                  <c:v>0.43009999999999998</c:v>
                </c:pt>
                <c:pt idx="9">
                  <c:v>0.47070000000000001</c:v>
                </c:pt>
                <c:pt idx="10">
                  <c:v>0.3715</c:v>
                </c:pt>
                <c:pt idx="11">
                  <c:v>0.48399999999999999</c:v>
                </c:pt>
                <c:pt idx="12">
                  <c:v>0.44919999999999999</c:v>
                </c:pt>
                <c:pt idx="13">
                  <c:v>0.67959999999999998</c:v>
                </c:pt>
                <c:pt idx="14">
                  <c:v>0.69510000000000005</c:v>
                </c:pt>
                <c:pt idx="15">
                  <c:v>0.66220000000000001</c:v>
                </c:pt>
                <c:pt idx="16">
                  <c:v>0.7923</c:v>
                </c:pt>
                <c:pt idx="17">
                  <c:v>0.58389999999999997</c:v>
                </c:pt>
                <c:pt idx="18">
                  <c:v>0.66849999999999998</c:v>
                </c:pt>
                <c:pt idx="19">
                  <c:v>0.67479999999999996</c:v>
                </c:pt>
                <c:pt idx="20">
                  <c:v>0.80969999999999998</c:v>
                </c:pt>
                <c:pt idx="21">
                  <c:v>0.623</c:v>
                </c:pt>
                <c:pt idx="22">
                  <c:v>0.71589999999999998</c:v>
                </c:pt>
                <c:pt idx="23">
                  <c:v>0.69440000000000002</c:v>
                </c:pt>
                <c:pt idx="24">
                  <c:v>0.77270000000000005</c:v>
                </c:pt>
                <c:pt idx="25">
                  <c:v>0.82889999999999997</c:v>
                </c:pt>
                <c:pt idx="26">
                  <c:v>0.78949999999999998</c:v>
                </c:pt>
                <c:pt idx="27">
                  <c:v>0.80110000000000003</c:v>
                </c:pt>
                <c:pt idx="28">
                  <c:v>0.81920000000000004</c:v>
                </c:pt>
                <c:pt idx="29">
                  <c:v>0.89829999999999999</c:v>
                </c:pt>
                <c:pt idx="30">
                  <c:v>0.94320000000000004</c:v>
                </c:pt>
                <c:pt idx="31">
                  <c:v>0.98780000000000001</c:v>
                </c:pt>
                <c:pt idx="32">
                  <c:v>1.01</c:v>
                </c:pt>
                <c:pt idx="33">
                  <c:v>1.0562</c:v>
                </c:pt>
                <c:pt idx="34">
                  <c:v>1.0824</c:v>
                </c:pt>
                <c:pt idx="35">
                  <c:v>1.1367</c:v>
                </c:pt>
                <c:pt idx="36">
                  <c:v>1.1331</c:v>
                </c:pt>
                <c:pt idx="37">
                  <c:v>1.175</c:v>
                </c:pt>
                <c:pt idx="38">
                  <c:v>1.1964999999999999</c:v>
                </c:pt>
                <c:pt idx="39">
                  <c:v>1.2665999999999999</c:v>
                </c:pt>
              </c:numCache>
            </c:numRef>
          </c:val>
          <c:smooth val="0"/>
          <c:extLst>
            <c:ext xmlns:c16="http://schemas.microsoft.com/office/drawing/2014/chart" uri="{C3380CC4-5D6E-409C-BE32-E72D297353CC}">
              <c16:uniqueId val="{00000002-3892-484C-B896-2294B321429F}"/>
            </c:ext>
          </c:extLst>
        </c:ser>
        <c:ser>
          <c:idx val="3"/>
          <c:order val="3"/>
          <c:tx>
            <c:strRef>
              <c:f>'incidence by site'!$F$4</c:f>
              <c:strCache>
                <c:ptCount val="1"/>
                <c:pt idx="0">
                  <c:v>Cecum</c:v>
                </c:pt>
              </c:strCache>
            </c:strRef>
          </c:tx>
          <c:cat>
            <c:numRef>
              <c:f>'incidence by site'!$B$5:$B$44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site'!$F$5:$F$44</c:f>
              <c:numCache>
                <c:formatCode>0.00</c:formatCode>
                <c:ptCount val="40"/>
                <c:pt idx="0">
                  <c:v>5.57E-2</c:v>
                </c:pt>
                <c:pt idx="1">
                  <c:v>9.8900000000000002E-2</c:v>
                </c:pt>
                <c:pt idx="2">
                  <c:v>9.1800000000000007E-2</c:v>
                </c:pt>
                <c:pt idx="3">
                  <c:v>6.2199999999999998E-2</c:v>
                </c:pt>
                <c:pt idx="4">
                  <c:v>5.5100000000000003E-2</c:v>
                </c:pt>
                <c:pt idx="5">
                  <c:v>7.6700000000000004E-2</c:v>
                </c:pt>
                <c:pt idx="6">
                  <c:v>4.1500000000000002E-2</c:v>
                </c:pt>
                <c:pt idx="7">
                  <c:v>5.1799999999999999E-2</c:v>
                </c:pt>
                <c:pt idx="8">
                  <c:v>8.1699999999999995E-2</c:v>
                </c:pt>
                <c:pt idx="9">
                  <c:v>7.7299999999999994E-2</c:v>
                </c:pt>
                <c:pt idx="10">
                  <c:v>6.5799999999999997E-2</c:v>
                </c:pt>
                <c:pt idx="11">
                  <c:v>8.4500000000000006E-2</c:v>
                </c:pt>
                <c:pt idx="12">
                  <c:v>7.9600000000000004E-2</c:v>
                </c:pt>
                <c:pt idx="13">
                  <c:v>0.11269999999999999</c:v>
                </c:pt>
                <c:pt idx="14">
                  <c:v>8.3199999999999996E-2</c:v>
                </c:pt>
                <c:pt idx="15">
                  <c:v>0.11890000000000001</c:v>
                </c:pt>
                <c:pt idx="16">
                  <c:v>6.5600000000000006E-2</c:v>
                </c:pt>
                <c:pt idx="17">
                  <c:v>0.1258</c:v>
                </c:pt>
                <c:pt idx="18">
                  <c:v>9.98E-2</c:v>
                </c:pt>
                <c:pt idx="19">
                  <c:v>0.1142</c:v>
                </c:pt>
                <c:pt idx="20">
                  <c:v>0.1104</c:v>
                </c:pt>
                <c:pt idx="21">
                  <c:v>0.11260000000000001</c:v>
                </c:pt>
                <c:pt idx="22">
                  <c:v>0.1071</c:v>
                </c:pt>
                <c:pt idx="23">
                  <c:v>0.13619999999999999</c:v>
                </c:pt>
                <c:pt idx="24">
                  <c:v>0.1406</c:v>
                </c:pt>
                <c:pt idx="25">
                  <c:v>0.1205</c:v>
                </c:pt>
                <c:pt idx="26">
                  <c:v>0.12509999999999999</c:v>
                </c:pt>
                <c:pt idx="27">
                  <c:v>0.15290000000000001</c:v>
                </c:pt>
                <c:pt idx="28">
                  <c:v>0.1522</c:v>
                </c:pt>
                <c:pt idx="29">
                  <c:v>0.17510000000000001</c:v>
                </c:pt>
                <c:pt idx="30">
                  <c:v>0.1694</c:v>
                </c:pt>
                <c:pt idx="31">
                  <c:v>0.18310000000000001</c:v>
                </c:pt>
                <c:pt idx="32">
                  <c:v>0.13800000000000001</c:v>
                </c:pt>
                <c:pt idx="33">
                  <c:v>0.17860000000000001</c:v>
                </c:pt>
                <c:pt idx="34">
                  <c:v>0.1714</c:v>
                </c:pt>
                <c:pt idx="35">
                  <c:v>0.16739999999999999</c:v>
                </c:pt>
                <c:pt idx="36">
                  <c:v>0.18340000000000001</c:v>
                </c:pt>
                <c:pt idx="37">
                  <c:v>0.13100000000000001</c:v>
                </c:pt>
                <c:pt idx="38">
                  <c:v>0.15060000000000001</c:v>
                </c:pt>
                <c:pt idx="39">
                  <c:v>0.12720000000000001</c:v>
                </c:pt>
              </c:numCache>
            </c:numRef>
          </c:val>
          <c:smooth val="0"/>
          <c:extLst>
            <c:ext xmlns:c16="http://schemas.microsoft.com/office/drawing/2014/chart" uri="{C3380CC4-5D6E-409C-BE32-E72D297353CC}">
              <c16:uniqueId val="{00000003-3892-484C-B896-2294B321429F}"/>
            </c:ext>
          </c:extLst>
        </c:ser>
        <c:ser>
          <c:idx val="4"/>
          <c:order val="4"/>
          <c:tx>
            <c:strRef>
              <c:f>'incidence by site'!$G$4</c:f>
              <c:strCache>
                <c:ptCount val="1"/>
                <c:pt idx="0">
                  <c:v>Appendix</c:v>
                </c:pt>
              </c:strCache>
            </c:strRef>
          </c:tx>
          <c:cat>
            <c:numRef>
              <c:f>'incidence by site'!$B$5:$B$44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site'!$G$5:$G$44</c:f>
              <c:numCache>
                <c:formatCode>0.00</c:formatCode>
                <c:ptCount val="40"/>
                <c:pt idx="0">
                  <c:v>6.7599999999999993E-2</c:v>
                </c:pt>
                <c:pt idx="1">
                  <c:v>0.16719999999999999</c:v>
                </c:pt>
                <c:pt idx="2">
                  <c:v>0.1268</c:v>
                </c:pt>
                <c:pt idx="3">
                  <c:v>0.18509999999999999</c:v>
                </c:pt>
                <c:pt idx="4">
                  <c:v>0.18529999999999999</c:v>
                </c:pt>
                <c:pt idx="5">
                  <c:v>0.17979999999999999</c:v>
                </c:pt>
                <c:pt idx="6">
                  <c:v>0.20549999999999999</c:v>
                </c:pt>
                <c:pt idx="7">
                  <c:v>0.1106</c:v>
                </c:pt>
                <c:pt idx="8">
                  <c:v>5.1299999999999998E-2</c:v>
                </c:pt>
                <c:pt idx="9">
                  <c:v>6.6600000000000006E-2</c:v>
                </c:pt>
                <c:pt idx="10">
                  <c:v>7.9000000000000001E-2</c:v>
                </c:pt>
                <c:pt idx="11">
                  <c:v>9.5200000000000007E-2</c:v>
                </c:pt>
                <c:pt idx="12">
                  <c:v>0.1343</c:v>
                </c:pt>
                <c:pt idx="13">
                  <c:v>9.5699999999999993E-2</c:v>
                </c:pt>
                <c:pt idx="14">
                  <c:v>8.4599999999999995E-2</c:v>
                </c:pt>
                <c:pt idx="15">
                  <c:v>9.5000000000000001E-2</c:v>
                </c:pt>
                <c:pt idx="16">
                  <c:v>0.1245</c:v>
                </c:pt>
                <c:pt idx="17">
                  <c:v>0.1041</c:v>
                </c:pt>
                <c:pt idx="18">
                  <c:v>7.1199999999999999E-2</c:v>
                </c:pt>
                <c:pt idx="19">
                  <c:v>8.3299999999999999E-2</c:v>
                </c:pt>
                <c:pt idx="20">
                  <c:v>9.01E-2</c:v>
                </c:pt>
                <c:pt idx="21">
                  <c:v>7.0499999999999993E-2</c:v>
                </c:pt>
                <c:pt idx="22">
                  <c:v>0.1085</c:v>
                </c:pt>
                <c:pt idx="23">
                  <c:v>7.5200000000000003E-2</c:v>
                </c:pt>
                <c:pt idx="24">
                  <c:v>9.4299999999999995E-2</c:v>
                </c:pt>
                <c:pt idx="25">
                  <c:v>0.12280000000000001</c:v>
                </c:pt>
                <c:pt idx="26">
                  <c:v>0.1229</c:v>
                </c:pt>
                <c:pt idx="27">
                  <c:v>0.12139999999999999</c:v>
                </c:pt>
                <c:pt idx="28">
                  <c:v>0.13039999999999999</c:v>
                </c:pt>
                <c:pt idx="29">
                  <c:v>0.16159999999999999</c:v>
                </c:pt>
                <c:pt idx="30">
                  <c:v>0.16889999999999999</c:v>
                </c:pt>
                <c:pt idx="31">
                  <c:v>0.16689999999999999</c:v>
                </c:pt>
                <c:pt idx="32">
                  <c:v>0.18390000000000001</c:v>
                </c:pt>
                <c:pt idx="33">
                  <c:v>0.16930000000000001</c:v>
                </c:pt>
                <c:pt idx="34">
                  <c:v>0.17860000000000001</c:v>
                </c:pt>
                <c:pt idx="35">
                  <c:v>0.19570000000000001</c:v>
                </c:pt>
                <c:pt idx="36">
                  <c:v>0.1973</c:v>
                </c:pt>
                <c:pt idx="37">
                  <c:v>0.28000000000000003</c:v>
                </c:pt>
                <c:pt idx="38">
                  <c:v>0.27089999999999997</c:v>
                </c:pt>
                <c:pt idx="39">
                  <c:v>0.35599999999999998</c:v>
                </c:pt>
              </c:numCache>
            </c:numRef>
          </c:val>
          <c:smooth val="0"/>
          <c:extLst>
            <c:ext xmlns:c16="http://schemas.microsoft.com/office/drawing/2014/chart" uri="{C3380CC4-5D6E-409C-BE32-E72D297353CC}">
              <c16:uniqueId val="{00000004-3892-484C-B896-2294B321429F}"/>
            </c:ext>
          </c:extLst>
        </c:ser>
        <c:ser>
          <c:idx val="5"/>
          <c:order val="5"/>
          <c:tx>
            <c:strRef>
              <c:f>'incidence by site'!$H$4</c:f>
              <c:strCache>
                <c:ptCount val="1"/>
                <c:pt idx="0">
                  <c:v>Colon</c:v>
                </c:pt>
              </c:strCache>
            </c:strRef>
          </c:tx>
          <c:cat>
            <c:numRef>
              <c:f>'incidence by site'!$B$5:$B$44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site'!$H$5:$H$44</c:f>
              <c:numCache>
                <c:formatCode>0.00</c:formatCode>
                <c:ptCount val="40"/>
                <c:pt idx="0">
                  <c:v>3.2800000000000003E-2</c:v>
                </c:pt>
                <c:pt idx="1">
                  <c:v>0.1017</c:v>
                </c:pt>
                <c:pt idx="2">
                  <c:v>8.5599999999999996E-2</c:v>
                </c:pt>
                <c:pt idx="3">
                  <c:v>5.1900000000000002E-2</c:v>
                </c:pt>
                <c:pt idx="4">
                  <c:v>0.1021</c:v>
                </c:pt>
                <c:pt idx="5">
                  <c:v>6.0999999999999999E-2</c:v>
                </c:pt>
                <c:pt idx="6">
                  <c:v>7.7299999999999994E-2</c:v>
                </c:pt>
                <c:pt idx="7">
                  <c:v>7.8799999999999995E-2</c:v>
                </c:pt>
                <c:pt idx="8">
                  <c:v>5.0999999999999997E-2</c:v>
                </c:pt>
                <c:pt idx="9">
                  <c:v>7.6600000000000001E-2</c:v>
                </c:pt>
                <c:pt idx="10">
                  <c:v>8.2900000000000001E-2</c:v>
                </c:pt>
                <c:pt idx="11">
                  <c:v>6.6100000000000006E-2</c:v>
                </c:pt>
                <c:pt idx="12">
                  <c:v>4.2799999999999998E-2</c:v>
                </c:pt>
                <c:pt idx="13">
                  <c:v>0.123</c:v>
                </c:pt>
                <c:pt idx="14">
                  <c:v>0.13139999999999999</c:v>
                </c:pt>
                <c:pt idx="15">
                  <c:v>0.11550000000000001</c:v>
                </c:pt>
                <c:pt idx="16">
                  <c:v>0.161</c:v>
                </c:pt>
                <c:pt idx="17">
                  <c:v>0.12189999999999999</c:v>
                </c:pt>
                <c:pt idx="18">
                  <c:v>0.10440000000000001</c:v>
                </c:pt>
                <c:pt idx="19">
                  <c:v>0.1142</c:v>
                </c:pt>
                <c:pt idx="20">
                  <c:v>0.1454</c:v>
                </c:pt>
                <c:pt idx="21">
                  <c:v>0.1419</c:v>
                </c:pt>
                <c:pt idx="22">
                  <c:v>0.1792</c:v>
                </c:pt>
                <c:pt idx="23">
                  <c:v>0.1623</c:v>
                </c:pt>
                <c:pt idx="24">
                  <c:v>0.1797</c:v>
                </c:pt>
                <c:pt idx="25">
                  <c:v>0.1993</c:v>
                </c:pt>
                <c:pt idx="26">
                  <c:v>0.1789</c:v>
                </c:pt>
                <c:pt idx="27">
                  <c:v>0.18440000000000001</c:v>
                </c:pt>
                <c:pt idx="28">
                  <c:v>0.20330000000000001</c:v>
                </c:pt>
                <c:pt idx="29">
                  <c:v>0.22770000000000001</c:v>
                </c:pt>
                <c:pt idx="30">
                  <c:v>0.21249999999999999</c:v>
                </c:pt>
                <c:pt idx="31">
                  <c:v>0.2099</c:v>
                </c:pt>
                <c:pt idx="32">
                  <c:v>0.20849999999999999</c:v>
                </c:pt>
                <c:pt idx="33">
                  <c:v>0.2571</c:v>
                </c:pt>
                <c:pt idx="34">
                  <c:v>0.20630000000000001</c:v>
                </c:pt>
                <c:pt idx="35">
                  <c:v>0.23250000000000001</c:v>
                </c:pt>
                <c:pt idx="36">
                  <c:v>0.23</c:v>
                </c:pt>
                <c:pt idx="37">
                  <c:v>0.21640000000000001</c:v>
                </c:pt>
                <c:pt idx="38">
                  <c:v>0.20569999999999999</c:v>
                </c:pt>
                <c:pt idx="39">
                  <c:v>0.20250000000000001</c:v>
                </c:pt>
              </c:numCache>
            </c:numRef>
          </c:val>
          <c:smooth val="0"/>
          <c:extLst>
            <c:ext xmlns:c16="http://schemas.microsoft.com/office/drawing/2014/chart" uri="{C3380CC4-5D6E-409C-BE32-E72D297353CC}">
              <c16:uniqueId val="{00000005-3892-484C-B896-2294B321429F}"/>
            </c:ext>
          </c:extLst>
        </c:ser>
        <c:ser>
          <c:idx val="6"/>
          <c:order val="6"/>
          <c:tx>
            <c:strRef>
              <c:f>'incidence by site'!$I$4</c:f>
              <c:strCache>
                <c:ptCount val="1"/>
                <c:pt idx="0">
                  <c:v>Rectum</c:v>
                </c:pt>
              </c:strCache>
            </c:strRef>
          </c:tx>
          <c:cat>
            <c:numRef>
              <c:f>'incidence by site'!$B$5:$B$44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site'!$I$5:$I$44</c:f>
              <c:numCache>
                <c:formatCode>0.00</c:formatCode>
                <c:ptCount val="40"/>
                <c:pt idx="0">
                  <c:v>0.1176</c:v>
                </c:pt>
                <c:pt idx="1">
                  <c:v>9.6100000000000005E-2</c:v>
                </c:pt>
                <c:pt idx="2">
                  <c:v>0.1183</c:v>
                </c:pt>
                <c:pt idx="3">
                  <c:v>7.8100000000000003E-2</c:v>
                </c:pt>
                <c:pt idx="4">
                  <c:v>0.1057</c:v>
                </c:pt>
                <c:pt idx="5">
                  <c:v>8.9099999999999999E-2</c:v>
                </c:pt>
                <c:pt idx="6">
                  <c:v>0.1147</c:v>
                </c:pt>
                <c:pt idx="7">
                  <c:v>0.10979999999999999</c:v>
                </c:pt>
                <c:pt idx="8">
                  <c:v>6.4000000000000001E-2</c:v>
                </c:pt>
                <c:pt idx="9">
                  <c:v>5.8000000000000003E-2</c:v>
                </c:pt>
                <c:pt idx="10">
                  <c:v>8.3099999999999993E-2</c:v>
                </c:pt>
                <c:pt idx="11">
                  <c:v>9.0399999999999994E-2</c:v>
                </c:pt>
                <c:pt idx="12">
                  <c:v>0.1426</c:v>
                </c:pt>
                <c:pt idx="13">
                  <c:v>0.35360000000000003</c:v>
                </c:pt>
                <c:pt idx="14">
                  <c:v>0.37390000000000001</c:v>
                </c:pt>
                <c:pt idx="15">
                  <c:v>0.36759999999999998</c:v>
                </c:pt>
                <c:pt idx="16">
                  <c:v>0.3831</c:v>
                </c:pt>
                <c:pt idx="17">
                  <c:v>0.38750000000000001</c:v>
                </c:pt>
                <c:pt idx="18">
                  <c:v>0.49530000000000002</c:v>
                </c:pt>
                <c:pt idx="19">
                  <c:v>0.52190000000000003</c:v>
                </c:pt>
                <c:pt idx="20">
                  <c:v>0.49730000000000002</c:v>
                </c:pt>
                <c:pt idx="21">
                  <c:v>0.51400000000000001</c:v>
                </c:pt>
                <c:pt idx="22">
                  <c:v>0.47789999999999999</c:v>
                </c:pt>
                <c:pt idx="23">
                  <c:v>0.65380000000000005</c:v>
                </c:pt>
                <c:pt idx="24">
                  <c:v>0.63890000000000002</c:v>
                </c:pt>
                <c:pt idx="25">
                  <c:v>0.65390000000000004</c:v>
                </c:pt>
                <c:pt idx="26">
                  <c:v>0.82479999999999998</c:v>
                </c:pt>
                <c:pt idx="27">
                  <c:v>0.75680000000000003</c:v>
                </c:pt>
                <c:pt idx="28">
                  <c:v>0.7752</c:v>
                </c:pt>
                <c:pt idx="29">
                  <c:v>0.92600000000000005</c:v>
                </c:pt>
                <c:pt idx="30">
                  <c:v>0.96740000000000004</c:v>
                </c:pt>
                <c:pt idx="31">
                  <c:v>0.94679999999999997</c:v>
                </c:pt>
                <c:pt idx="32">
                  <c:v>0.97889999999999999</c:v>
                </c:pt>
                <c:pt idx="33">
                  <c:v>1.0154000000000001</c:v>
                </c:pt>
                <c:pt idx="34">
                  <c:v>1.1579999999999999</c:v>
                </c:pt>
                <c:pt idx="35">
                  <c:v>1.1631</c:v>
                </c:pt>
                <c:pt idx="36">
                  <c:v>1.1801999999999999</c:v>
                </c:pt>
                <c:pt idx="37">
                  <c:v>1.2209000000000001</c:v>
                </c:pt>
                <c:pt idx="38">
                  <c:v>1.1556</c:v>
                </c:pt>
                <c:pt idx="39">
                  <c:v>1.1187</c:v>
                </c:pt>
              </c:numCache>
            </c:numRef>
          </c:val>
          <c:smooth val="0"/>
          <c:extLst>
            <c:ext xmlns:c16="http://schemas.microsoft.com/office/drawing/2014/chart" uri="{C3380CC4-5D6E-409C-BE32-E72D297353CC}">
              <c16:uniqueId val="{00000006-3892-484C-B896-2294B321429F}"/>
            </c:ext>
          </c:extLst>
        </c:ser>
        <c:ser>
          <c:idx val="7"/>
          <c:order val="7"/>
          <c:tx>
            <c:strRef>
              <c:f>'incidence by site'!$J$4</c:f>
              <c:strCache>
                <c:ptCount val="1"/>
                <c:pt idx="0">
                  <c:v>Pancreas</c:v>
                </c:pt>
              </c:strCache>
            </c:strRef>
          </c:tx>
          <c:cat>
            <c:numRef>
              <c:f>'incidence by site'!$B$5:$B$44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site'!$J$5:$J$44</c:f>
              <c:numCache>
                <c:formatCode>0.00</c:formatCode>
                <c:ptCount val="40"/>
                <c:pt idx="0">
                  <c:v>0.1623</c:v>
                </c:pt>
                <c:pt idx="1">
                  <c:v>0.18329999999999999</c:v>
                </c:pt>
                <c:pt idx="2">
                  <c:v>0.20130000000000001</c:v>
                </c:pt>
                <c:pt idx="3">
                  <c:v>0.1731</c:v>
                </c:pt>
                <c:pt idx="4">
                  <c:v>0.15179999999999999</c:v>
                </c:pt>
                <c:pt idx="5">
                  <c:v>0.2172</c:v>
                </c:pt>
                <c:pt idx="6">
                  <c:v>0.12470000000000001</c:v>
                </c:pt>
                <c:pt idx="7">
                  <c:v>0.20419999999999999</c:v>
                </c:pt>
                <c:pt idx="8">
                  <c:v>0.1293</c:v>
                </c:pt>
                <c:pt idx="9">
                  <c:v>0.17530000000000001</c:v>
                </c:pt>
                <c:pt idx="10">
                  <c:v>0.15359999999999999</c:v>
                </c:pt>
                <c:pt idx="11">
                  <c:v>0.15140000000000001</c:v>
                </c:pt>
                <c:pt idx="12">
                  <c:v>0.16919999999999999</c:v>
                </c:pt>
                <c:pt idx="13">
                  <c:v>0.20569999999999999</c:v>
                </c:pt>
                <c:pt idx="14">
                  <c:v>0.1956</c:v>
                </c:pt>
                <c:pt idx="15">
                  <c:v>0.23150000000000001</c:v>
                </c:pt>
                <c:pt idx="16">
                  <c:v>0.23949999999999999</c:v>
                </c:pt>
                <c:pt idx="17">
                  <c:v>0.254</c:v>
                </c:pt>
                <c:pt idx="18">
                  <c:v>0.29070000000000001</c:v>
                </c:pt>
                <c:pt idx="19">
                  <c:v>0.23769999999999999</c:v>
                </c:pt>
                <c:pt idx="20">
                  <c:v>0.19620000000000001</c:v>
                </c:pt>
                <c:pt idx="21">
                  <c:v>0.28199999999999997</c:v>
                </c:pt>
                <c:pt idx="22">
                  <c:v>0.2407</c:v>
                </c:pt>
                <c:pt idx="23">
                  <c:v>0.2485</c:v>
                </c:pt>
                <c:pt idx="24">
                  <c:v>0.28339999999999999</c:v>
                </c:pt>
                <c:pt idx="25">
                  <c:v>0.31809999999999999</c:v>
                </c:pt>
                <c:pt idx="26">
                  <c:v>0.29509999999999997</c:v>
                </c:pt>
                <c:pt idx="27">
                  <c:v>0.27039999999999997</c:v>
                </c:pt>
                <c:pt idx="28">
                  <c:v>0.32100000000000001</c:v>
                </c:pt>
                <c:pt idx="29">
                  <c:v>0.35749999999999998</c:v>
                </c:pt>
                <c:pt idx="30">
                  <c:v>0.35680000000000001</c:v>
                </c:pt>
                <c:pt idx="31">
                  <c:v>0.374</c:v>
                </c:pt>
                <c:pt idx="32">
                  <c:v>0.4214</c:v>
                </c:pt>
                <c:pt idx="33">
                  <c:v>0.45179999999999998</c:v>
                </c:pt>
                <c:pt idx="34">
                  <c:v>0.49370000000000003</c:v>
                </c:pt>
                <c:pt idx="35">
                  <c:v>0.47499999999999998</c:v>
                </c:pt>
                <c:pt idx="36">
                  <c:v>0.49330000000000002</c:v>
                </c:pt>
                <c:pt idx="37">
                  <c:v>0.60460000000000003</c:v>
                </c:pt>
                <c:pt idx="38">
                  <c:v>0.68359999999999999</c:v>
                </c:pt>
                <c:pt idx="39">
                  <c:v>0.82950000000000002</c:v>
                </c:pt>
              </c:numCache>
            </c:numRef>
          </c:val>
          <c:smooth val="0"/>
          <c:extLst>
            <c:ext xmlns:c16="http://schemas.microsoft.com/office/drawing/2014/chart" uri="{C3380CC4-5D6E-409C-BE32-E72D297353CC}">
              <c16:uniqueId val="{00000007-3892-484C-B896-2294B321429F}"/>
            </c:ext>
          </c:extLst>
        </c:ser>
        <c:ser>
          <c:idx val="8"/>
          <c:order val="8"/>
          <c:tx>
            <c:v>Liver</c:v>
          </c:tx>
          <c:val>
            <c:numRef>
              <c:f>'incidence by site'!$K$5:$K$44</c:f>
              <c:numCache>
                <c:formatCode>General</c:formatCode>
                <c:ptCount val="40"/>
                <c:pt idx="0">
                  <c:v>0</c:v>
                </c:pt>
                <c:pt idx="1">
                  <c:v>0.01</c:v>
                </c:pt>
                <c:pt idx="2">
                  <c:v>0</c:v>
                </c:pt>
                <c:pt idx="3">
                  <c:v>0</c:v>
                </c:pt>
                <c:pt idx="4">
                  <c:v>0.01</c:v>
                </c:pt>
                <c:pt idx="5">
                  <c:v>0.01</c:v>
                </c:pt>
                <c:pt idx="6">
                  <c:v>0</c:v>
                </c:pt>
                <c:pt idx="7">
                  <c:v>0.01</c:v>
                </c:pt>
                <c:pt idx="8">
                  <c:v>0</c:v>
                </c:pt>
                <c:pt idx="9">
                  <c:v>0</c:v>
                </c:pt>
                <c:pt idx="10">
                  <c:v>0</c:v>
                </c:pt>
                <c:pt idx="11">
                  <c:v>0</c:v>
                </c:pt>
                <c:pt idx="12">
                  <c:v>0</c:v>
                </c:pt>
                <c:pt idx="13">
                  <c:v>0.01</c:v>
                </c:pt>
                <c:pt idx="14">
                  <c:v>0.01</c:v>
                </c:pt>
                <c:pt idx="15">
                  <c:v>0.01</c:v>
                </c:pt>
                <c:pt idx="16">
                  <c:v>0</c:v>
                </c:pt>
                <c:pt idx="17">
                  <c:v>0.02</c:v>
                </c:pt>
                <c:pt idx="18">
                  <c:v>0.02</c:v>
                </c:pt>
                <c:pt idx="19">
                  <c:v>0.03</c:v>
                </c:pt>
                <c:pt idx="20">
                  <c:v>0.02</c:v>
                </c:pt>
                <c:pt idx="21">
                  <c:v>0.01</c:v>
                </c:pt>
                <c:pt idx="22">
                  <c:v>0.04</c:v>
                </c:pt>
                <c:pt idx="23">
                  <c:v>0.02</c:v>
                </c:pt>
                <c:pt idx="24">
                  <c:v>0.02</c:v>
                </c:pt>
                <c:pt idx="25">
                  <c:v>0.04</c:v>
                </c:pt>
                <c:pt idx="26">
                  <c:v>0.03</c:v>
                </c:pt>
                <c:pt idx="27">
                  <c:v>0.04</c:v>
                </c:pt>
                <c:pt idx="28">
                  <c:v>0.04</c:v>
                </c:pt>
                <c:pt idx="29">
                  <c:v>0.03</c:v>
                </c:pt>
                <c:pt idx="30">
                  <c:v>0.04</c:v>
                </c:pt>
                <c:pt idx="31">
                  <c:v>0.04</c:v>
                </c:pt>
                <c:pt idx="32">
                  <c:v>0.04</c:v>
                </c:pt>
                <c:pt idx="33">
                  <c:v>0.05</c:v>
                </c:pt>
                <c:pt idx="34">
                  <c:v>0.03</c:v>
                </c:pt>
                <c:pt idx="35">
                  <c:v>0.03</c:v>
                </c:pt>
                <c:pt idx="36">
                  <c:v>0.03</c:v>
                </c:pt>
                <c:pt idx="37">
                  <c:v>0.04</c:v>
                </c:pt>
                <c:pt idx="38">
                  <c:v>0.05</c:v>
                </c:pt>
                <c:pt idx="39">
                  <c:v>0.04</c:v>
                </c:pt>
              </c:numCache>
            </c:numRef>
          </c:val>
          <c:smooth val="0"/>
          <c:extLst>
            <c:ext xmlns:c16="http://schemas.microsoft.com/office/drawing/2014/chart" uri="{C3380CC4-5D6E-409C-BE32-E72D297353CC}">
              <c16:uniqueId val="{00000008-3892-484C-B896-2294B321429F}"/>
            </c:ext>
          </c:extLst>
        </c:ser>
        <c:dLbls>
          <c:showLegendKey val="0"/>
          <c:showVal val="0"/>
          <c:showCatName val="0"/>
          <c:showSerName val="0"/>
          <c:showPercent val="0"/>
          <c:showBubbleSize val="0"/>
        </c:dLbls>
        <c:marker val="1"/>
        <c:smooth val="0"/>
        <c:axId val="160868376"/>
        <c:axId val="161473936"/>
      </c:lineChart>
      <c:catAx>
        <c:axId val="160868376"/>
        <c:scaling>
          <c:orientation val="minMax"/>
        </c:scaling>
        <c:delete val="0"/>
        <c:axPos val="b"/>
        <c:title>
          <c:tx>
            <c:rich>
              <a:bodyPr/>
              <a:lstStyle/>
              <a:p>
                <a:pPr>
                  <a:defRPr sz="1800"/>
                </a:pPr>
                <a:r>
                  <a:rPr lang="en-US" sz="1800"/>
                  <a:t>Year</a:t>
                </a:r>
              </a:p>
            </c:rich>
          </c:tx>
          <c:overlay val="0"/>
        </c:title>
        <c:numFmt formatCode="General" sourceLinked="1"/>
        <c:majorTickMark val="out"/>
        <c:minorTickMark val="none"/>
        <c:tickLblPos val="nextTo"/>
        <c:crossAx val="161473936"/>
        <c:crosses val="autoZero"/>
        <c:auto val="1"/>
        <c:lblAlgn val="ctr"/>
        <c:lblOffset val="100"/>
        <c:noMultiLvlLbl val="0"/>
      </c:catAx>
      <c:valAx>
        <c:axId val="161473936"/>
        <c:scaling>
          <c:orientation val="minMax"/>
        </c:scaling>
        <c:delete val="0"/>
        <c:axPos val="l"/>
        <c:majorGridlines>
          <c:spPr>
            <a:ln>
              <a:noFill/>
            </a:ln>
          </c:spPr>
        </c:majorGridlines>
        <c:title>
          <c:tx>
            <c:rich>
              <a:bodyPr/>
              <a:lstStyle/>
              <a:p>
                <a:pPr>
                  <a:defRPr sz="2000"/>
                </a:pPr>
                <a:r>
                  <a:rPr lang="en-US" sz="2000"/>
                  <a:t>Incidence per 100,000</a:t>
                </a:r>
              </a:p>
            </c:rich>
          </c:tx>
          <c:overlay val="0"/>
        </c:title>
        <c:numFmt formatCode="0.00" sourceLinked="1"/>
        <c:majorTickMark val="out"/>
        <c:minorTickMark val="none"/>
        <c:tickLblPos val="nextTo"/>
        <c:crossAx val="160868376"/>
        <c:crosses val="autoZero"/>
        <c:crossBetween val="between"/>
      </c:valAx>
    </c:plotArea>
    <c:legend>
      <c:legendPos val="r"/>
      <c:layout>
        <c:manualLayout>
          <c:xMode val="edge"/>
          <c:yMode val="edge"/>
          <c:x val="0.21281638009296899"/>
          <c:y val="8.4461550716028594E-2"/>
          <c:w val="0.18460027576603599"/>
          <c:h val="0.35055728696271599"/>
        </c:manualLayout>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1"/>
          <c:order val="0"/>
          <c:tx>
            <c:strRef>
              <c:f>'Incidence by stage'!$D$4</c:f>
              <c:strCache>
                <c:ptCount val="1"/>
                <c:pt idx="0">
                  <c:v>Localized</c:v>
                </c:pt>
              </c:strCache>
            </c:strRef>
          </c:tx>
          <c:cat>
            <c:numRef>
              <c:f>'Incidence by stage'!$B$5:$B$44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stage'!$D$5:$D$44</c:f>
              <c:numCache>
                <c:formatCode>0.00</c:formatCode>
                <c:ptCount val="40"/>
                <c:pt idx="0">
                  <c:v>0.21</c:v>
                </c:pt>
                <c:pt idx="1">
                  <c:v>0.34</c:v>
                </c:pt>
                <c:pt idx="2">
                  <c:v>0.34</c:v>
                </c:pt>
                <c:pt idx="3">
                  <c:v>0.3</c:v>
                </c:pt>
                <c:pt idx="4">
                  <c:v>0.34</c:v>
                </c:pt>
                <c:pt idx="5">
                  <c:v>0.31</c:v>
                </c:pt>
                <c:pt idx="6">
                  <c:v>0.33</c:v>
                </c:pt>
                <c:pt idx="7">
                  <c:v>0.28000000000000003</c:v>
                </c:pt>
                <c:pt idx="8">
                  <c:v>0.2</c:v>
                </c:pt>
                <c:pt idx="9">
                  <c:v>0.19</c:v>
                </c:pt>
                <c:pt idx="10">
                  <c:v>0.23</c:v>
                </c:pt>
                <c:pt idx="11">
                  <c:v>0.24</c:v>
                </c:pt>
                <c:pt idx="12">
                  <c:v>0.3</c:v>
                </c:pt>
                <c:pt idx="13">
                  <c:v>0.74</c:v>
                </c:pt>
                <c:pt idx="14">
                  <c:v>0.89</c:v>
                </c:pt>
                <c:pt idx="15">
                  <c:v>1.23</c:v>
                </c:pt>
                <c:pt idx="16">
                  <c:v>1.37</c:v>
                </c:pt>
                <c:pt idx="17">
                  <c:v>1.26</c:v>
                </c:pt>
                <c:pt idx="18">
                  <c:v>1.39</c:v>
                </c:pt>
                <c:pt idx="19">
                  <c:v>1.36</c:v>
                </c:pt>
                <c:pt idx="20">
                  <c:v>1.43</c:v>
                </c:pt>
                <c:pt idx="21">
                  <c:v>1.41</c:v>
                </c:pt>
                <c:pt idx="22">
                  <c:v>1.69</c:v>
                </c:pt>
                <c:pt idx="23">
                  <c:v>1.64</c:v>
                </c:pt>
                <c:pt idx="24">
                  <c:v>1.71</c:v>
                </c:pt>
                <c:pt idx="25">
                  <c:v>1.89</c:v>
                </c:pt>
                <c:pt idx="26">
                  <c:v>1.89</c:v>
                </c:pt>
                <c:pt idx="27">
                  <c:v>1.94</c:v>
                </c:pt>
                <c:pt idx="28">
                  <c:v>1.98</c:v>
                </c:pt>
                <c:pt idx="29">
                  <c:v>2.2200000000000002</c:v>
                </c:pt>
                <c:pt idx="30">
                  <c:v>2.25</c:v>
                </c:pt>
                <c:pt idx="31">
                  <c:v>2.34</c:v>
                </c:pt>
                <c:pt idx="32">
                  <c:v>2.5</c:v>
                </c:pt>
                <c:pt idx="33">
                  <c:v>2.58</c:v>
                </c:pt>
                <c:pt idx="34">
                  <c:v>2.71</c:v>
                </c:pt>
                <c:pt idx="35">
                  <c:v>2.71</c:v>
                </c:pt>
                <c:pt idx="36">
                  <c:v>2.79</c:v>
                </c:pt>
                <c:pt idx="37">
                  <c:v>2.95</c:v>
                </c:pt>
                <c:pt idx="38">
                  <c:v>3</c:v>
                </c:pt>
                <c:pt idx="39">
                  <c:v>3.15</c:v>
                </c:pt>
              </c:numCache>
            </c:numRef>
          </c:val>
          <c:smooth val="0"/>
          <c:extLst>
            <c:ext xmlns:c16="http://schemas.microsoft.com/office/drawing/2014/chart" uri="{C3380CC4-5D6E-409C-BE32-E72D297353CC}">
              <c16:uniqueId val="{00000000-02CE-489A-923F-5E6BCF55B526}"/>
            </c:ext>
          </c:extLst>
        </c:ser>
        <c:ser>
          <c:idx val="2"/>
          <c:order val="1"/>
          <c:tx>
            <c:strRef>
              <c:f>'Incidence by stage'!$E$4</c:f>
              <c:strCache>
                <c:ptCount val="1"/>
                <c:pt idx="0">
                  <c:v>Regional</c:v>
                </c:pt>
              </c:strCache>
            </c:strRef>
          </c:tx>
          <c:cat>
            <c:numRef>
              <c:f>'Incidence by stage'!$B$5:$B$44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stage'!$E$5:$E$44</c:f>
              <c:numCache>
                <c:formatCode>0.00</c:formatCode>
                <c:ptCount val="40"/>
                <c:pt idx="0">
                  <c:v>0.17</c:v>
                </c:pt>
                <c:pt idx="1">
                  <c:v>0.31</c:v>
                </c:pt>
                <c:pt idx="2">
                  <c:v>0.28999999999999998</c:v>
                </c:pt>
                <c:pt idx="3">
                  <c:v>0.28999999999999998</c:v>
                </c:pt>
                <c:pt idx="4">
                  <c:v>0.4</c:v>
                </c:pt>
                <c:pt idx="5">
                  <c:v>0.28999999999999998</c:v>
                </c:pt>
                <c:pt idx="6">
                  <c:v>0.38</c:v>
                </c:pt>
                <c:pt idx="7">
                  <c:v>0.4</c:v>
                </c:pt>
                <c:pt idx="8">
                  <c:v>0.3</c:v>
                </c:pt>
                <c:pt idx="9">
                  <c:v>0.37</c:v>
                </c:pt>
                <c:pt idx="10">
                  <c:v>0.28999999999999998</c:v>
                </c:pt>
                <c:pt idx="11">
                  <c:v>0.38</c:v>
                </c:pt>
                <c:pt idx="12">
                  <c:v>0.32</c:v>
                </c:pt>
                <c:pt idx="13">
                  <c:v>0.4</c:v>
                </c:pt>
                <c:pt idx="14">
                  <c:v>0.4</c:v>
                </c:pt>
                <c:pt idx="15">
                  <c:v>0.55000000000000004</c:v>
                </c:pt>
                <c:pt idx="16">
                  <c:v>0.54</c:v>
                </c:pt>
                <c:pt idx="17">
                  <c:v>0.65</c:v>
                </c:pt>
                <c:pt idx="18">
                  <c:v>0.55000000000000004</c:v>
                </c:pt>
                <c:pt idx="19">
                  <c:v>0.66</c:v>
                </c:pt>
                <c:pt idx="20">
                  <c:v>0.6</c:v>
                </c:pt>
                <c:pt idx="21">
                  <c:v>0.57999999999999996</c:v>
                </c:pt>
                <c:pt idx="22">
                  <c:v>0.77</c:v>
                </c:pt>
                <c:pt idx="23">
                  <c:v>0.68</c:v>
                </c:pt>
                <c:pt idx="24">
                  <c:v>0.8</c:v>
                </c:pt>
                <c:pt idx="25">
                  <c:v>0.82</c:v>
                </c:pt>
                <c:pt idx="26">
                  <c:v>0.89</c:v>
                </c:pt>
                <c:pt idx="27">
                  <c:v>0.86</c:v>
                </c:pt>
                <c:pt idx="28">
                  <c:v>0.8</c:v>
                </c:pt>
                <c:pt idx="29">
                  <c:v>0.93</c:v>
                </c:pt>
                <c:pt idx="30">
                  <c:v>0.87</c:v>
                </c:pt>
                <c:pt idx="31">
                  <c:v>0.95</c:v>
                </c:pt>
                <c:pt idx="32">
                  <c:v>0.92</c:v>
                </c:pt>
                <c:pt idx="33">
                  <c:v>0.97</c:v>
                </c:pt>
                <c:pt idx="34">
                  <c:v>1.04</c:v>
                </c:pt>
                <c:pt idx="35">
                  <c:v>1.07</c:v>
                </c:pt>
                <c:pt idx="36">
                  <c:v>1.06</c:v>
                </c:pt>
                <c:pt idx="37">
                  <c:v>1.1399999999999999</c:v>
                </c:pt>
                <c:pt idx="38">
                  <c:v>1.1399999999999999</c:v>
                </c:pt>
                <c:pt idx="39">
                  <c:v>1.1499999999999999</c:v>
                </c:pt>
              </c:numCache>
            </c:numRef>
          </c:val>
          <c:smooth val="0"/>
          <c:extLst>
            <c:ext xmlns:c16="http://schemas.microsoft.com/office/drawing/2014/chart" uri="{C3380CC4-5D6E-409C-BE32-E72D297353CC}">
              <c16:uniqueId val="{00000001-02CE-489A-923F-5E6BCF55B526}"/>
            </c:ext>
          </c:extLst>
        </c:ser>
        <c:ser>
          <c:idx val="3"/>
          <c:order val="2"/>
          <c:tx>
            <c:strRef>
              <c:f>'Incidence by stage'!$F$4</c:f>
              <c:strCache>
                <c:ptCount val="1"/>
                <c:pt idx="0">
                  <c:v>Distant</c:v>
                </c:pt>
              </c:strCache>
            </c:strRef>
          </c:tx>
          <c:cat>
            <c:numRef>
              <c:f>'Incidence by stage'!$B$5:$B$44</c:f>
              <c:numCache>
                <c:formatCode>General</c:formatCode>
                <c:ptCount val="40"/>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numCache>
            </c:numRef>
          </c:cat>
          <c:val>
            <c:numRef>
              <c:f>'Incidence by stage'!$F$5:$F$44</c:f>
              <c:numCache>
                <c:formatCode>0.00</c:formatCode>
                <c:ptCount val="40"/>
                <c:pt idx="0">
                  <c:v>0.19</c:v>
                </c:pt>
                <c:pt idx="1">
                  <c:v>0.32</c:v>
                </c:pt>
                <c:pt idx="2">
                  <c:v>0.45</c:v>
                </c:pt>
                <c:pt idx="3">
                  <c:v>0.33</c:v>
                </c:pt>
                <c:pt idx="4">
                  <c:v>0.32</c:v>
                </c:pt>
                <c:pt idx="5">
                  <c:v>0.35</c:v>
                </c:pt>
                <c:pt idx="6">
                  <c:v>0.35</c:v>
                </c:pt>
                <c:pt idx="7">
                  <c:v>0.38</c:v>
                </c:pt>
                <c:pt idx="8">
                  <c:v>0.35</c:v>
                </c:pt>
                <c:pt idx="9">
                  <c:v>0.41</c:v>
                </c:pt>
                <c:pt idx="10">
                  <c:v>0.35</c:v>
                </c:pt>
                <c:pt idx="11">
                  <c:v>0.37</c:v>
                </c:pt>
                <c:pt idx="12">
                  <c:v>0.35</c:v>
                </c:pt>
                <c:pt idx="13">
                  <c:v>0.52</c:v>
                </c:pt>
                <c:pt idx="14">
                  <c:v>0.38</c:v>
                </c:pt>
                <c:pt idx="15">
                  <c:v>0.57999999999999996</c:v>
                </c:pt>
                <c:pt idx="16">
                  <c:v>0.53</c:v>
                </c:pt>
                <c:pt idx="17">
                  <c:v>0.57999999999999996</c:v>
                </c:pt>
                <c:pt idx="18">
                  <c:v>0.66</c:v>
                </c:pt>
                <c:pt idx="19">
                  <c:v>0.71</c:v>
                </c:pt>
                <c:pt idx="20">
                  <c:v>0.72</c:v>
                </c:pt>
                <c:pt idx="21">
                  <c:v>0.79</c:v>
                </c:pt>
                <c:pt idx="22">
                  <c:v>0.84</c:v>
                </c:pt>
                <c:pt idx="23">
                  <c:v>1.03</c:v>
                </c:pt>
                <c:pt idx="24">
                  <c:v>1.07</c:v>
                </c:pt>
                <c:pt idx="25">
                  <c:v>1.1599999999999999</c:v>
                </c:pt>
                <c:pt idx="26">
                  <c:v>1.2</c:v>
                </c:pt>
                <c:pt idx="27">
                  <c:v>1.23</c:v>
                </c:pt>
                <c:pt idx="28">
                  <c:v>1.0900000000000001</c:v>
                </c:pt>
                <c:pt idx="29">
                  <c:v>1.1599999999999999</c:v>
                </c:pt>
                <c:pt idx="30">
                  <c:v>1.24</c:v>
                </c:pt>
                <c:pt idx="31">
                  <c:v>1.21</c:v>
                </c:pt>
                <c:pt idx="32">
                  <c:v>1.27</c:v>
                </c:pt>
                <c:pt idx="33">
                  <c:v>1.44</c:v>
                </c:pt>
                <c:pt idx="34">
                  <c:v>1.42</c:v>
                </c:pt>
                <c:pt idx="35">
                  <c:v>1.51</c:v>
                </c:pt>
                <c:pt idx="36">
                  <c:v>1.52</c:v>
                </c:pt>
                <c:pt idx="37">
                  <c:v>1.48</c:v>
                </c:pt>
                <c:pt idx="38">
                  <c:v>1.5</c:v>
                </c:pt>
                <c:pt idx="39">
                  <c:v>1.63</c:v>
                </c:pt>
              </c:numCache>
            </c:numRef>
          </c:val>
          <c:smooth val="0"/>
          <c:extLst>
            <c:ext xmlns:c16="http://schemas.microsoft.com/office/drawing/2014/chart" uri="{C3380CC4-5D6E-409C-BE32-E72D297353CC}">
              <c16:uniqueId val="{00000002-02CE-489A-923F-5E6BCF55B526}"/>
            </c:ext>
          </c:extLst>
        </c:ser>
        <c:dLbls>
          <c:showLegendKey val="0"/>
          <c:showVal val="0"/>
          <c:showCatName val="0"/>
          <c:showSerName val="0"/>
          <c:showPercent val="0"/>
          <c:showBubbleSize val="0"/>
        </c:dLbls>
        <c:marker val="1"/>
        <c:smooth val="0"/>
        <c:axId val="161857504"/>
        <c:axId val="161857888"/>
      </c:lineChart>
      <c:catAx>
        <c:axId val="161857504"/>
        <c:scaling>
          <c:orientation val="minMax"/>
        </c:scaling>
        <c:delete val="0"/>
        <c:axPos val="b"/>
        <c:title>
          <c:tx>
            <c:rich>
              <a:bodyPr/>
              <a:lstStyle/>
              <a:p>
                <a:pPr>
                  <a:defRPr sz="1600"/>
                </a:pPr>
                <a:r>
                  <a:rPr lang="en-US" sz="1600"/>
                  <a:t>Year</a:t>
                </a:r>
              </a:p>
            </c:rich>
          </c:tx>
          <c:overlay val="0"/>
        </c:title>
        <c:numFmt formatCode="General" sourceLinked="1"/>
        <c:majorTickMark val="out"/>
        <c:minorTickMark val="none"/>
        <c:tickLblPos val="nextTo"/>
        <c:crossAx val="161857888"/>
        <c:crosses val="autoZero"/>
        <c:auto val="1"/>
        <c:lblAlgn val="ctr"/>
        <c:lblOffset val="100"/>
        <c:noMultiLvlLbl val="0"/>
      </c:catAx>
      <c:valAx>
        <c:axId val="161857888"/>
        <c:scaling>
          <c:orientation val="minMax"/>
        </c:scaling>
        <c:delete val="0"/>
        <c:axPos val="l"/>
        <c:title>
          <c:tx>
            <c:rich>
              <a:bodyPr rot="-5400000" vert="horz"/>
              <a:lstStyle/>
              <a:p>
                <a:pPr>
                  <a:defRPr/>
                </a:pPr>
                <a:r>
                  <a:rPr lang="en-US" sz="1600"/>
                  <a:t>Incidence</a:t>
                </a:r>
                <a:r>
                  <a:rPr lang="en-US" sz="1600" baseline="0"/>
                  <a:t> per 100,000</a:t>
                </a:r>
              </a:p>
            </c:rich>
          </c:tx>
          <c:overlay val="0"/>
        </c:title>
        <c:numFmt formatCode="0.00" sourceLinked="1"/>
        <c:majorTickMark val="out"/>
        <c:minorTickMark val="none"/>
        <c:tickLblPos val="nextTo"/>
        <c:crossAx val="161857504"/>
        <c:crosses val="autoZero"/>
        <c:crossBetween val="between"/>
      </c:valAx>
    </c:plotArea>
    <c:legend>
      <c:legendPos val="r"/>
      <c:layout>
        <c:manualLayout>
          <c:xMode val="edge"/>
          <c:yMode val="edge"/>
          <c:x val="0.16252705563988301"/>
          <c:y val="5.09095171289368E-2"/>
          <c:w val="0.24780379210706799"/>
          <c:h val="0.18317605908616999"/>
        </c:manualLayout>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lineChart>
        <c:grouping val="standard"/>
        <c:varyColors val="0"/>
        <c:ser>
          <c:idx val="0"/>
          <c:order val="0"/>
          <c:tx>
            <c:strRef>
              <c:f>'2.  Prevalence_updated'!$G$1</c:f>
              <c:strCache>
                <c:ptCount val="1"/>
                <c:pt idx="0">
                  <c:v>20-year duration Prevalence</c:v>
                </c:pt>
              </c:strCache>
            </c:strRef>
          </c:tx>
          <c:cat>
            <c:numRef>
              <c:f>'2.  Prevalence_updated'!$F$2:$F$21</c:f>
              <c:numCache>
                <c:formatCode>General</c:formatCode>
                <c:ptCount val="20"/>
                <c:pt idx="0">
                  <c:v>1993</c:v>
                </c:pt>
                <c:pt idx="1">
                  <c:v>1994</c:v>
                </c:pt>
                <c:pt idx="2">
                  <c:v>1995</c:v>
                </c:pt>
                <c:pt idx="3">
                  <c:v>1996</c:v>
                </c:pt>
                <c:pt idx="4">
                  <c:v>1997</c:v>
                </c:pt>
                <c:pt idx="5">
                  <c:v>1998</c:v>
                </c:pt>
                <c:pt idx="6">
                  <c:v>1999</c:v>
                </c:pt>
                <c:pt idx="7">
                  <c:v>2000</c:v>
                </c:pt>
                <c:pt idx="8">
                  <c:v>2001</c:v>
                </c:pt>
                <c:pt idx="9">
                  <c:v>2002</c:v>
                </c:pt>
                <c:pt idx="10">
                  <c:v>2003</c:v>
                </c:pt>
                <c:pt idx="11">
                  <c:v>2004</c:v>
                </c:pt>
                <c:pt idx="12">
                  <c:v>2005</c:v>
                </c:pt>
                <c:pt idx="13">
                  <c:v>2006</c:v>
                </c:pt>
                <c:pt idx="14">
                  <c:v>2007</c:v>
                </c:pt>
                <c:pt idx="15">
                  <c:v>2008</c:v>
                </c:pt>
                <c:pt idx="16">
                  <c:v>2009</c:v>
                </c:pt>
                <c:pt idx="17">
                  <c:v>2010</c:v>
                </c:pt>
                <c:pt idx="18">
                  <c:v>2011</c:v>
                </c:pt>
                <c:pt idx="19">
                  <c:v>2012</c:v>
                </c:pt>
              </c:numCache>
            </c:numRef>
          </c:cat>
          <c:val>
            <c:numRef>
              <c:f>'2.  Prevalence_updated'!$G$2:$G$21</c:f>
              <c:numCache>
                <c:formatCode>0.0000%</c:formatCode>
                <c:ptCount val="20"/>
                <c:pt idx="0">
                  <c:v>6.0402480000000002E-5</c:v>
                </c:pt>
                <c:pt idx="1">
                  <c:v>1.1080126E-4</c:v>
                </c:pt>
                <c:pt idx="2">
                  <c:v>1.5707357E-4</c:v>
                </c:pt>
                <c:pt idx="3">
                  <c:v>1.9628294999999999E-4</c:v>
                </c:pt>
                <c:pt idx="4">
                  <c:v>2.3268108E-4</c:v>
                </c:pt>
                <c:pt idx="5">
                  <c:v>2.6505015999999998E-4</c:v>
                </c:pt>
                <c:pt idx="6">
                  <c:v>2.9444828999999998E-4</c:v>
                </c:pt>
                <c:pt idx="7">
                  <c:v>3.2083193000000002E-4</c:v>
                </c:pt>
                <c:pt idx="8">
                  <c:v>3.4470033000000001E-4</c:v>
                </c:pt>
                <c:pt idx="9">
                  <c:v>3.6654219999999999E-4</c:v>
                </c:pt>
                <c:pt idx="10">
                  <c:v>3.8382937999999997E-4</c:v>
                </c:pt>
                <c:pt idx="11">
                  <c:v>4.0025766000000002E-4</c:v>
                </c:pt>
                <c:pt idx="12">
                  <c:v>4.1502501999999999E-4</c:v>
                </c:pt>
                <c:pt idx="13">
                  <c:v>4.2760592999999998E-4</c:v>
                </c:pt>
                <c:pt idx="14">
                  <c:v>4.3870093000000001E-4</c:v>
                </c:pt>
                <c:pt idx="15">
                  <c:v>4.4906144999999999E-4</c:v>
                </c:pt>
                <c:pt idx="16">
                  <c:v>4.5814781999999998E-4</c:v>
                </c:pt>
                <c:pt idx="17">
                  <c:v>4.6581113999999999E-4</c:v>
                </c:pt>
                <c:pt idx="18">
                  <c:v>4.7331100000000002E-4</c:v>
                </c:pt>
                <c:pt idx="19">
                  <c:v>4.8021863000000001E-4</c:v>
                </c:pt>
              </c:numCache>
            </c:numRef>
          </c:val>
          <c:smooth val="0"/>
          <c:extLst>
            <c:ext xmlns:c16="http://schemas.microsoft.com/office/drawing/2014/chart" uri="{C3380CC4-5D6E-409C-BE32-E72D297353CC}">
              <c16:uniqueId val="{00000000-E644-47D9-8008-F4635AC84179}"/>
            </c:ext>
          </c:extLst>
        </c:ser>
        <c:dLbls>
          <c:showLegendKey val="0"/>
          <c:showVal val="0"/>
          <c:showCatName val="0"/>
          <c:showSerName val="0"/>
          <c:showPercent val="0"/>
          <c:showBubbleSize val="0"/>
        </c:dLbls>
        <c:marker val="1"/>
        <c:smooth val="0"/>
        <c:axId val="161732376"/>
        <c:axId val="161732760"/>
      </c:lineChart>
      <c:catAx>
        <c:axId val="161732376"/>
        <c:scaling>
          <c:orientation val="minMax"/>
        </c:scaling>
        <c:delete val="0"/>
        <c:axPos val="b"/>
        <c:title>
          <c:tx>
            <c:rich>
              <a:bodyPr/>
              <a:lstStyle/>
              <a:p>
                <a:pPr>
                  <a:defRPr/>
                </a:pPr>
                <a:r>
                  <a:rPr lang="en-US"/>
                  <a:t>Year</a:t>
                </a:r>
              </a:p>
            </c:rich>
          </c:tx>
          <c:overlay val="0"/>
        </c:title>
        <c:numFmt formatCode="General" sourceLinked="1"/>
        <c:majorTickMark val="none"/>
        <c:minorTickMark val="none"/>
        <c:tickLblPos val="nextTo"/>
        <c:crossAx val="161732760"/>
        <c:crosses val="autoZero"/>
        <c:auto val="1"/>
        <c:lblAlgn val="ctr"/>
        <c:lblOffset val="100"/>
        <c:noMultiLvlLbl val="0"/>
      </c:catAx>
      <c:valAx>
        <c:axId val="161732760"/>
        <c:scaling>
          <c:orientation val="minMax"/>
        </c:scaling>
        <c:delete val="0"/>
        <c:axPos val="l"/>
        <c:majorGridlines/>
        <c:title>
          <c:tx>
            <c:rich>
              <a:bodyPr/>
              <a:lstStyle/>
              <a:p>
                <a:pPr>
                  <a:defRPr/>
                </a:pPr>
                <a:r>
                  <a:rPr lang="en-US"/>
                  <a:t>Prevalence</a:t>
                </a:r>
              </a:p>
            </c:rich>
          </c:tx>
          <c:overlay val="0"/>
        </c:title>
        <c:numFmt formatCode="0.0000%" sourceLinked="1"/>
        <c:majorTickMark val="none"/>
        <c:minorTickMark val="none"/>
        <c:tickLblPos val="nextTo"/>
        <c:crossAx val="161732376"/>
        <c:crosses val="autoZero"/>
        <c:crossBetween val="between"/>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Median OS by site and stage</a:t>
            </a:r>
          </a:p>
        </c:rich>
      </c:tx>
      <c:overlay val="0"/>
    </c:title>
    <c:autoTitleDeleted val="0"/>
    <c:plotArea>
      <c:layout/>
      <c:barChart>
        <c:barDir val="col"/>
        <c:grouping val="clustered"/>
        <c:varyColors val="0"/>
        <c:ser>
          <c:idx val="0"/>
          <c:order val="0"/>
          <c:tx>
            <c:strRef>
              <c:f>'4. Median OS site&amp;stage(grade)'!$C$15</c:f>
              <c:strCache>
                <c:ptCount val="1"/>
                <c:pt idx="0">
                  <c:v>Local</c:v>
                </c:pt>
              </c:strCache>
            </c:strRef>
          </c:tx>
          <c:invertIfNegative val="0"/>
          <c:cat>
            <c:strRef>
              <c:f>'4. Median OS site&amp;stage(grade)'!$B$16:$B$25</c:f>
              <c:strCache>
                <c:ptCount val="10"/>
                <c:pt idx="0">
                  <c:v>Lung</c:v>
                </c:pt>
                <c:pt idx="1">
                  <c:v>Stomach</c:v>
                </c:pt>
                <c:pt idx="2">
                  <c:v>Small Intestine</c:v>
                </c:pt>
                <c:pt idx="3">
                  <c:v>Cecum</c:v>
                </c:pt>
                <c:pt idx="4">
                  <c:v>Appendix</c:v>
                </c:pt>
                <c:pt idx="5">
                  <c:v>Colon</c:v>
                </c:pt>
                <c:pt idx="6">
                  <c:v>Rectum</c:v>
                </c:pt>
                <c:pt idx="7">
                  <c:v>Pancreas</c:v>
                </c:pt>
                <c:pt idx="8">
                  <c:v>Liver</c:v>
                </c:pt>
                <c:pt idx="9">
                  <c:v>Unknown</c:v>
                </c:pt>
              </c:strCache>
            </c:strRef>
          </c:cat>
          <c:val>
            <c:numRef>
              <c:f>'4. Median OS site&amp;stage(grade)'!$C$16:$C$25</c:f>
              <c:numCache>
                <c:formatCode>0</c:formatCode>
                <c:ptCount val="10"/>
                <c:pt idx="0">
                  <c:v>234.35</c:v>
                </c:pt>
                <c:pt idx="1">
                  <c:v>191.64</c:v>
                </c:pt>
                <c:pt idx="2">
                  <c:v>169.14</c:v>
                </c:pt>
                <c:pt idx="3">
                  <c:v>214.79</c:v>
                </c:pt>
                <c:pt idx="4">
                  <c:v>360</c:v>
                </c:pt>
                <c:pt idx="5">
                  <c:v>260.98</c:v>
                </c:pt>
                <c:pt idx="6">
                  <c:v>318.74</c:v>
                </c:pt>
                <c:pt idx="7">
                  <c:v>233.32</c:v>
                </c:pt>
                <c:pt idx="8">
                  <c:v>47.43</c:v>
                </c:pt>
                <c:pt idx="9">
                  <c:v>209.65</c:v>
                </c:pt>
              </c:numCache>
            </c:numRef>
          </c:val>
          <c:extLst>
            <c:ext xmlns:c16="http://schemas.microsoft.com/office/drawing/2014/chart" uri="{C3380CC4-5D6E-409C-BE32-E72D297353CC}">
              <c16:uniqueId val="{00000000-7896-4926-875C-1E752DA5EE5E}"/>
            </c:ext>
          </c:extLst>
        </c:ser>
        <c:ser>
          <c:idx val="1"/>
          <c:order val="1"/>
          <c:tx>
            <c:strRef>
              <c:f>'4. Median OS site&amp;stage(grade)'!$D$15</c:f>
              <c:strCache>
                <c:ptCount val="1"/>
                <c:pt idx="0">
                  <c:v>Regional</c:v>
                </c:pt>
              </c:strCache>
            </c:strRef>
          </c:tx>
          <c:invertIfNegative val="0"/>
          <c:cat>
            <c:strRef>
              <c:f>'4. Median OS site&amp;stage(grade)'!$B$16:$B$25</c:f>
              <c:strCache>
                <c:ptCount val="10"/>
                <c:pt idx="0">
                  <c:v>Lung</c:v>
                </c:pt>
                <c:pt idx="1">
                  <c:v>Stomach</c:v>
                </c:pt>
                <c:pt idx="2">
                  <c:v>Small Intestine</c:v>
                </c:pt>
                <c:pt idx="3">
                  <c:v>Cecum</c:v>
                </c:pt>
                <c:pt idx="4">
                  <c:v>Appendix</c:v>
                </c:pt>
                <c:pt idx="5">
                  <c:v>Colon</c:v>
                </c:pt>
                <c:pt idx="6">
                  <c:v>Rectum</c:v>
                </c:pt>
                <c:pt idx="7">
                  <c:v>Pancreas</c:v>
                </c:pt>
                <c:pt idx="8">
                  <c:v>Liver</c:v>
                </c:pt>
                <c:pt idx="9">
                  <c:v>Unknown</c:v>
                </c:pt>
              </c:strCache>
            </c:strRef>
          </c:cat>
          <c:val>
            <c:numRef>
              <c:f>'4. Median OS site&amp;stage(grade)'!$D$16:$D$25</c:f>
              <c:numCache>
                <c:formatCode>0</c:formatCode>
                <c:ptCount val="10"/>
                <c:pt idx="0">
                  <c:v>57.37</c:v>
                </c:pt>
                <c:pt idx="1">
                  <c:v>42.99</c:v>
                </c:pt>
                <c:pt idx="2">
                  <c:v>139.36000000000001</c:v>
                </c:pt>
                <c:pt idx="3">
                  <c:v>137.61000000000001</c:v>
                </c:pt>
                <c:pt idx="4">
                  <c:v>360</c:v>
                </c:pt>
                <c:pt idx="5">
                  <c:v>37.6</c:v>
                </c:pt>
                <c:pt idx="6">
                  <c:v>76.22</c:v>
                </c:pt>
                <c:pt idx="7">
                  <c:v>93.02</c:v>
                </c:pt>
                <c:pt idx="8">
                  <c:v>11.1</c:v>
                </c:pt>
                <c:pt idx="9">
                  <c:v>33.14</c:v>
                </c:pt>
              </c:numCache>
            </c:numRef>
          </c:val>
          <c:extLst>
            <c:ext xmlns:c16="http://schemas.microsoft.com/office/drawing/2014/chart" uri="{C3380CC4-5D6E-409C-BE32-E72D297353CC}">
              <c16:uniqueId val="{00000001-7896-4926-875C-1E752DA5EE5E}"/>
            </c:ext>
          </c:extLst>
        </c:ser>
        <c:ser>
          <c:idx val="2"/>
          <c:order val="2"/>
          <c:tx>
            <c:strRef>
              <c:f>'4. Median OS site&amp;stage(grade)'!$E$15</c:f>
              <c:strCache>
                <c:ptCount val="1"/>
                <c:pt idx="0">
                  <c:v>Distant</c:v>
                </c:pt>
              </c:strCache>
            </c:strRef>
          </c:tx>
          <c:invertIfNegative val="0"/>
          <c:cat>
            <c:strRef>
              <c:f>'4. Median OS site&amp;stage(grade)'!$B$16:$B$25</c:f>
              <c:strCache>
                <c:ptCount val="10"/>
                <c:pt idx="0">
                  <c:v>Lung</c:v>
                </c:pt>
                <c:pt idx="1">
                  <c:v>Stomach</c:v>
                </c:pt>
                <c:pt idx="2">
                  <c:v>Small Intestine</c:v>
                </c:pt>
                <c:pt idx="3">
                  <c:v>Cecum</c:v>
                </c:pt>
                <c:pt idx="4">
                  <c:v>Appendix</c:v>
                </c:pt>
                <c:pt idx="5">
                  <c:v>Colon</c:v>
                </c:pt>
                <c:pt idx="6">
                  <c:v>Rectum</c:v>
                </c:pt>
                <c:pt idx="7">
                  <c:v>Pancreas</c:v>
                </c:pt>
                <c:pt idx="8">
                  <c:v>Liver</c:v>
                </c:pt>
                <c:pt idx="9">
                  <c:v>Unknown</c:v>
                </c:pt>
              </c:strCache>
            </c:strRef>
          </c:cat>
          <c:val>
            <c:numRef>
              <c:f>'4. Median OS site&amp;stage(grade)'!$E$16:$E$25</c:f>
              <c:numCache>
                <c:formatCode>0</c:formatCode>
                <c:ptCount val="10"/>
                <c:pt idx="0">
                  <c:v>6.03</c:v>
                </c:pt>
                <c:pt idx="1">
                  <c:v>9.0400000000000009</c:v>
                </c:pt>
                <c:pt idx="2">
                  <c:v>70.239999999999995</c:v>
                </c:pt>
                <c:pt idx="3">
                  <c:v>18.45</c:v>
                </c:pt>
                <c:pt idx="4">
                  <c:v>26.01</c:v>
                </c:pt>
                <c:pt idx="5">
                  <c:v>4.51</c:v>
                </c:pt>
                <c:pt idx="6">
                  <c:v>9.49</c:v>
                </c:pt>
                <c:pt idx="7">
                  <c:v>21.05</c:v>
                </c:pt>
                <c:pt idx="8">
                  <c:v>7.75</c:v>
                </c:pt>
                <c:pt idx="9">
                  <c:v>10.39</c:v>
                </c:pt>
              </c:numCache>
            </c:numRef>
          </c:val>
          <c:extLst>
            <c:ext xmlns:c16="http://schemas.microsoft.com/office/drawing/2014/chart" uri="{C3380CC4-5D6E-409C-BE32-E72D297353CC}">
              <c16:uniqueId val="{00000002-7896-4926-875C-1E752DA5EE5E}"/>
            </c:ext>
          </c:extLst>
        </c:ser>
        <c:dLbls>
          <c:showLegendKey val="0"/>
          <c:showVal val="0"/>
          <c:showCatName val="0"/>
          <c:showSerName val="0"/>
          <c:showPercent val="0"/>
          <c:showBubbleSize val="0"/>
        </c:dLbls>
        <c:gapWidth val="150"/>
        <c:axId val="151755760"/>
        <c:axId val="151756152"/>
      </c:barChart>
      <c:catAx>
        <c:axId val="151755760"/>
        <c:scaling>
          <c:orientation val="minMax"/>
        </c:scaling>
        <c:delete val="0"/>
        <c:axPos val="b"/>
        <c:numFmt formatCode="General" sourceLinked="0"/>
        <c:majorTickMark val="none"/>
        <c:minorTickMark val="none"/>
        <c:tickLblPos val="nextTo"/>
        <c:crossAx val="151756152"/>
        <c:crosses val="autoZero"/>
        <c:auto val="1"/>
        <c:lblAlgn val="ctr"/>
        <c:lblOffset val="100"/>
        <c:noMultiLvlLbl val="0"/>
      </c:catAx>
      <c:valAx>
        <c:axId val="151756152"/>
        <c:scaling>
          <c:orientation val="minMax"/>
        </c:scaling>
        <c:delete val="0"/>
        <c:axPos val="l"/>
        <c:majorGridlines/>
        <c:numFmt formatCode="0" sourceLinked="1"/>
        <c:majorTickMark val="none"/>
        <c:minorTickMark val="none"/>
        <c:tickLblPos val="nextTo"/>
        <c:crossAx val="151755760"/>
        <c:crosses val="autoZero"/>
        <c:crossBetween val="between"/>
      </c:valAx>
    </c:plotArea>
    <c:legend>
      <c:legendPos val="r"/>
      <c:overlay val="0"/>
    </c:legend>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B4F774-672F-4E61-9184-432224638FFD}" type="doc">
      <dgm:prSet loTypeId="urn:microsoft.com/office/officeart/2005/8/layout/lProcess2" loCatId="list" qsTypeId="urn:microsoft.com/office/officeart/2005/8/quickstyle/simple1#1" qsCatId="simple" csTypeId="urn:microsoft.com/office/officeart/2005/8/colors/accent0_3" csCatId="mainScheme" phldr="1"/>
      <dgm:spPr/>
      <dgm:t>
        <a:bodyPr/>
        <a:lstStyle/>
        <a:p>
          <a:endParaRPr lang="en-US"/>
        </a:p>
      </dgm:t>
    </dgm:pt>
    <dgm:pt modelId="{6C90EF06-4418-458D-8317-29375EAADBAB}">
      <dgm:prSet phldrT="[Text]"/>
      <dgm:spPr>
        <a:solidFill>
          <a:srgbClr val="00B0F0"/>
        </a:solidFill>
      </dgm:spPr>
      <dgm:t>
        <a:bodyPr/>
        <a:lstStyle/>
        <a:p>
          <a:r>
            <a:rPr lang="en-US" b="1" dirty="0">
              <a:solidFill>
                <a:schemeClr val="bg1"/>
              </a:solidFill>
              <a:latin typeface="Calibri" pitchFamily="34" charset="0"/>
            </a:rPr>
            <a:t>Non-functional</a:t>
          </a:r>
        </a:p>
      </dgm:t>
    </dgm:pt>
    <dgm:pt modelId="{761A0528-7352-4B45-8147-86EB6C494559}" type="parTrans" cxnId="{17342E44-1B7D-4C38-94C7-F3823E76FB3C}">
      <dgm:prSet/>
      <dgm:spPr/>
      <dgm:t>
        <a:bodyPr/>
        <a:lstStyle/>
        <a:p>
          <a:endParaRPr lang="en-US"/>
        </a:p>
      </dgm:t>
    </dgm:pt>
    <dgm:pt modelId="{CBC90333-7E11-4CB8-BE5C-950A2FEE0DA5}" type="sibTrans" cxnId="{17342E44-1B7D-4C38-94C7-F3823E76FB3C}">
      <dgm:prSet/>
      <dgm:spPr/>
      <dgm:t>
        <a:bodyPr/>
        <a:lstStyle/>
        <a:p>
          <a:endParaRPr lang="en-US"/>
        </a:p>
      </dgm:t>
    </dgm:pt>
    <dgm:pt modelId="{85D47A5C-FC07-4B7C-9F44-32E3F2D5ADFF}">
      <dgm:prSet phldrT="[Text]" custT="1"/>
      <dgm:spPr/>
      <dgm:t>
        <a:bodyPr/>
        <a:lstStyle/>
        <a:p>
          <a:r>
            <a:rPr lang="en-US" sz="3200" b="1" dirty="0">
              <a:latin typeface="Calibri" pitchFamily="34" charset="0"/>
            </a:rPr>
            <a:t>40-90%</a:t>
          </a:r>
        </a:p>
      </dgm:t>
    </dgm:pt>
    <dgm:pt modelId="{18C6A6C1-7527-4828-A262-5D02DA708543}" type="parTrans" cxnId="{84D36EAB-2EDA-4731-87FD-9C0BCF12D6F8}">
      <dgm:prSet/>
      <dgm:spPr/>
      <dgm:t>
        <a:bodyPr/>
        <a:lstStyle/>
        <a:p>
          <a:endParaRPr lang="en-US"/>
        </a:p>
      </dgm:t>
    </dgm:pt>
    <dgm:pt modelId="{19FA9CFA-AB9F-4986-B0B1-1615CBE87EB4}" type="sibTrans" cxnId="{84D36EAB-2EDA-4731-87FD-9C0BCF12D6F8}">
      <dgm:prSet/>
      <dgm:spPr/>
      <dgm:t>
        <a:bodyPr/>
        <a:lstStyle/>
        <a:p>
          <a:endParaRPr lang="en-US"/>
        </a:p>
      </dgm:t>
    </dgm:pt>
    <dgm:pt modelId="{FF808CCA-8559-4773-BC8D-AB215FA745B6}">
      <dgm:prSet phldrT="[Text]"/>
      <dgm:spPr>
        <a:solidFill>
          <a:srgbClr val="00B0F0"/>
        </a:solidFill>
      </dgm:spPr>
      <dgm:t>
        <a:bodyPr/>
        <a:lstStyle/>
        <a:p>
          <a:r>
            <a:rPr lang="en-US" b="1" dirty="0">
              <a:solidFill>
                <a:schemeClr val="bg1"/>
              </a:solidFill>
              <a:latin typeface="Calibri" pitchFamily="34" charset="0"/>
            </a:rPr>
            <a:t>Functional</a:t>
          </a:r>
        </a:p>
      </dgm:t>
    </dgm:pt>
    <dgm:pt modelId="{7603DEAC-3A05-428C-8527-0612CC9A8442}" type="parTrans" cxnId="{996A8AF4-DC1B-44FC-8F87-EDF137017B29}">
      <dgm:prSet/>
      <dgm:spPr/>
      <dgm:t>
        <a:bodyPr/>
        <a:lstStyle/>
        <a:p>
          <a:endParaRPr lang="en-US"/>
        </a:p>
      </dgm:t>
    </dgm:pt>
    <dgm:pt modelId="{7A4D8715-369A-4D5A-8C09-C849AD4F977C}" type="sibTrans" cxnId="{996A8AF4-DC1B-44FC-8F87-EDF137017B29}">
      <dgm:prSet/>
      <dgm:spPr/>
      <dgm:t>
        <a:bodyPr/>
        <a:lstStyle/>
        <a:p>
          <a:endParaRPr lang="en-US"/>
        </a:p>
      </dgm:t>
    </dgm:pt>
    <dgm:pt modelId="{E3209C8D-C231-48C6-9FEE-1C90910A9AB1}">
      <dgm:prSet phldrT="[Text]" custT="1"/>
      <dgm:spPr/>
      <dgm:t>
        <a:bodyPr/>
        <a:lstStyle/>
        <a:p>
          <a:r>
            <a:rPr lang="en-US" sz="1800" b="1" dirty="0" err="1">
              <a:latin typeface="Calibri" pitchFamily="34" charset="0"/>
            </a:rPr>
            <a:t>Insulinoma</a:t>
          </a:r>
          <a:r>
            <a:rPr lang="en-US" sz="1800" b="1" dirty="0">
              <a:latin typeface="Calibri" pitchFamily="34" charset="0"/>
            </a:rPr>
            <a:t> (70%)</a:t>
          </a:r>
        </a:p>
        <a:p>
          <a:r>
            <a:rPr lang="en-US" sz="1800" b="1" dirty="0" err="1">
              <a:latin typeface="Calibri" pitchFamily="34" charset="0"/>
            </a:rPr>
            <a:t>Glucagonomas</a:t>
          </a:r>
          <a:r>
            <a:rPr lang="en-US" sz="1800" b="1" dirty="0">
              <a:latin typeface="Calibri" pitchFamily="34" charset="0"/>
            </a:rPr>
            <a:t> (15%)</a:t>
          </a:r>
        </a:p>
        <a:p>
          <a:r>
            <a:rPr lang="en-US" sz="1800" b="1" dirty="0" err="1">
              <a:latin typeface="Calibri" pitchFamily="34" charset="0"/>
            </a:rPr>
            <a:t>Gastrinomas</a:t>
          </a:r>
          <a:r>
            <a:rPr lang="en-US" sz="1800" b="1" dirty="0">
              <a:latin typeface="Calibri" pitchFamily="34" charset="0"/>
            </a:rPr>
            <a:t> (5-10%)</a:t>
          </a:r>
        </a:p>
        <a:p>
          <a:r>
            <a:rPr lang="en-US" sz="1800" b="1" dirty="0" err="1">
              <a:latin typeface="Calibri" pitchFamily="34" charset="0"/>
            </a:rPr>
            <a:t>Somatostatinomas</a:t>
          </a:r>
          <a:r>
            <a:rPr lang="en-US" sz="1800" b="1" dirty="0">
              <a:latin typeface="Calibri" pitchFamily="34" charset="0"/>
            </a:rPr>
            <a:t> (5-10%)</a:t>
          </a:r>
        </a:p>
        <a:p>
          <a:r>
            <a:rPr lang="en-US" sz="1800" b="1" dirty="0" err="1">
              <a:latin typeface="Calibri" pitchFamily="34" charset="0"/>
            </a:rPr>
            <a:t>VIPomas</a:t>
          </a:r>
          <a:r>
            <a:rPr lang="en-US" sz="1800" b="1" dirty="0">
              <a:latin typeface="Calibri" pitchFamily="34" charset="0"/>
            </a:rPr>
            <a:t>, </a:t>
          </a:r>
          <a:r>
            <a:rPr lang="en-US" sz="1800" b="1" dirty="0" err="1">
              <a:latin typeface="Calibri" pitchFamily="34" charset="0"/>
            </a:rPr>
            <a:t>PPomas</a:t>
          </a:r>
          <a:r>
            <a:rPr lang="en-US" sz="1800" b="1" dirty="0">
              <a:latin typeface="Calibri" pitchFamily="34" charset="0"/>
            </a:rPr>
            <a:t>, ACTH (Rare)</a:t>
          </a:r>
        </a:p>
      </dgm:t>
    </dgm:pt>
    <dgm:pt modelId="{AF25ABEC-10CF-4700-A6CE-A0338B4F8338}" type="parTrans" cxnId="{5211EB0A-2035-4E78-8CE4-6936BA5C7B77}">
      <dgm:prSet/>
      <dgm:spPr/>
      <dgm:t>
        <a:bodyPr/>
        <a:lstStyle/>
        <a:p>
          <a:endParaRPr lang="en-US"/>
        </a:p>
      </dgm:t>
    </dgm:pt>
    <dgm:pt modelId="{84C8208B-56F0-4E60-BB0F-08A539670024}" type="sibTrans" cxnId="{5211EB0A-2035-4E78-8CE4-6936BA5C7B77}">
      <dgm:prSet/>
      <dgm:spPr/>
      <dgm:t>
        <a:bodyPr/>
        <a:lstStyle/>
        <a:p>
          <a:endParaRPr lang="en-US"/>
        </a:p>
      </dgm:t>
    </dgm:pt>
    <dgm:pt modelId="{9657419B-187D-4B07-87FB-C5763CF3650F}" type="pres">
      <dgm:prSet presAssocID="{E6B4F774-672F-4E61-9184-432224638FFD}" presName="theList" presStyleCnt="0">
        <dgm:presLayoutVars>
          <dgm:dir/>
          <dgm:animLvl val="lvl"/>
          <dgm:resizeHandles val="exact"/>
        </dgm:presLayoutVars>
      </dgm:prSet>
      <dgm:spPr/>
    </dgm:pt>
    <dgm:pt modelId="{1CAC79C1-8052-408A-8573-5919A4C16A2A}" type="pres">
      <dgm:prSet presAssocID="{6C90EF06-4418-458D-8317-29375EAADBAB}" presName="compNode" presStyleCnt="0"/>
      <dgm:spPr/>
    </dgm:pt>
    <dgm:pt modelId="{6232690C-3D64-4099-9E09-9F517C130AC6}" type="pres">
      <dgm:prSet presAssocID="{6C90EF06-4418-458D-8317-29375EAADBAB}" presName="aNode" presStyleLbl="bgShp" presStyleIdx="0" presStyleCnt="2"/>
      <dgm:spPr/>
    </dgm:pt>
    <dgm:pt modelId="{AEF26CCF-4DE2-4DE9-8CE3-23038F33F231}" type="pres">
      <dgm:prSet presAssocID="{6C90EF06-4418-458D-8317-29375EAADBAB}" presName="textNode" presStyleLbl="bgShp" presStyleIdx="0" presStyleCnt="2"/>
      <dgm:spPr/>
    </dgm:pt>
    <dgm:pt modelId="{A7D76CCA-7974-4D76-A9EC-F0ED7ED4CA82}" type="pres">
      <dgm:prSet presAssocID="{6C90EF06-4418-458D-8317-29375EAADBAB}" presName="compChildNode" presStyleCnt="0"/>
      <dgm:spPr/>
    </dgm:pt>
    <dgm:pt modelId="{F9C5FE8B-F63D-4DE5-B854-06ED57B765B3}" type="pres">
      <dgm:prSet presAssocID="{6C90EF06-4418-458D-8317-29375EAADBAB}" presName="theInnerList" presStyleCnt="0"/>
      <dgm:spPr/>
    </dgm:pt>
    <dgm:pt modelId="{032F745D-2730-4D0C-A971-502F04A02DEF}" type="pres">
      <dgm:prSet presAssocID="{85D47A5C-FC07-4B7C-9F44-32E3F2D5ADFF}" presName="childNode" presStyleLbl="node1" presStyleIdx="0" presStyleCnt="2">
        <dgm:presLayoutVars>
          <dgm:bulletEnabled val="1"/>
        </dgm:presLayoutVars>
      </dgm:prSet>
      <dgm:spPr/>
    </dgm:pt>
    <dgm:pt modelId="{0BD92838-C551-4CC0-BF4B-D934BB3703E2}" type="pres">
      <dgm:prSet presAssocID="{6C90EF06-4418-458D-8317-29375EAADBAB}" presName="aSpace" presStyleCnt="0"/>
      <dgm:spPr/>
    </dgm:pt>
    <dgm:pt modelId="{7D7F83A8-77A8-4EC4-A6A7-3C7E37591028}" type="pres">
      <dgm:prSet presAssocID="{FF808CCA-8559-4773-BC8D-AB215FA745B6}" presName="compNode" presStyleCnt="0"/>
      <dgm:spPr/>
    </dgm:pt>
    <dgm:pt modelId="{1A1E0BAC-584C-4BEB-A618-922B2B41DFB2}" type="pres">
      <dgm:prSet presAssocID="{FF808CCA-8559-4773-BC8D-AB215FA745B6}" presName="aNode" presStyleLbl="bgShp" presStyleIdx="1" presStyleCnt="2"/>
      <dgm:spPr/>
    </dgm:pt>
    <dgm:pt modelId="{481CF4B1-BAC0-4159-8D1D-544295885A6A}" type="pres">
      <dgm:prSet presAssocID="{FF808CCA-8559-4773-BC8D-AB215FA745B6}" presName="textNode" presStyleLbl="bgShp" presStyleIdx="1" presStyleCnt="2"/>
      <dgm:spPr/>
    </dgm:pt>
    <dgm:pt modelId="{DA6A040F-4D73-4F8A-9609-2C53CC799EB8}" type="pres">
      <dgm:prSet presAssocID="{FF808CCA-8559-4773-BC8D-AB215FA745B6}" presName="compChildNode" presStyleCnt="0"/>
      <dgm:spPr/>
    </dgm:pt>
    <dgm:pt modelId="{C0BA9DD3-BDCF-4F63-845F-258BE28F8DBC}" type="pres">
      <dgm:prSet presAssocID="{FF808CCA-8559-4773-BC8D-AB215FA745B6}" presName="theInnerList" presStyleCnt="0"/>
      <dgm:spPr/>
    </dgm:pt>
    <dgm:pt modelId="{1ADBD019-6197-418C-9F89-5CFEF1BF7C9C}" type="pres">
      <dgm:prSet presAssocID="{E3209C8D-C231-48C6-9FEE-1C90910A9AB1}" presName="childNode" presStyleLbl="node1" presStyleIdx="1" presStyleCnt="2">
        <dgm:presLayoutVars>
          <dgm:bulletEnabled val="1"/>
        </dgm:presLayoutVars>
      </dgm:prSet>
      <dgm:spPr/>
    </dgm:pt>
  </dgm:ptLst>
  <dgm:cxnLst>
    <dgm:cxn modelId="{291F0205-137D-4FD7-98A8-00C532AF6181}" type="presOf" srcId="{6C90EF06-4418-458D-8317-29375EAADBAB}" destId="{AEF26CCF-4DE2-4DE9-8CE3-23038F33F231}" srcOrd="1" destOrd="0" presId="urn:microsoft.com/office/officeart/2005/8/layout/lProcess2"/>
    <dgm:cxn modelId="{5211EB0A-2035-4E78-8CE4-6936BA5C7B77}" srcId="{FF808CCA-8559-4773-BC8D-AB215FA745B6}" destId="{E3209C8D-C231-48C6-9FEE-1C90910A9AB1}" srcOrd="0" destOrd="0" parTransId="{AF25ABEC-10CF-4700-A6CE-A0338B4F8338}" sibTransId="{84C8208B-56F0-4E60-BB0F-08A539670024}"/>
    <dgm:cxn modelId="{5C794B17-407E-4B1C-AAE5-3A589849970A}" type="presOf" srcId="{85D47A5C-FC07-4B7C-9F44-32E3F2D5ADFF}" destId="{032F745D-2730-4D0C-A971-502F04A02DEF}" srcOrd="0" destOrd="0" presId="urn:microsoft.com/office/officeart/2005/8/layout/lProcess2"/>
    <dgm:cxn modelId="{848B5B30-0FA1-4D6F-A1F4-53B98B5FB939}" type="presOf" srcId="{6C90EF06-4418-458D-8317-29375EAADBAB}" destId="{6232690C-3D64-4099-9E09-9F517C130AC6}" srcOrd="0" destOrd="0" presId="urn:microsoft.com/office/officeart/2005/8/layout/lProcess2"/>
    <dgm:cxn modelId="{17342E44-1B7D-4C38-94C7-F3823E76FB3C}" srcId="{E6B4F774-672F-4E61-9184-432224638FFD}" destId="{6C90EF06-4418-458D-8317-29375EAADBAB}" srcOrd="0" destOrd="0" parTransId="{761A0528-7352-4B45-8147-86EB6C494559}" sibTransId="{CBC90333-7E11-4CB8-BE5C-950A2FEE0DA5}"/>
    <dgm:cxn modelId="{5A3FEF59-35CF-4650-B006-359908D3EB09}" type="presOf" srcId="{E6B4F774-672F-4E61-9184-432224638FFD}" destId="{9657419B-187D-4B07-87FB-C5763CF3650F}" srcOrd="0" destOrd="0" presId="urn:microsoft.com/office/officeart/2005/8/layout/lProcess2"/>
    <dgm:cxn modelId="{192B1483-9E74-44CD-B12C-074B4CF473E3}" type="presOf" srcId="{FF808CCA-8559-4773-BC8D-AB215FA745B6}" destId="{481CF4B1-BAC0-4159-8D1D-544295885A6A}" srcOrd="1" destOrd="0" presId="urn:microsoft.com/office/officeart/2005/8/layout/lProcess2"/>
    <dgm:cxn modelId="{84D36EAB-2EDA-4731-87FD-9C0BCF12D6F8}" srcId="{6C90EF06-4418-458D-8317-29375EAADBAB}" destId="{85D47A5C-FC07-4B7C-9F44-32E3F2D5ADFF}" srcOrd="0" destOrd="0" parTransId="{18C6A6C1-7527-4828-A262-5D02DA708543}" sibTransId="{19FA9CFA-AB9F-4986-B0B1-1615CBE87EB4}"/>
    <dgm:cxn modelId="{34D136C0-0979-4B5A-A728-231CC126CDDD}" type="presOf" srcId="{FF808CCA-8559-4773-BC8D-AB215FA745B6}" destId="{1A1E0BAC-584C-4BEB-A618-922B2B41DFB2}" srcOrd="0" destOrd="0" presId="urn:microsoft.com/office/officeart/2005/8/layout/lProcess2"/>
    <dgm:cxn modelId="{B8C32CD5-BE46-4727-A599-1AF31466F713}" type="presOf" srcId="{E3209C8D-C231-48C6-9FEE-1C90910A9AB1}" destId="{1ADBD019-6197-418C-9F89-5CFEF1BF7C9C}" srcOrd="0" destOrd="0" presId="urn:microsoft.com/office/officeart/2005/8/layout/lProcess2"/>
    <dgm:cxn modelId="{996A8AF4-DC1B-44FC-8F87-EDF137017B29}" srcId="{E6B4F774-672F-4E61-9184-432224638FFD}" destId="{FF808CCA-8559-4773-BC8D-AB215FA745B6}" srcOrd="1" destOrd="0" parTransId="{7603DEAC-3A05-428C-8527-0612CC9A8442}" sibTransId="{7A4D8715-369A-4D5A-8C09-C849AD4F977C}"/>
    <dgm:cxn modelId="{5346369F-E107-482F-833C-067AF97288AC}" type="presParOf" srcId="{9657419B-187D-4B07-87FB-C5763CF3650F}" destId="{1CAC79C1-8052-408A-8573-5919A4C16A2A}" srcOrd="0" destOrd="0" presId="urn:microsoft.com/office/officeart/2005/8/layout/lProcess2"/>
    <dgm:cxn modelId="{CD005A7C-23F0-4E2E-A54A-3EB97B1A9CF2}" type="presParOf" srcId="{1CAC79C1-8052-408A-8573-5919A4C16A2A}" destId="{6232690C-3D64-4099-9E09-9F517C130AC6}" srcOrd="0" destOrd="0" presId="urn:microsoft.com/office/officeart/2005/8/layout/lProcess2"/>
    <dgm:cxn modelId="{8D7405BA-657E-4D67-8D92-85EF70228FC1}" type="presParOf" srcId="{1CAC79C1-8052-408A-8573-5919A4C16A2A}" destId="{AEF26CCF-4DE2-4DE9-8CE3-23038F33F231}" srcOrd="1" destOrd="0" presId="urn:microsoft.com/office/officeart/2005/8/layout/lProcess2"/>
    <dgm:cxn modelId="{C0C8283F-E6F7-48C4-8B92-5AFAE1A64473}" type="presParOf" srcId="{1CAC79C1-8052-408A-8573-5919A4C16A2A}" destId="{A7D76CCA-7974-4D76-A9EC-F0ED7ED4CA82}" srcOrd="2" destOrd="0" presId="urn:microsoft.com/office/officeart/2005/8/layout/lProcess2"/>
    <dgm:cxn modelId="{B42B7A1C-4865-4892-9F6D-9875AAC859E2}" type="presParOf" srcId="{A7D76CCA-7974-4D76-A9EC-F0ED7ED4CA82}" destId="{F9C5FE8B-F63D-4DE5-B854-06ED57B765B3}" srcOrd="0" destOrd="0" presId="urn:microsoft.com/office/officeart/2005/8/layout/lProcess2"/>
    <dgm:cxn modelId="{250BB620-2C39-4111-91B6-3772C2D05382}" type="presParOf" srcId="{F9C5FE8B-F63D-4DE5-B854-06ED57B765B3}" destId="{032F745D-2730-4D0C-A971-502F04A02DEF}" srcOrd="0" destOrd="0" presId="urn:microsoft.com/office/officeart/2005/8/layout/lProcess2"/>
    <dgm:cxn modelId="{F28C4DAC-094F-48EE-BE2F-F410C7BD1B06}" type="presParOf" srcId="{9657419B-187D-4B07-87FB-C5763CF3650F}" destId="{0BD92838-C551-4CC0-BF4B-D934BB3703E2}" srcOrd="1" destOrd="0" presId="urn:microsoft.com/office/officeart/2005/8/layout/lProcess2"/>
    <dgm:cxn modelId="{839FEA2B-3944-4AF4-936B-6276B8A7696F}" type="presParOf" srcId="{9657419B-187D-4B07-87FB-C5763CF3650F}" destId="{7D7F83A8-77A8-4EC4-A6A7-3C7E37591028}" srcOrd="2" destOrd="0" presId="urn:microsoft.com/office/officeart/2005/8/layout/lProcess2"/>
    <dgm:cxn modelId="{E027E7B8-FBD6-48EC-99BD-687FB7AAB3CF}" type="presParOf" srcId="{7D7F83A8-77A8-4EC4-A6A7-3C7E37591028}" destId="{1A1E0BAC-584C-4BEB-A618-922B2B41DFB2}" srcOrd="0" destOrd="0" presId="urn:microsoft.com/office/officeart/2005/8/layout/lProcess2"/>
    <dgm:cxn modelId="{6877B552-9294-488A-B168-A59E0563BFB7}" type="presParOf" srcId="{7D7F83A8-77A8-4EC4-A6A7-3C7E37591028}" destId="{481CF4B1-BAC0-4159-8D1D-544295885A6A}" srcOrd="1" destOrd="0" presId="urn:microsoft.com/office/officeart/2005/8/layout/lProcess2"/>
    <dgm:cxn modelId="{91FBF3CC-C6F9-4703-AC15-EB3D82E895D6}" type="presParOf" srcId="{7D7F83A8-77A8-4EC4-A6A7-3C7E37591028}" destId="{DA6A040F-4D73-4F8A-9609-2C53CC799EB8}" srcOrd="2" destOrd="0" presId="urn:microsoft.com/office/officeart/2005/8/layout/lProcess2"/>
    <dgm:cxn modelId="{7FECD313-3E0F-4ACC-A858-E2D2CE8364D0}" type="presParOf" srcId="{DA6A040F-4D73-4F8A-9609-2C53CC799EB8}" destId="{C0BA9DD3-BDCF-4F63-845F-258BE28F8DBC}" srcOrd="0" destOrd="0" presId="urn:microsoft.com/office/officeart/2005/8/layout/lProcess2"/>
    <dgm:cxn modelId="{4634BA20-F81D-4C56-A354-2C497FB1EBCC}" type="presParOf" srcId="{C0BA9DD3-BDCF-4F63-845F-258BE28F8DBC}" destId="{1ADBD019-6197-418C-9F89-5CFEF1BF7C9C}"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32690C-3D64-4099-9E09-9F517C130AC6}">
      <dsp:nvSpPr>
        <dsp:cNvPr id="0" name=""/>
        <dsp:cNvSpPr/>
      </dsp:nvSpPr>
      <dsp:spPr>
        <a:xfrm>
          <a:off x="4042" y="0"/>
          <a:ext cx="3888730" cy="3657600"/>
        </a:xfrm>
        <a:prstGeom prst="roundRect">
          <a:avLst>
            <a:gd name="adj" fmla="val 10000"/>
          </a:avLst>
        </a:prstGeom>
        <a:solidFill>
          <a:srgbClr val="00B0F0"/>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b="1" kern="1200" dirty="0">
              <a:solidFill>
                <a:schemeClr val="bg1"/>
              </a:solidFill>
              <a:latin typeface="Calibri" pitchFamily="34" charset="0"/>
            </a:rPr>
            <a:t>Non-functional</a:t>
          </a:r>
        </a:p>
      </dsp:txBody>
      <dsp:txXfrm>
        <a:off x="4042" y="0"/>
        <a:ext cx="3888730" cy="1097280"/>
      </dsp:txXfrm>
    </dsp:sp>
    <dsp:sp modelId="{032F745D-2730-4D0C-A971-502F04A02DEF}">
      <dsp:nvSpPr>
        <dsp:cNvPr id="0" name=""/>
        <dsp:cNvSpPr/>
      </dsp:nvSpPr>
      <dsp:spPr>
        <a:xfrm>
          <a:off x="392915" y="1097280"/>
          <a:ext cx="3110984" cy="2377440"/>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r>
            <a:rPr lang="en-US" sz="3200" b="1" kern="1200" dirty="0">
              <a:latin typeface="Calibri" pitchFamily="34" charset="0"/>
            </a:rPr>
            <a:t>40-90%</a:t>
          </a:r>
        </a:p>
      </dsp:txBody>
      <dsp:txXfrm>
        <a:off x="462548" y="1166913"/>
        <a:ext cx="2971718" cy="2238174"/>
      </dsp:txXfrm>
    </dsp:sp>
    <dsp:sp modelId="{1A1E0BAC-584C-4BEB-A618-922B2B41DFB2}">
      <dsp:nvSpPr>
        <dsp:cNvPr id="0" name=""/>
        <dsp:cNvSpPr/>
      </dsp:nvSpPr>
      <dsp:spPr>
        <a:xfrm>
          <a:off x="4184427" y="0"/>
          <a:ext cx="3888730" cy="3657600"/>
        </a:xfrm>
        <a:prstGeom prst="roundRect">
          <a:avLst>
            <a:gd name="adj" fmla="val 10000"/>
          </a:avLst>
        </a:prstGeom>
        <a:solidFill>
          <a:srgbClr val="00B0F0"/>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n-US" sz="4400" b="1" kern="1200" dirty="0">
              <a:solidFill>
                <a:schemeClr val="bg1"/>
              </a:solidFill>
              <a:latin typeface="Calibri" pitchFamily="34" charset="0"/>
            </a:rPr>
            <a:t>Functional</a:t>
          </a:r>
        </a:p>
      </dsp:txBody>
      <dsp:txXfrm>
        <a:off x="4184427" y="0"/>
        <a:ext cx="3888730" cy="1097280"/>
      </dsp:txXfrm>
    </dsp:sp>
    <dsp:sp modelId="{1ADBD019-6197-418C-9F89-5CFEF1BF7C9C}">
      <dsp:nvSpPr>
        <dsp:cNvPr id="0" name=""/>
        <dsp:cNvSpPr/>
      </dsp:nvSpPr>
      <dsp:spPr>
        <a:xfrm>
          <a:off x="4573300" y="1097280"/>
          <a:ext cx="3110984" cy="2377440"/>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libri" pitchFamily="34" charset="0"/>
            </a:rPr>
            <a:t>Insulinoma</a:t>
          </a:r>
          <a:r>
            <a:rPr lang="en-US" sz="1800" b="1" kern="1200" dirty="0">
              <a:latin typeface="Calibri" pitchFamily="34" charset="0"/>
            </a:rPr>
            <a:t> (70%)</a:t>
          </a:r>
        </a:p>
        <a:p>
          <a:pPr marL="0" lvl="0" indent="0" algn="ctr" defTabSz="800100">
            <a:lnSpc>
              <a:spcPct val="90000"/>
            </a:lnSpc>
            <a:spcBef>
              <a:spcPct val="0"/>
            </a:spcBef>
            <a:spcAft>
              <a:spcPct val="35000"/>
            </a:spcAft>
            <a:buNone/>
          </a:pPr>
          <a:r>
            <a:rPr lang="en-US" sz="1800" b="1" kern="1200" dirty="0" err="1">
              <a:latin typeface="Calibri" pitchFamily="34" charset="0"/>
            </a:rPr>
            <a:t>Glucagonomas</a:t>
          </a:r>
          <a:r>
            <a:rPr lang="en-US" sz="1800" b="1" kern="1200" dirty="0">
              <a:latin typeface="Calibri" pitchFamily="34" charset="0"/>
            </a:rPr>
            <a:t> (15%)</a:t>
          </a:r>
        </a:p>
        <a:p>
          <a:pPr marL="0" lvl="0" indent="0" algn="ctr" defTabSz="800100">
            <a:lnSpc>
              <a:spcPct val="90000"/>
            </a:lnSpc>
            <a:spcBef>
              <a:spcPct val="0"/>
            </a:spcBef>
            <a:spcAft>
              <a:spcPct val="35000"/>
            </a:spcAft>
            <a:buNone/>
          </a:pPr>
          <a:r>
            <a:rPr lang="en-US" sz="1800" b="1" kern="1200" dirty="0" err="1">
              <a:latin typeface="Calibri" pitchFamily="34" charset="0"/>
            </a:rPr>
            <a:t>Gastrinomas</a:t>
          </a:r>
          <a:r>
            <a:rPr lang="en-US" sz="1800" b="1" kern="1200" dirty="0">
              <a:latin typeface="Calibri" pitchFamily="34" charset="0"/>
            </a:rPr>
            <a:t> (5-10%)</a:t>
          </a:r>
        </a:p>
        <a:p>
          <a:pPr marL="0" lvl="0" indent="0" algn="ctr" defTabSz="800100">
            <a:lnSpc>
              <a:spcPct val="90000"/>
            </a:lnSpc>
            <a:spcBef>
              <a:spcPct val="0"/>
            </a:spcBef>
            <a:spcAft>
              <a:spcPct val="35000"/>
            </a:spcAft>
            <a:buNone/>
          </a:pPr>
          <a:r>
            <a:rPr lang="en-US" sz="1800" b="1" kern="1200" dirty="0" err="1">
              <a:latin typeface="Calibri" pitchFamily="34" charset="0"/>
            </a:rPr>
            <a:t>Somatostatinomas</a:t>
          </a:r>
          <a:r>
            <a:rPr lang="en-US" sz="1800" b="1" kern="1200" dirty="0">
              <a:latin typeface="Calibri" pitchFamily="34" charset="0"/>
            </a:rPr>
            <a:t> (5-10%)</a:t>
          </a:r>
        </a:p>
        <a:p>
          <a:pPr marL="0" lvl="0" indent="0" algn="ctr" defTabSz="800100">
            <a:lnSpc>
              <a:spcPct val="90000"/>
            </a:lnSpc>
            <a:spcBef>
              <a:spcPct val="0"/>
            </a:spcBef>
            <a:spcAft>
              <a:spcPct val="35000"/>
            </a:spcAft>
            <a:buNone/>
          </a:pPr>
          <a:r>
            <a:rPr lang="en-US" sz="1800" b="1" kern="1200" dirty="0" err="1">
              <a:latin typeface="Calibri" pitchFamily="34" charset="0"/>
            </a:rPr>
            <a:t>VIPomas</a:t>
          </a:r>
          <a:r>
            <a:rPr lang="en-US" sz="1800" b="1" kern="1200" dirty="0">
              <a:latin typeface="Calibri" pitchFamily="34" charset="0"/>
            </a:rPr>
            <a:t>, </a:t>
          </a:r>
          <a:r>
            <a:rPr lang="en-US" sz="1800" b="1" kern="1200" dirty="0" err="1">
              <a:latin typeface="Calibri" pitchFamily="34" charset="0"/>
            </a:rPr>
            <a:t>PPomas</a:t>
          </a:r>
          <a:r>
            <a:rPr lang="en-US" sz="1800" b="1" kern="1200" dirty="0">
              <a:latin typeface="Calibri" pitchFamily="34" charset="0"/>
            </a:rPr>
            <a:t>, ACTH (Rare)</a:t>
          </a:r>
        </a:p>
      </dsp:txBody>
      <dsp:txXfrm>
        <a:off x="4642933" y="1166913"/>
        <a:ext cx="2971718" cy="2238174"/>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4.png"/></Relationships>
</file>

<file path=ppt/drawings/drawing1.xml><?xml version="1.0" encoding="utf-8"?>
<c:userShapes xmlns:c="http://schemas.openxmlformats.org/drawingml/2006/chart">
  <cdr:relSizeAnchor xmlns:cdr="http://schemas.openxmlformats.org/drawingml/2006/chartDrawing">
    <cdr:from>
      <cdr:x>0.10299</cdr:x>
      <cdr:y>0.79866</cdr:y>
    </cdr:from>
    <cdr:to>
      <cdr:x>0.90659</cdr:x>
      <cdr:y>0.84851</cdr:y>
    </cdr:to>
    <cdr:sp macro="" textlink="">
      <cdr:nvSpPr>
        <cdr:cNvPr id="2" name="Rectangle 1"/>
        <cdr:cNvSpPr/>
      </cdr:nvSpPr>
      <cdr:spPr>
        <a:xfrm xmlns:a="http://schemas.openxmlformats.org/drawingml/2006/main">
          <a:off x="819148" y="3967163"/>
          <a:ext cx="6391276" cy="247650"/>
        </a:xfrm>
        <a:prstGeom xmlns:a="http://schemas.openxmlformats.org/drawingml/2006/main" prst="rect">
          <a:avLst/>
        </a:prstGeom>
        <a:gradFill xmlns:a="http://schemas.openxmlformats.org/drawingml/2006/main" flip="none" rotWithShape="1">
          <a:gsLst>
            <a:gs pos="0">
              <a:schemeClr val="tx2">
                <a:lumMod val="16000"/>
                <a:lumOff val="84000"/>
              </a:schemeClr>
            </a:gs>
            <a:gs pos="100000">
              <a:srgbClr val="85C2FF">
                <a:lumMod val="69000"/>
                <a:alpha val="86000"/>
              </a:srgbClr>
            </a:gs>
            <a:gs pos="100000">
              <a:srgbClr val="C4D6EB"/>
            </a:gs>
            <a:gs pos="100000">
              <a:schemeClr val="tx2">
                <a:lumMod val="60000"/>
                <a:lumOff val="40000"/>
              </a:schemeClr>
            </a:gs>
          </a:gsLst>
          <a:lin ang="2700000" scaled="0"/>
          <a:tileRect/>
        </a:gra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b="1">
              <a:solidFill>
                <a:sysClr val="windowText" lastClr="000000"/>
              </a:solidFill>
            </a:rPr>
            <a:t>SEER </a:t>
          </a:r>
          <a:r>
            <a:rPr lang="en-US" b="1" baseline="0">
              <a:solidFill>
                <a:sysClr val="windowText" lastClr="000000"/>
              </a:solidFill>
            </a:rPr>
            <a:t>                                                                                  </a:t>
          </a:r>
          <a:r>
            <a:rPr lang="en-US" b="1">
              <a:solidFill>
                <a:sysClr val="windowText" lastClr="000000"/>
              </a:solidFill>
            </a:rPr>
            <a:t>|SEER 13                         |SEER 18</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981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eaLnBrk="0" hangingPunct="0">
              <a:defRPr sz="1300">
                <a:latin typeface="Times New Roman" pitchFamily="1" charset="0"/>
                <a:ea typeface="+mn-ea"/>
                <a:cs typeface="+mn-cs"/>
              </a:defRPr>
            </a:lvl1pPr>
          </a:lstStyle>
          <a:p>
            <a:pPr>
              <a:defRPr/>
            </a:pPr>
            <a:endParaRPr lang="en-US"/>
          </a:p>
        </p:txBody>
      </p:sp>
      <p:sp>
        <p:nvSpPr>
          <p:cNvPr id="759811"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eaLnBrk="0" hangingPunct="0">
              <a:defRPr sz="1300">
                <a:latin typeface="Times New Roman" pitchFamily="1" charset="0"/>
                <a:ea typeface="+mn-ea"/>
                <a:cs typeface="+mn-cs"/>
              </a:defRPr>
            </a:lvl1pPr>
          </a:lstStyle>
          <a:p>
            <a:pPr>
              <a:defRPr/>
            </a:pPr>
            <a:endParaRPr lang="en-US"/>
          </a:p>
        </p:txBody>
      </p:sp>
      <p:sp>
        <p:nvSpPr>
          <p:cNvPr id="759812"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eaLnBrk="0" hangingPunct="0">
              <a:defRPr sz="1300">
                <a:latin typeface="Times New Roman" pitchFamily="1" charset="0"/>
                <a:ea typeface="+mn-ea"/>
                <a:cs typeface="+mn-cs"/>
              </a:defRPr>
            </a:lvl1pPr>
          </a:lstStyle>
          <a:p>
            <a:pPr>
              <a:defRPr/>
            </a:pPr>
            <a:endParaRPr lang="en-US"/>
          </a:p>
        </p:txBody>
      </p:sp>
      <p:sp>
        <p:nvSpPr>
          <p:cNvPr id="759813"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eaLnBrk="0" hangingPunct="0">
              <a:defRPr sz="1300">
                <a:latin typeface="Times New Roman" pitchFamily="18" charset="0"/>
                <a:ea typeface="MS PGothic" pitchFamily="34" charset="-128"/>
                <a:cs typeface="+mn-cs"/>
              </a:defRPr>
            </a:lvl1pPr>
          </a:lstStyle>
          <a:p>
            <a:pPr>
              <a:defRPr/>
            </a:pPr>
            <a:fld id="{ECCD8072-90B7-4EA0-A5AD-2991B439D54F}" type="slidenum">
              <a:rPr lang="en-US" altLang="en-US"/>
              <a:pPr>
                <a:defRPr/>
              </a:pPr>
              <a:t>‹#›</a:t>
            </a:fld>
            <a:endParaRPr lang="en-US" altLang="en-US"/>
          </a:p>
        </p:txBody>
      </p:sp>
    </p:spTree>
    <p:extLst>
      <p:ext uri="{BB962C8B-B14F-4D97-AF65-F5344CB8AC3E}">
        <p14:creationId xmlns:p14="http://schemas.microsoft.com/office/powerpoint/2010/main" val="29731677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310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eaLnBrk="0" hangingPunct="0">
              <a:defRPr sz="1300">
                <a:latin typeface="Times New Roman" pitchFamily="1" charset="0"/>
                <a:ea typeface="+mn-ea"/>
                <a:cs typeface="+mn-cs"/>
              </a:defRPr>
            </a:lvl1pPr>
          </a:lstStyle>
          <a:p>
            <a:pPr>
              <a:defRPr/>
            </a:pPr>
            <a:endParaRPr lang="en-US"/>
          </a:p>
        </p:txBody>
      </p:sp>
      <p:sp>
        <p:nvSpPr>
          <p:cNvPr id="303107"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eaLnBrk="0" hangingPunct="0">
              <a:defRPr sz="1300">
                <a:latin typeface="Times New Roman" pitchFamily="1" charset="0"/>
                <a:ea typeface="+mn-ea"/>
                <a:cs typeface="+mn-cs"/>
              </a:defRPr>
            </a:lvl1pPr>
          </a:lstStyle>
          <a:p>
            <a:pPr>
              <a:defRPr/>
            </a:pPr>
            <a:endParaRPr lang="en-US"/>
          </a:p>
        </p:txBody>
      </p:sp>
      <p:sp>
        <p:nvSpPr>
          <p:cNvPr id="61444" name="Rectangle 4"/>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p:spPr>
      </p:sp>
      <p:sp>
        <p:nvSpPr>
          <p:cNvPr id="303109"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3110"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eaLnBrk="0" hangingPunct="0">
              <a:defRPr sz="1300">
                <a:latin typeface="Times New Roman" pitchFamily="1" charset="0"/>
                <a:ea typeface="+mn-ea"/>
                <a:cs typeface="+mn-cs"/>
              </a:defRPr>
            </a:lvl1pPr>
          </a:lstStyle>
          <a:p>
            <a:pPr>
              <a:defRPr/>
            </a:pPr>
            <a:endParaRPr lang="en-US"/>
          </a:p>
        </p:txBody>
      </p:sp>
      <p:sp>
        <p:nvSpPr>
          <p:cNvPr id="303111"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eaLnBrk="0" hangingPunct="0">
              <a:defRPr sz="1300">
                <a:latin typeface="Times New Roman" pitchFamily="18" charset="0"/>
                <a:ea typeface="MS PGothic" pitchFamily="34" charset="-128"/>
                <a:cs typeface="+mn-cs"/>
              </a:defRPr>
            </a:lvl1pPr>
          </a:lstStyle>
          <a:p>
            <a:pPr>
              <a:defRPr/>
            </a:pPr>
            <a:fld id="{E757FD11-6B6C-44B5-8B1D-39E0DD24856F}" type="slidenum">
              <a:rPr lang="en-US" altLang="en-US"/>
              <a:pPr>
                <a:defRPr/>
              </a:pPr>
              <a:t>‹#›</a:t>
            </a:fld>
            <a:endParaRPr lang="en-US" altLang="en-US"/>
          </a:p>
        </p:txBody>
      </p:sp>
    </p:spTree>
    <p:extLst>
      <p:ext uri="{BB962C8B-B14F-4D97-AF65-F5344CB8AC3E}">
        <p14:creationId xmlns:p14="http://schemas.microsoft.com/office/powerpoint/2010/main" val="17347686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Times New Roman" pitchFamily="1"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Times New Roman" pitchFamily="1"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Times New Roman" pitchFamily="1"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Times New Roman" pitchFamily="1"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en.wikipedia.org/wiki/Electron_capture" TargetMode="External"/><Relationship Id="rId7" Type="http://schemas.openxmlformats.org/officeDocument/2006/relationships/hyperlink" Target="https://en.wikipedia.org/wiki/Half-life" TargetMode="External"/><Relationship Id="rId2" Type="http://schemas.openxmlformats.org/officeDocument/2006/relationships/slide" Target="../slides/slide95.xml"/><Relationship Id="rId1" Type="http://schemas.openxmlformats.org/officeDocument/2006/relationships/notesMaster" Target="../notesMasters/notesMaster1.xml"/><Relationship Id="rId6" Type="http://schemas.openxmlformats.org/officeDocument/2006/relationships/hyperlink" Target="https://en.wikipedia.org/wiki/Gamma_rays" TargetMode="External"/><Relationship Id="rId5" Type="http://schemas.openxmlformats.org/officeDocument/2006/relationships/hyperlink" Target="https://en.wikipedia.org/wiki/Indium-111#cite_note-ENSDF_Decay_Data_for_111-In-2" TargetMode="External"/><Relationship Id="rId4" Type="http://schemas.openxmlformats.org/officeDocument/2006/relationships/hyperlink" Target="https://en.wikipedia.org/wiki/Cadmium-111"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8" Type="http://schemas.openxmlformats.org/officeDocument/2006/relationships/hyperlink" Target="http://en.wikipedia.org/wiki/Tryptophan" TargetMode="External"/><Relationship Id="rId3" Type="http://schemas.openxmlformats.org/officeDocument/2006/relationships/hyperlink" Target="http://en.wikipedia.org/wiki/Somatostatin" TargetMode="External"/><Relationship Id="rId7" Type="http://schemas.openxmlformats.org/officeDocument/2006/relationships/hyperlink" Target="http://en.wikipedia.org/wiki/Cysteine" TargetMode="External"/><Relationship Id="rId2" Type="http://schemas.openxmlformats.org/officeDocument/2006/relationships/slide" Target="../slides/slide107.xml"/><Relationship Id="rId1" Type="http://schemas.openxmlformats.org/officeDocument/2006/relationships/notesMaster" Target="../notesMasters/notesMaster1.xml"/><Relationship Id="rId6" Type="http://schemas.openxmlformats.org/officeDocument/2006/relationships/hyperlink" Target="http://en.wikipedia.org/wiki/Phenylalanine" TargetMode="External"/><Relationship Id="rId5" Type="http://schemas.openxmlformats.org/officeDocument/2006/relationships/hyperlink" Target="http://en.wikipedia.org/wiki/Amino_acid_sequence" TargetMode="External"/><Relationship Id="rId10" Type="http://schemas.openxmlformats.org/officeDocument/2006/relationships/hyperlink" Target="http://en.wikipedia.org/wiki/Threonine" TargetMode="External"/><Relationship Id="rId4" Type="http://schemas.openxmlformats.org/officeDocument/2006/relationships/hyperlink" Target="http://en.wikipedia.org/wiki/Octreotide" TargetMode="External"/><Relationship Id="rId9" Type="http://schemas.openxmlformats.org/officeDocument/2006/relationships/hyperlink" Target="http://en.wikipedia.org/wiki/Lysine"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hdr" sz="quarter"/>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a:defRPr/>
            </a:pPr>
            <a:endParaRPr lang="en-US" altLang="en-US">
              <a:solidFill>
                <a:prstClr val="black"/>
              </a:solidFill>
              <a:latin typeface="Times New Roman" pitchFamily="18" charset="0"/>
            </a:endParaRPr>
          </a:p>
        </p:txBody>
      </p:sp>
      <p:sp>
        <p:nvSpPr>
          <p:cNvPr id="303107" name="Rectangle 3"/>
          <p:cNvSpPr>
            <a:spLocks noGrp="1" noChangeArrowheads="1"/>
          </p:cNvSpPr>
          <p:nvPr>
            <p:ph type="dt" sz="quarter" idx="1"/>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a:defRPr/>
            </a:pPr>
            <a:endParaRPr lang="en-US" altLang="en-US">
              <a:solidFill>
                <a:prstClr val="black"/>
              </a:solidFill>
              <a:latin typeface="Times New Roman" pitchFamily="18" charset="0"/>
            </a:endParaRPr>
          </a:p>
        </p:txBody>
      </p:sp>
      <p:sp>
        <p:nvSpPr>
          <p:cNvPr id="303108" name="Rectangle 6"/>
          <p:cNvSpPr>
            <a:spLocks noGrp="1" noChangeArrowheads="1"/>
          </p:cNvSpPr>
          <p:nvPr>
            <p:ph type="ftr" sz="quarter" idx="4"/>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a:defRPr/>
            </a:pPr>
            <a:endParaRPr lang="en-US" altLang="en-US">
              <a:solidFill>
                <a:prstClr val="black"/>
              </a:solidFill>
              <a:latin typeface="Times New Roman" pitchFamily="18" charset="0"/>
            </a:endParaRPr>
          </a:p>
        </p:txBody>
      </p:sp>
      <p:sp>
        <p:nvSpPr>
          <p:cNvPr id="67588" name="Rectangle 7"/>
          <p:cNvSpPr>
            <a:spLocks noGrp="1" noChangeArrowheads="1"/>
          </p:cNvSpPr>
          <p:nvPr>
            <p:ph type="sldNum" sz="quarter" idx="5"/>
          </p:nvPr>
        </p:nvSpPr>
        <p:spPr>
          <a:noFill/>
        </p:spPr>
        <p:txBody>
          <a:bodyPr lIns="91422" tIns="45712" rIns="91422" bIns="45712"/>
          <a:lstStyle/>
          <a:p>
            <a:fld id="{3362F852-D8FC-48D0-B0ED-F1473140147D}" type="slidenum">
              <a:rPr lang="en-US" altLang="en-US" smtClean="0">
                <a:solidFill>
                  <a:srgbClr val="000000"/>
                </a:solidFill>
                <a:ea typeface="MS PGothic"/>
                <a:cs typeface="MS PGothic"/>
              </a:rPr>
              <a:pPr/>
              <a:t>3</a:t>
            </a:fld>
            <a:endParaRPr lang="en-US" altLang="en-US">
              <a:solidFill>
                <a:srgbClr val="000000"/>
              </a:solidFill>
              <a:ea typeface="MS PGothic"/>
              <a:cs typeface="MS PGothic"/>
            </a:endParaRPr>
          </a:p>
        </p:txBody>
      </p:sp>
      <p:sp>
        <p:nvSpPr>
          <p:cNvPr id="67589" name="Rectangle 2"/>
          <p:cNvSpPr>
            <a:spLocks noGrp="1" noRot="1" noChangeAspect="1" noChangeArrowheads="1" noTextEdit="1"/>
          </p:cNvSpPr>
          <p:nvPr>
            <p:ph type="sldImg"/>
          </p:nvPr>
        </p:nvSpPr>
        <p:spPr>
          <a:xfrm>
            <a:off x="469900" y="725488"/>
            <a:ext cx="6375400" cy="3587750"/>
          </a:xfrm>
          <a:ln/>
        </p:spPr>
      </p:sp>
      <p:sp>
        <p:nvSpPr>
          <p:cNvPr id="67590" name="Rectangle 3"/>
          <p:cNvSpPr>
            <a:spLocks noGrp="1" noChangeArrowheads="1"/>
          </p:cNvSpPr>
          <p:nvPr>
            <p:ph type="body" idx="1"/>
          </p:nvPr>
        </p:nvSpPr>
        <p:spPr>
          <a:xfrm>
            <a:off x="973138" y="4560888"/>
            <a:ext cx="5368925" cy="277812"/>
          </a:xfrm>
          <a:noFill/>
          <a:ln/>
        </p:spPr>
        <p:txBody>
          <a:bodyPr lIns="91398" tIns="45699" rIns="91398" bIns="45699"/>
          <a:lstStyle/>
          <a:p>
            <a:endParaRPr lang="en-US" altLang="en-US">
              <a:latin typeface="Times New Roman" pitchFamily="18" charset="0"/>
              <a:ea typeface="MS PGothic"/>
              <a:cs typeface="MS PGothic"/>
            </a:endParaRPr>
          </a:p>
        </p:txBody>
      </p:sp>
    </p:spTree>
    <p:extLst>
      <p:ext uri="{BB962C8B-B14F-4D97-AF65-F5344CB8AC3E}">
        <p14:creationId xmlns:p14="http://schemas.microsoft.com/office/powerpoint/2010/main" val="3448858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xfrm>
            <a:off x="457200" y="720725"/>
            <a:ext cx="6400800" cy="3600450"/>
          </a:xfrm>
          <a:ln/>
        </p:spPr>
      </p:sp>
      <p:sp>
        <p:nvSpPr>
          <p:cNvPr id="7680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latin typeface="Times New Roman" pitchFamily="18" charset="0"/>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46C274A-5C82-427E-9572-4188B0C37728}" type="slidenum">
              <a:rPr kumimoji="0" lang="en-GB" altLang="en-US" sz="1300" b="0" i="0" u="none" strike="noStrike" kern="1200" cap="none" spc="0" normalizeH="0" baseline="0" noProof="0">
                <a:ln>
                  <a:noFill/>
                </a:ln>
                <a:solidFill>
                  <a:srgbClr val="000000"/>
                </a:solidFill>
                <a:effectLst/>
                <a:uLnTx/>
                <a:uFillTx/>
                <a:latin typeface="Times New Roman" pitchFamily="18"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GB" altLang="en-US" sz="1300" b="0" i="0" u="none" strike="noStrike" kern="1200" cap="none" spc="0" normalizeH="0" baseline="0" noProof="0">
              <a:ln>
                <a:noFill/>
              </a:ln>
              <a:solidFill>
                <a:srgbClr val="000000"/>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3330815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3564900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431974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544225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3572082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31133388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699062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23416840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774669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1864013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hdr" sz="quarter"/>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a:defRPr/>
            </a:pPr>
            <a:endParaRPr lang="en-US" altLang="en-US">
              <a:solidFill>
                <a:prstClr val="black"/>
              </a:solidFill>
              <a:latin typeface="Times New Roman" pitchFamily="18" charset="0"/>
            </a:endParaRPr>
          </a:p>
        </p:txBody>
      </p:sp>
      <p:sp>
        <p:nvSpPr>
          <p:cNvPr id="306179" name="Rectangle 3"/>
          <p:cNvSpPr>
            <a:spLocks noGrp="1" noChangeArrowheads="1"/>
          </p:cNvSpPr>
          <p:nvPr>
            <p:ph type="dt" sz="quarter" idx="1"/>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a:defRPr/>
            </a:pPr>
            <a:endParaRPr lang="en-US" altLang="en-US">
              <a:solidFill>
                <a:prstClr val="black"/>
              </a:solidFill>
              <a:latin typeface="Times New Roman" pitchFamily="18" charset="0"/>
            </a:endParaRPr>
          </a:p>
        </p:txBody>
      </p:sp>
      <p:sp>
        <p:nvSpPr>
          <p:cNvPr id="306180" name="Rectangle 6"/>
          <p:cNvSpPr>
            <a:spLocks noGrp="1" noChangeArrowheads="1"/>
          </p:cNvSpPr>
          <p:nvPr>
            <p:ph type="ftr" sz="quarter" idx="4"/>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a:defRPr/>
            </a:pPr>
            <a:endParaRPr lang="en-US" altLang="en-US">
              <a:solidFill>
                <a:prstClr val="black"/>
              </a:solidFill>
              <a:latin typeface="Times New Roman" pitchFamily="18" charset="0"/>
            </a:endParaRPr>
          </a:p>
        </p:txBody>
      </p:sp>
      <p:sp>
        <p:nvSpPr>
          <p:cNvPr id="73732" name="Rectangle 7"/>
          <p:cNvSpPr>
            <a:spLocks noGrp="1" noChangeArrowheads="1"/>
          </p:cNvSpPr>
          <p:nvPr>
            <p:ph type="sldNum" sz="quarter" idx="5"/>
          </p:nvPr>
        </p:nvSpPr>
        <p:spPr>
          <a:noFill/>
        </p:spPr>
        <p:txBody>
          <a:bodyPr lIns="91422" tIns="45712" rIns="91422" bIns="45712"/>
          <a:lstStyle/>
          <a:p>
            <a:fld id="{D00F8785-649A-4229-8D4E-B79A45488634}" type="slidenum">
              <a:rPr lang="en-US" altLang="en-US" smtClean="0">
                <a:solidFill>
                  <a:srgbClr val="000000"/>
                </a:solidFill>
                <a:ea typeface="MS PGothic"/>
                <a:cs typeface="MS PGothic"/>
              </a:rPr>
              <a:pPr/>
              <a:t>4</a:t>
            </a:fld>
            <a:endParaRPr lang="en-US" altLang="en-US">
              <a:solidFill>
                <a:srgbClr val="000000"/>
              </a:solidFill>
              <a:ea typeface="MS PGothic"/>
              <a:cs typeface="MS PGothic"/>
            </a:endParaRPr>
          </a:p>
        </p:txBody>
      </p:sp>
      <p:sp>
        <p:nvSpPr>
          <p:cNvPr id="73733" name="Rectangle 2"/>
          <p:cNvSpPr>
            <a:spLocks noGrp="1" noRot="1" noChangeAspect="1" noChangeArrowheads="1" noTextEdit="1"/>
          </p:cNvSpPr>
          <p:nvPr>
            <p:ph type="sldImg"/>
          </p:nvPr>
        </p:nvSpPr>
        <p:spPr>
          <a:xfrm>
            <a:off x="469900" y="725488"/>
            <a:ext cx="6375400" cy="3587750"/>
          </a:xfrm>
          <a:ln/>
        </p:spPr>
      </p:sp>
      <p:sp>
        <p:nvSpPr>
          <p:cNvPr id="73734" name="Rectangle 3"/>
          <p:cNvSpPr>
            <a:spLocks noGrp="1" noChangeArrowheads="1"/>
          </p:cNvSpPr>
          <p:nvPr>
            <p:ph type="body" idx="1"/>
          </p:nvPr>
        </p:nvSpPr>
        <p:spPr>
          <a:xfrm>
            <a:off x="973138" y="4560888"/>
            <a:ext cx="5368925" cy="277812"/>
          </a:xfrm>
          <a:noFill/>
          <a:ln/>
        </p:spPr>
        <p:txBody>
          <a:bodyPr lIns="91398" tIns="45699" rIns="91398" bIns="45699"/>
          <a:lstStyle/>
          <a:p>
            <a:endParaRPr lang="en-US" altLang="en-US" dirty="0">
              <a:latin typeface="Times New Roman" pitchFamily="18" charset="0"/>
              <a:ea typeface="MS PGothic"/>
              <a:cs typeface="MS PGothic"/>
            </a:endParaRPr>
          </a:p>
        </p:txBody>
      </p:sp>
    </p:spTree>
    <p:extLst>
      <p:ext uri="{BB962C8B-B14F-4D97-AF65-F5344CB8AC3E}">
        <p14:creationId xmlns:p14="http://schemas.microsoft.com/office/powerpoint/2010/main" val="31657386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221033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42560996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28296983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4705799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41596485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xfrm>
            <a:off x="457200" y="720725"/>
            <a:ext cx="640080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baseline="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7E790D-1A04-47A5-B526-4610845898A8}"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15025243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xfrm>
            <a:off x="457200" y="720725"/>
            <a:ext cx="640080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7E790D-1A04-47A5-B526-4610845898A8}"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40910931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xfrm>
            <a:off x="457200" y="720725"/>
            <a:ext cx="640080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7E790D-1A04-47A5-B526-4610845898A8}"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30002599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xfrm>
            <a:off x="457200" y="720725"/>
            <a:ext cx="640080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7E790D-1A04-47A5-B526-4610845898A8}"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31418582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3890277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xfrm>
            <a:off x="457200" y="720725"/>
            <a:ext cx="6400800" cy="3600450"/>
          </a:xfrm>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5000"/>
              </a:lnSpc>
              <a:spcBef>
                <a:spcPct val="0"/>
              </a:spcBef>
            </a:pPr>
            <a:endParaRPr lang="en-US" altLang="en-US">
              <a:latin typeface="Calibri" panose="020F0502020204030204" pitchFamily="34"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a:defRPr sz="2400">
                <a:solidFill>
                  <a:schemeClr val="tx1"/>
                </a:solidFill>
                <a:latin typeface="Verdana" panose="020B0604030504040204" pitchFamily="34" charset="0"/>
                <a:ea typeface="MS PGothic" panose="020B0600070205080204" pitchFamily="34" charset="-128"/>
              </a:defRPr>
            </a:lvl1pPr>
            <a:lvl2pPr marL="742950" indent="-285750" defTabSz="982663">
              <a:defRPr sz="2400">
                <a:solidFill>
                  <a:schemeClr val="tx1"/>
                </a:solidFill>
                <a:latin typeface="Verdana" panose="020B0604030504040204" pitchFamily="34" charset="0"/>
                <a:ea typeface="MS PGothic" panose="020B0600070205080204" pitchFamily="34" charset="-128"/>
              </a:defRPr>
            </a:lvl2pPr>
            <a:lvl3pPr marL="1143000" indent="-228600" defTabSz="982663">
              <a:defRPr sz="2400">
                <a:solidFill>
                  <a:schemeClr val="tx1"/>
                </a:solidFill>
                <a:latin typeface="Verdana" panose="020B0604030504040204" pitchFamily="34" charset="0"/>
                <a:ea typeface="MS PGothic" panose="020B0600070205080204" pitchFamily="34" charset="-128"/>
              </a:defRPr>
            </a:lvl3pPr>
            <a:lvl4pPr marL="1600200" indent="-228600" defTabSz="982663">
              <a:defRPr sz="2400">
                <a:solidFill>
                  <a:schemeClr val="tx1"/>
                </a:solidFill>
                <a:latin typeface="Verdana" panose="020B0604030504040204" pitchFamily="34" charset="0"/>
                <a:ea typeface="MS PGothic" panose="020B0600070205080204" pitchFamily="34" charset="-128"/>
              </a:defRPr>
            </a:lvl4pPr>
            <a:lvl5pPr marL="2057400" indent="-228600" defTabSz="982663">
              <a:defRPr sz="2400">
                <a:solidFill>
                  <a:schemeClr val="tx1"/>
                </a:solidFill>
                <a:latin typeface="Verdana" panose="020B0604030504040204" pitchFamily="34" charset="0"/>
                <a:ea typeface="MS PGothic" panose="020B0600070205080204" pitchFamily="34" charset="-128"/>
              </a:defRPr>
            </a:lvl5pPr>
            <a:lvl6pPr marL="25146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defTabSz="982663" eaLnBrk="1" fontAlgn="auto" latinLnBrk="0" hangingPunct="1">
              <a:lnSpc>
                <a:spcPct val="100000"/>
              </a:lnSpc>
              <a:spcBef>
                <a:spcPts val="0"/>
              </a:spcBef>
              <a:spcAft>
                <a:spcPts val="0"/>
              </a:spcAft>
              <a:buClrTx/>
              <a:buSzTx/>
              <a:buFontTx/>
              <a:buNone/>
              <a:tabLst/>
              <a:defRPr/>
            </a:pPr>
            <a:fld id="{48122C2B-4578-4F88-8D5E-5E5A7D4A022F}" type="slidenum">
              <a:rPr kumimoji="0" lang="en-US" altLang="en-US" sz="1300" b="0" i="0" u="none" strike="noStrike" kern="0" cap="none" spc="0" normalizeH="0" baseline="0" noProof="0" smtClean="0">
                <a:ln>
                  <a:noFill/>
                </a:ln>
                <a:solidFill>
                  <a:srgbClr val="000000"/>
                </a:solidFill>
                <a:effectLst/>
                <a:uLnTx/>
                <a:uFillTx/>
                <a:latin typeface="News Gothic MT" charset="0"/>
                <a:ea typeface="MS PGothic" panose="020B0600070205080204" pitchFamily="34" charset="-128"/>
              </a:rPr>
              <a:pPr marL="0" marR="0" lvl="0" indent="0" defTabSz="982663" eaLnBrk="1" fontAlgn="auto" latinLnBrk="0" hangingPunct="1">
                <a:lnSpc>
                  <a:spcPct val="100000"/>
                </a:lnSpc>
                <a:spcBef>
                  <a:spcPts val="0"/>
                </a:spcBef>
                <a:spcAft>
                  <a:spcPts val="0"/>
                </a:spcAft>
                <a:buClrTx/>
                <a:buSzTx/>
                <a:buFontTx/>
                <a:buNone/>
                <a:tabLst/>
                <a:defRPr/>
              </a:pPr>
              <a:t>6</a:t>
            </a:fld>
            <a:endParaRPr kumimoji="0" lang="en-US" altLang="en-US" sz="1300" b="0" i="0" u="none" strike="noStrike" kern="0" cap="none" spc="0" normalizeH="0" baseline="0" noProof="0">
              <a:ln>
                <a:noFill/>
              </a:ln>
              <a:solidFill>
                <a:srgbClr val="000000"/>
              </a:solidFill>
              <a:effectLst/>
              <a:uLnTx/>
              <a:uFillTx/>
              <a:latin typeface="News Gothic MT" charset="0"/>
              <a:ea typeface="MS PGothic" panose="020B0600070205080204" pitchFamily="34" charset="-128"/>
            </a:endParaRPr>
          </a:p>
        </p:txBody>
      </p:sp>
    </p:spTree>
    <p:extLst>
      <p:ext uri="{BB962C8B-B14F-4D97-AF65-F5344CB8AC3E}">
        <p14:creationId xmlns:p14="http://schemas.microsoft.com/office/powerpoint/2010/main" val="22387484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F5ED82-181B-4629-A408-0813B7865D8C}" type="slidenum">
              <a:rPr kumimoji="0" lang="en-US" sz="1800" b="0" i="0" u="none" strike="noStrike" kern="0" cap="none" spc="0" normalizeH="0" baseline="0" noProof="0" smtClean="0">
                <a:ln>
                  <a:noFill/>
                </a:ln>
                <a:solidFill>
                  <a:prstClr val="black"/>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800" b="0" i="0" u="none" strike="noStrike" kern="0" cap="none" spc="0" normalizeH="0" baseline="0" noProof="0" dirty="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5215802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a:t>Figure 2: Dimerization pattern of somatostatin receptors. Each SST receptor subtype show a different constitutive tendency to dimerize. sst1 exists as a monomer while sst2, 3, 4 and 5 homo-dimerization occurs both constitutively or after somatostatin binding. SST receptors may form heterodimers with other member of SST receptor family, either in resting conditions or upon ligand binding. SST receptors also dimerize with receptors of other GPCR families, (e.g., D2R) or with other receptor families, such as tyrosine kinase receptors (i.e., EGFR), originating heterodimers.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57FD11-6B6C-44B5-8B1D-39E0DD24856F}" type="slidenum">
              <a:rPr kumimoji="0" lang="en-US" altLang="en-US" sz="1800" b="0" i="0" u="none" strike="noStrike" kern="0" cap="none" spc="0" normalizeH="0" baseline="0" noProof="0" smtClean="0">
                <a:ln>
                  <a:noFill/>
                </a:ln>
                <a:solidFill>
                  <a:sysClr val="windowText" lastClr="000000"/>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altLang="en-US" sz="1800" b="0" i="0" u="none" strike="noStrike" kern="0" cap="none" spc="0" normalizeH="0" baseline="0" noProof="0">
              <a:ln>
                <a:noFill/>
              </a:ln>
              <a:solidFill>
                <a:sysClr val="windowText" lastClr="000000"/>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16833340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a:t>Figure 1: Schematic representation of the intracellular signaling pathways modulated by somatostatin receptors. </a:t>
            </a:r>
            <a:r>
              <a:rPr lang="en-US" err="1"/>
              <a:t>Antiproliferative</a:t>
            </a:r>
            <a:r>
              <a:rPr lang="en-US"/>
              <a:t> effects of somatostatin (SST) and its analogs; SST and analogs binding to SST receptors activate different </a:t>
            </a:r>
            <a:r>
              <a:rPr lang="en-US" err="1"/>
              <a:t>phosphotyrosine</a:t>
            </a:r>
            <a:r>
              <a:rPr lang="en-US"/>
              <a:t> phosphatases (PTPs) SHP-1 and SHP-2 and </a:t>
            </a:r>
            <a:r>
              <a:rPr lang="en-US" err="1"/>
              <a:t>PTPη</a:t>
            </a:r>
            <a:r>
              <a:rPr lang="en-US"/>
              <a:t>. Activated SHP-1 triggers intracellular </a:t>
            </a:r>
            <a:r>
              <a:rPr lang="en-US" err="1"/>
              <a:t>proapoptoptic</a:t>
            </a:r>
            <a:r>
              <a:rPr lang="en-US"/>
              <a:t> signals involving the induction of caspase activation and p53/</a:t>
            </a:r>
            <a:r>
              <a:rPr lang="en-US" err="1"/>
              <a:t>Bax</a:t>
            </a:r>
            <a:r>
              <a:rPr lang="en-US"/>
              <a:t>. SHP-1 also cause apoptosis by activation of the transcription factor NF-</a:t>
            </a:r>
            <a:r>
              <a:rPr lang="en-US" err="1"/>
              <a:t>κB</a:t>
            </a:r>
            <a:r>
              <a:rPr lang="en-US"/>
              <a:t> leading to the inhibition of the MAP kinase JNK anti-apoptotic effects. SHP-2 activates </a:t>
            </a:r>
            <a:r>
              <a:rPr lang="en-US" err="1"/>
              <a:t>Src</a:t>
            </a:r>
            <a:r>
              <a:rPr lang="en-US"/>
              <a:t> that directly interacts with </a:t>
            </a:r>
            <a:r>
              <a:rPr lang="en-US" err="1"/>
              <a:t>PTPη</a:t>
            </a:r>
            <a:r>
              <a:rPr lang="en-US"/>
              <a:t> inducing its phosphorylation in tyrosine and activation. </a:t>
            </a:r>
            <a:r>
              <a:rPr lang="en-US" err="1"/>
              <a:t>PTPη</a:t>
            </a:r>
            <a:r>
              <a:rPr lang="en-US"/>
              <a:t> dephosphorylates intracellular effectors involved in the control of cell cycle progression, such as the ERK and the PI3K/</a:t>
            </a:r>
            <a:r>
              <a:rPr lang="en-US" err="1"/>
              <a:t>Akt</a:t>
            </a:r>
            <a:r>
              <a:rPr lang="en-US"/>
              <a:t> pathways, causing the upregulation of the cyclin kinase inhibitors and </a:t>
            </a:r>
            <a:r>
              <a:rPr lang="en-US" err="1"/>
              <a:t>and</a:t>
            </a:r>
            <a:r>
              <a:rPr lang="en-US"/>
              <a:t> the tumor suppressor gene Zac1. As a result, cells accumulate in G1 phase without entering S-phase and cell proliferation is blocked. </a:t>
            </a:r>
            <a:r>
              <a:rPr lang="en-US" err="1"/>
              <a:t>Antisecretory</a:t>
            </a:r>
            <a:r>
              <a:rPr lang="en-US"/>
              <a:t> effects of SST and its analogs; SST inhibits the secretion/synthesis of many hormones through the inhibition of voltage-dependent Ca2+ channels and activation of K+ channels, decreasing intracellular Ca2+ concentration, and inhibition of adenylyl cyclase, lowering intracellular </a:t>
            </a:r>
            <a:r>
              <a:rPr lang="en-US" err="1"/>
              <a:t>cAMP</a:t>
            </a:r>
            <a:r>
              <a:rPr lang="en-US"/>
              <a:t> levels. Activated pathway: green arrows; inhibited pathway: red arrows.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57FD11-6B6C-44B5-8B1D-39E0DD24856F}" type="slidenum">
              <a:rPr kumimoji="0" lang="en-US" altLang="en-US" sz="1800" b="0" i="0" u="none" strike="noStrike" kern="0" cap="none" spc="0" normalizeH="0" baseline="0" noProof="0" smtClean="0">
                <a:ln>
                  <a:noFill/>
                </a:ln>
                <a:solidFill>
                  <a:sysClr val="windowText" lastClr="000000"/>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altLang="en-US" sz="1800" b="0" i="0" u="none" strike="noStrike" kern="0" cap="none" spc="0" normalizeH="0" baseline="0" noProof="0">
              <a:ln>
                <a:noFill/>
              </a:ln>
              <a:solidFill>
                <a:sysClr val="windowText" lastClr="000000"/>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19410673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1363" indent="-284163">
              <a:defRPr>
                <a:solidFill>
                  <a:schemeClr val="tx1"/>
                </a:solidFill>
                <a:latin typeface="Arial" panose="020B0604020202020204" pitchFamily="34" charset="0"/>
              </a:defRPr>
            </a:lvl2pPr>
            <a:lvl3pPr marL="1141413" indent="-227013">
              <a:defRPr>
                <a:solidFill>
                  <a:schemeClr val="tx1"/>
                </a:solidFill>
                <a:latin typeface="Arial" panose="020B0604020202020204" pitchFamily="34" charset="0"/>
              </a:defRPr>
            </a:lvl3pPr>
            <a:lvl4pPr marL="1598613" indent="-227013">
              <a:defRPr>
                <a:solidFill>
                  <a:schemeClr val="tx1"/>
                </a:solidFill>
                <a:latin typeface="Arial" panose="020B0604020202020204" pitchFamily="34" charset="0"/>
              </a:defRPr>
            </a:lvl4pPr>
            <a:lvl5pPr marL="2055813" indent="-227013">
              <a:defRPr>
                <a:solidFill>
                  <a:schemeClr val="tx1"/>
                </a:solidFill>
                <a:latin typeface="Arial" panose="020B0604020202020204" pitchFamily="34" charset="0"/>
              </a:defRPr>
            </a:lvl5pPr>
            <a:lvl6pPr marL="2513013" indent="-227013" eaLnBrk="0" fontAlgn="base" hangingPunct="0">
              <a:spcBef>
                <a:spcPct val="0"/>
              </a:spcBef>
              <a:spcAft>
                <a:spcPct val="0"/>
              </a:spcAft>
              <a:defRPr>
                <a:solidFill>
                  <a:schemeClr val="tx1"/>
                </a:solidFill>
                <a:latin typeface="Arial" panose="020B0604020202020204" pitchFamily="34" charset="0"/>
              </a:defRPr>
            </a:lvl6pPr>
            <a:lvl7pPr marL="2970213" indent="-227013" eaLnBrk="0" fontAlgn="base" hangingPunct="0">
              <a:spcBef>
                <a:spcPct val="0"/>
              </a:spcBef>
              <a:spcAft>
                <a:spcPct val="0"/>
              </a:spcAft>
              <a:defRPr>
                <a:solidFill>
                  <a:schemeClr val="tx1"/>
                </a:solidFill>
                <a:latin typeface="Arial" panose="020B0604020202020204" pitchFamily="34" charset="0"/>
              </a:defRPr>
            </a:lvl7pPr>
            <a:lvl8pPr marL="3427413" indent="-227013" eaLnBrk="0" fontAlgn="base" hangingPunct="0">
              <a:spcBef>
                <a:spcPct val="0"/>
              </a:spcBef>
              <a:spcAft>
                <a:spcPct val="0"/>
              </a:spcAft>
              <a:defRPr>
                <a:solidFill>
                  <a:schemeClr val="tx1"/>
                </a:solidFill>
                <a:latin typeface="Arial" panose="020B0604020202020204" pitchFamily="34" charset="0"/>
              </a:defRPr>
            </a:lvl8pPr>
            <a:lvl9pPr marL="3884613" indent="-227013"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A1790F8-8940-459D-A1CC-F25B47EC757E}" type="slidenum">
              <a:rPr kumimoji="0" lang="en-US"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
        <p:nvSpPr>
          <p:cNvPr id="232451" name="Rectangle 2"/>
          <p:cNvSpPr>
            <a:spLocks noGrp="1" noRot="1" noChangeAspect="1" noChangeArrowheads="1" noTextEdit="1"/>
          </p:cNvSpPr>
          <p:nvPr>
            <p:ph type="sldImg"/>
          </p:nvPr>
        </p:nvSpPr>
        <p:spPr>
          <a:xfrm>
            <a:off x="625475" y="265113"/>
            <a:ext cx="6064250" cy="3411537"/>
          </a:xfrm>
          <a:ln/>
        </p:spPr>
      </p:sp>
      <p:sp>
        <p:nvSpPr>
          <p:cNvPr id="232452" name="Rectangle 3"/>
          <p:cNvSpPr>
            <a:spLocks noGrp="1" noChangeArrowheads="1"/>
          </p:cNvSpPr>
          <p:nvPr>
            <p:ph type="body" idx="1"/>
          </p:nvPr>
        </p:nvSpPr>
        <p:spPr>
          <a:xfrm>
            <a:off x="649288" y="4213225"/>
            <a:ext cx="6016625" cy="46672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1">
                <a:latin typeface="Times New Roman" panose="02020603050405020304" pitchFamily="18" charset="0"/>
              </a:rPr>
              <a:t>Octreotide: An Analogue of Somatostatin (SST-14)</a:t>
            </a:r>
            <a:endParaRPr lang="en-US" altLang="en-US">
              <a:latin typeface="Times New Roman" panose="02020603050405020304" pitchFamily="18" charset="0"/>
            </a:endParaRPr>
          </a:p>
          <a:p>
            <a:pPr lvl="1" eaLnBrk="1" hangingPunct="1">
              <a:spcBef>
                <a:spcPct val="0"/>
              </a:spcBef>
            </a:pPr>
            <a:r>
              <a:rPr lang="en-US" altLang="en-US">
                <a:latin typeface="Times New Roman" panose="02020603050405020304" pitchFamily="18" charset="0"/>
              </a:rPr>
              <a:t>Somatostatin is a naturally occurring peptide that is widely distributed throughout the body and is important in controlling endocrine and exocrine hormone secretion</a:t>
            </a:r>
            <a:r>
              <a:rPr lang="en-US" altLang="en-US" baseline="30000">
                <a:latin typeface="Times New Roman" panose="02020603050405020304" pitchFamily="18" charset="0"/>
              </a:rPr>
              <a:t>1</a:t>
            </a:r>
          </a:p>
          <a:p>
            <a:pPr lvl="1" eaLnBrk="1" hangingPunct="1">
              <a:spcBef>
                <a:spcPct val="0"/>
              </a:spcBef>
            </a:pPr>
            <a:r>
              <a:rPr lang="en-US" altLang="en-US">
                <a:latin typeface="Times New Roman" panose="02020603050405020304" pitchFamily="18" charset="0"/>
              </a:rPr>
              <a:t>The clinical utility of human somatostatin is limited by both its short half-life (2 to 3 minutes) and a rebound hypersecretion of the inhibited hormones after cessation of treatment</a:t>
            </a:r>
            <a:r>
              <a:rPr lang="en-US" altLang="en-US" baseline="30000">
                <a:latin typeface="Times New Roman" panose="02020603050405020304" pitchFamily="18" charset="0"/>
              </a:rPr>
              <a:t>1</a:t>
            </a:r>
          </a:p>
          <a:p>
            <a:pPr lvl="1" eaLnBrk="1" hangingPunct="1">
              <a:spcBef>
                <a:spcPct val="0"/>
              </a:spcBef>
            </a:pPr>
            <a:r>
              <a:rPr lang="en-US" altLang="en-US">
                <a:latin typeface="Times New Roman" panose="02020603050405020304" pitchFamily="18" charset="0"/>
              </a:rPr>
              <a:t>Octreotide acetate is a synthetic </a:t>
            </a:r>
            <a:r>
              <a:rPr lang="en-US" altLang="en-US" err="1">
                <a:latin typeface="Times New Roman" panose="02020603050405020304" pitchFamily="18" charset="0"/>
              </a:rPr>
              <a:t>octapeptide</a:t>
            </a:r>
            <a:r>
              <a:rPr lang="en-US" altLang="en-US">
                <a:latin typeface="Times New Roman" panose="02020603050405020304" pitchFamily="18" charset="0"/>
              </a:rPr>
              <a:t> that contains the 4 core amino acids essential for binding to somatostatin cell-surface receptors, a prerequisite for pharmacologic activity and clinical efficacy</a:t>
            </a:r>
            <a:r>
              <a:rPr lang="en-US" altLang="en-US" baseline="30000">
                <a:latin typeface="Times New Roman" panose="02020603050405020304" pitchFamily="18" charset="0"/>
              </a:rPr>
              <a:t>1-3</a:t>
            </a:r>
          </a:p>
          <a:p>
            <a:pPr lvl="1" eaLnBrk="1" hangingPunct="1">
              <a:spcBef>
                <a:spcPct val="0"/>
              </a:spcBef>
            </a:pPr>
            <a:r>
              <a:rPr lang="en-US" altLang="en-US">
                <a:latin typeface="Times New Roman" panose="02020603050405020304" pitchFamily="18" charset="0"/>
              </a:rPr>
              <a:t>Size reduction and several amino acid modifications protect the molecule against enzymatic degradation and prolong the plasma half-life of octreotide to approximately 1.5 hours, thus permitting subcutaneous (SC) injection</a:t>
            </a:r>
            <a:r>
              <a:rPr lang="en-US" altLang="en-US" baseline="30000">
                <a:latin typeface="Times New Roman" panose="02020603050405020304" pitchFamily="18" charset="0"/>
              </a:rPr>
              <a:t>1-3</a:t>
            </a:r>
          </a:p>
        </p:txBody>
      </p:sp>
      <p:sp>
        <p:nvSpPr>
          <p:cNvPr id="232453" name="Rectangle 4"/>
          <p:cNvSpPr>
            <a:spLocks noChangeArrowheads="1"/>
          </p:cNvSpPr>
          <p:nvPr/>
        </p:nvSpPr>
        <p:spPr bwMode="auto">
          <a:xfrm>
            <a:off x="649288" y="8305800"/>
            <a:ext cx="6257925" cy="1022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96988" tIns="48494" rIns="96988" bIns="48494" anchor="b">
            <a:spAutoFit/>
          </a:bodyPr>
          <a:lstStyle>
            <a:lvl1pPr marL="182563" indent="-182563" defTabSz="966788">
              <a:defRPr>
                <a:solidFill>
                  <a:schemeClr val="tx1"/>
                </a:solidFill>
                <a:latin typeface="Arial" panose="020B0604020202020204" pitchFamily="34" charset="0"/>
              </a:defRPr>
            </a:lvl1pPr>
            <a:lvl2pPr marL="742950" indent="-285750" defTabSz="966788">
              <a:defRPr>
                <a:solidFill>
                  <a:schemeClr val="tx1"/>
                </a:solidFill>
                <a:latin typeface="Arial" panose="020B0604020202020204" pitchFamily="34" charset="0"/>
              </a:defRPr>
            </a:lvl2pPr>
            <a:lvl3pPr marL="1143000" indent="-228600" defTabSz="966788">
              <a:defRPr>
                <a:solidFill>
                  <a:schemeClr val="tx1"/>
                </a:solidFill>
                <a:latin typeface="Arial" panose="020B0604020202020204" pitchFamily="34" charset="0"/>
              </a:defRPr>
            </a:lvl3pPr>
            <a:lvl4pPr marL="1600200" indent="-228600" defTabSz="966788">
              <a:defRPr>
                <a:solidFill>
                  <a:schemeClr val="tx1"/>
                </a:solidFill>
                <a:latin typeface="Arial" panose="020B0604020202020204" pitchFamily="34" charset="0"/>
              </a:defRPr>
            </a:lvl4pPr>
            <a:lvl5pPr marL="2057400" indent="-228600" defTabSz="966788">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marL="182563" marR="0" lvl="0" indent="-182563" algn="l" defTabSz="966788" rtl="0" eaLnBrk="1" fontAlgn="auto" latinLnBrk="0" hangingPunct="1">
              <a:lnSpc>
                <a:spcPct val="100000"/>
              </a:lnSpc>
              <a:spcBef>
                <a:spcPts val="0"/>
              </a:spcBef>
              <a:spcAft>
                <a:spcPts val="0"/>
              </a:spcAft>
              <a:buClrTx/>
              <a:buSzTx/>
              <a:buFontTx/>
              <a:buNone/>
              <a:tabLst/>
              <a:defRPr/>
            </a:pPr>
            <a:r>
              <a:rPr kumimoji="0" lang="en-US" altLang="en-US" sz="1000" b="1" i="0"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rPr>
              <a:t>References:</a:t>
            </a:r>
          </a:p>
          <a:p>
            <a:pPr marL="182563" marR="0" lvl="0" indent="-182563" algn="l" defTabSz="966788" rtl="0" eaLnBrk="1" fontAlgn="auto" latinLnBrk="0" hangingPunct="1">
              <a:lnSpc>
                <a:spcPct val="100000"/>
              </a:lnSpc>
              <a:spcBef>
                <a:spcPts val="0"/>
              </a:spcBef>
              <a:spcAft>
                <a:spcPts val="0"/>
              </a:spcAft>
              <a:buClrTx/>
              <a:buSzTx/>
              <a:buFont typeface="Wingdings" panose="05000000000000000000" pitchFamily="2" charset="2"/>
              <a:buAutoNum type="arabicPeriod"/>
              <a:tabLst/>
              <a:defRPr/>
            </a:pPr>
            <a:r>
              <a:rPr kumimoji="0" lang="en-US" altLang="en-US" sz="1000" b="0" i="0"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rPr>
              <a:t>O</a:t>
            </a:r>
            <a:r>
              <a:rPr kumimoji="0" lang="ja-JP" altLang="en-US" sz="1000" b="0" i="0" u="none" strike="noStrike" kern="0" cap="none" spc="0" normalizeH="0" baseline="0" noProof="0">
                <a:ln>
                  <a:noFill/>
                </a:ln>
                <a:solidFill>
                  <a:srgbClr val="000000"/>
                </a:solidFill>
                <a:effectLst/>
                <a:uLnTx/>
                <a:uFillTx/>
                <a:latin typeface="Calibri" panose="020F0502020204030204" pitchFamily="34" charset="0"/>
                <a:ea typeface="MS PGothic"/>
              </a:rPr>
              <a:t>’</a:t>
            </a:r>
            <a:r>
              <a:rPr kumimoji="0" lang="en-US" altLang="ja-JP" sz="1000" b="0" i="0" u="none" strike="noStrike" kern="0" cap="none" spc="0" normalizeH="0" baseline="0" noProof="0">
                <a:ln>
                  <a:noFill/>
                </a:ln>
                <a:solidFill>
                  <a:srgbClr val="000000"/>
                </a:solidFill>
                <a:effectLst/>
                <a:uLnTx/>
                <a:uFillTx/>
                <a:latin typeface="Calibri" panose="020F0502020204030204" pitchFamily="34" charset="0"/>
                <a:ea typeface="MS PGothic"/>
              </a:rPr>
              <a:t>Dorisio TM, Redfern JS. Somatostatin and somatostatin-like peptides: clinical research and clinical applications. In: Mazzaferri EL, ed. </a:t>
            </a:r>
            <a:r>
              <a:rPr kumimoji="0" lang="en-US" altLang="ja-JP" sz="1000" b="0" i="1" u="none" strike="noStrike" kern="0" cap="none" spc="0" normalizeH="0" baseline="0" noProof="0">
                <a:ln>
                  <a:noFill/>
                </a:ln>
                <a:solidFill>
                  <a:srgbClr val="000000"/>
                </a:solidFill>
                <a:effectLst/>
                <a:uLnTx/>
                <a:uFillTx/>
                <a:latin typeface="Calibri" panose="020F0502020204030204" pitchFamily="34" charset="0"/>
                <a:ea typeface="MS PGothic"/>
              </a:rPr>
              <a:t>Advances in Endocrinology and Metabolism</a:t>
            </a:r>
            <a:r>
              <a:rPr kumimoji="0" lang="en-US" altLang="ja-JP" sz="1000" b="0" i="0" u="none" strike="noStrike" kern="0" cap="none" spc="0" normalizeH="0" baseline="0" noProof="0">
                <a:ln>
                  <a:noFill/>
                </a:ln>
                <a:solidFill>
                  <a:srgbClr val="000000"/>
                </a:solidFill>
                <a:effectLst/>
                <a:uLnTx/>
                <a:uFillTx/>
                <a:latin typeface="Calibri" panose="020F0502020204030204" pitchFamily="34" charset="0"/>
                <a:ea typeface="MS PGothic"/>
              </a:rPr>
              <a:t>. Chicago, IL: Mosby-Year Book; 1990:175-230.</a:t>
            </a:r>
          </a:p>
          <a:p>
            <a:pPr marL="182563" marR="0" lvl="0" indent="-182563" algn="l" defTabSz="966788" rtl="0" eaLnBrk="1" fontAlgn="auto" latinLnBrk="0" hangingPunct="1">
              <a:lnSpc>
                <a:spcPct val="100000"/>
              </a:lnSpc>
              <a:spcBef>
                <a:spcPts val="0"/>
              </a:spcBef>
              <a:spcAft>
                <a:spcPts val="0"/>
              </a:spcAft>
              <a:buClrTx/>
              <a:buSzTx/>
              <a:buFont typeface="Wingdings" panose="05000000000000000000" pitchFamily="2" charset="2"/>
              <a:buAutoNum type="arabicPeriod"/>
              <a:tabLst/>
              <a:defRPr/>
            </a:pPr>
            <a:r>
              <a:rPr kumimoji="0" lang="en-US" altLang="en-US" sz="1000" b="0" i="0"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rPr>
              <a:t>Pless J, Bauer W, Briner U, et al. Chemistry and pharmacology of SMS 201-995, a long-acting octapeptide analogue of somatostatin. </a:t>
            </a:r>
            <a:r>
              <a:rPr kumimoji="0" lang="en-US" altLang="en-US" sz="1000" b="0" i="1"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rPr>
              <a:t>Scand J Gastroenterol</a:t>
            </a:r>
            <a:r>
              <a:rPr kumimoji="0" lang="en-US" altLang="en-US" sz="1000" b="0" i="0"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rPr>
              <a:t>. 1986;21:54-64.</a:t>
            </a:r>
          </a:p>
          <a:p>
            <a:pPr marL="182563" marR="0" lvl="0" indent="-182563" algn="l" defTabSz="966788" rtl="0" eaLnBrk="1" fontAlgn="auto" latinLnBrk="0" hangingPunct="1">
              <a:lnSpc>
                <a:spcPct val="100000"/>
              </a:lnSpc>
              <a:spcBef>
                <a:spcPts val="0"/>
              </a:spcBef>
              <a:spcAft>
                <a:spcPts val="0"/>
              </a:spcAft>
              <a:buClrTx/>
              <a:buSzTx/>
              <a:buFont typeface="Wingdings" panose="05000000000000000000" pitchFamily="2" charset="2"/>
              <a:buAutoNum type="arabicPeriod"/>
              <a:tabLst/>
              <a:defRPr/>
            </a:pPr>
            <a:r>
              <a:rPr kumimoji="0" lang="en-US" altLang="en-US" sz="1000" b="0" i="0"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rPr>
              <a:t>Lamberts SW, van der Lely A-J, de Herder WW, et al. Octreotide. </a:t>
            </a:r>
            <a:r>
              <a:rPr kumimoji="0" lang="en-US" altLang="en-US" sz="1000" b="0" i="1"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rPr>
              <a:t>N Engl J Med</a:t>
            </a:r>
            <a:r>
              <a:rPr kumimoji="0" lang="en-US" altLang="en-US" sz="1000" b="0" i="0"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rPr>
              <a:t>. 1996;334:246-254.</a:t>
            </a:r>
          </a:p>
        </p:txBody>
      </p:sp>
    </p:spTree>
    <p:extLst>
      <p:ext uri="{BB962C8B-B14F-4D97-AF65-F5344CB8AC3E}">
        <p14:creationId xmlns:p14="http://schemas.microsoft.com/office/powerpoint/2010/main" val="5683461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200" kern="1200">
                <a:solidFill>
                  <a:schemeClr val="tx1"/>
                </a:solidFill>
                <a:effectLst/>
                <a:latin typeface="Times New Roman" pitchFamily="1" charset="0"/>
                <a:ea typeface="MS PGothic" pitchFamily="34" charset="-128"/>
                <a:cs typeface="MS PGothic" charset="0"/>
              </a:rPr>
              <a:t>OPS202</a:t>
            </a:r>
          </a:p>
          <a:p>
            <a:r>
              <a:rPr lang="en-US" sz="1200" kern="1200">
                <a:solidFill>
                  <a:schemeClr val="tx1"/>
                </a:solidFill>
                <a:effectLst/>
                <a:latin typeface="Times New Roman" pitchFamily="1" charset="0"/>
                <a:ea typeface="MS PGothic" pitchFamily="34" charset="-128"/>
                <a:cs typeface="MS PGothic" charset="0"/>
              </a:rPr>
              <a:t>is a new </a:t>
            </a:r>
          </a:p>
          <a:p>
            <a:r>
              <a:rPr lang="en-US" sz="1200" kern="1200">
                <a:solidFill>
                  <a:schemeClr val="tx1"/>
                </a:solidFill>
                <a:effectLst/>
                <a:latin typeface="Times New Roman" pitchFamily="1" charset="0"/>
                <a:ea typeface="MS PGothic" pitchFamily="34" charset="-128"/>
                <a:cs typeface="MS PGothic" charset="0"/>
              </a:rPr>
              <a:t>68</a:t>
            </a:r>
          </a:p>
          <a:p>
            <a:r>
              <a:rPr lang="en-US" sz="1200" kern="1200">
                <a:solidFill>
                  <a:schemeClr val="tx1"/>
                </a:solidFill>
                <a:effectLst/>
                <a:latin typeface="Times New Roman" pitchFamily="1" charset="0"/>
                <a:ea typeface="MS PGothic" pitchFamily="34" charset="-128"/>
                <a:cs typeface="MS PGothic" charset="0"/>
              </a:rPr>
              <a:t>Gallium-</a:t>
            </a:r>
          </a:p>
          <a:p>
            <a:r>
              <a:rPr lang="en-US" sz="1200" kern="1200">
                <a:solidFill>
                  <a:schemeClr val="tx1"/>
                </a:solidFill>
                <a:effectLst/>
                <a:latin typeface="Times New Roman" pitchFamily="1" charset="0"/>
                <a:ea typeface="MS PGothic" pitchFamily="34" charset="-128"/>
                <a:cs typeface="MS PGothic" charset="0"/>
              </a:rPr>
              <a:t>labeled somatostatin receptor </a:t>
            </a:r>
            <a:r>
              <a:rPr lang="en-US" sz="1200" kern="1200" err="1">
                <a:solidFill>
                  <a:schemeClr val="tx1"/>
                </a:solidFill>
                <a:effectLst/>
                <a:latin typeface="Times New Roman" pitchFamily="1" charset="0"/>
                <a:ea typeface="MS PGothic" pitchFamily="34" charset="-128"/>
                <a:cs typeface="MS PGothic" charset="0"/>
              </a:rPr>
              <a:t>antago</a:t>
            </a:r>
            <a:endParaRPr lang="en-US" sz="1200" kern="1200">
              <a:solidFill>
                <a:schemeClr val="tx1"/>
              </a:solidFill>
              <a:effectLst/>
              <a:latin typeface="Times New Roman" pitchFamily="1" charset="0"/>
              <a:ea typeface="MS PGothic" pitchFamily="34" charset="-128"/>
              <a:cs typeface="MS PGothic" charset="0"/>
            </a:endParaRPr>
          </a:p>
          <a:p>
            <a:r>
              <a:rPr lang="en-US" sz="1200" kern="1200">
                <a:solidFill>
                  <a:schemeClr val="tx1"/>
                </a:solidFill>
                <a:effectLst/>
                <a:latin typeface="Times New Roman" pitchFamily="1" charset="0"/>
                <a:ea typeface="MS PGothic" pitchFamily="34" charset="-128"/>
                <a:cs typeface="MS PGothic" charset="0"/>
              </a:rPr>
              <a:t>-</a:t>
            </a:r>
          </a:p>
          <a:p>
            <a:r>
              <a:rPr lang="en-US" sz="1200" kern="1200" err="1">
                <a:solidFill>
                  <a:schemeClr val="tx1"/>
                </a:solidFill>
                <a:effectLst/>
                <a:latin typeface="Times New Roman" pitchFamily="1" charset="0"/>
                <a:ea typeface="MS PGothic" pitchFamily="34" charset="-128"/>
                <a:cs typeface="MS PGothic" charset="0"/>
              </a:rPr>
              <a:t>nist</a:t>
            </a:r>
            <a:r>
              <a:rPr lang="en-US" sz="1200" kern="1200">
                <a:solidFill>
                  <a:schemeClr val="tx1"/>
                </a:solidFill>
                <a:effectLst/>
                <a:latin typeface="Times New Roman" pitchFamily="1" charset="0"/>
                <a:ea typeface="MS PGothic" pitchFamily="34" charset="-128"/>
                <a:cs typeface="MS PGothic" charset="0"/>
              </a:rPr>
              <a:t> in clinical development for positron </a:t>
            </a:r>
          </a:p>
          <a:p>
            <a:r>
              <a:rPr lang="en-US" sz="1200" kern="1200">
                <a:solidFill>
                  <a:schemeClr val="tx1"/>
                </a:solidFill>
                <a:effectLst/>
                <a:latin typeface="Times New Roman" pitchFamily="1" charset="0"/>
                <a:ea typeface="MS PGothic" pitchFamily="34" charset="-128"/>
                <a:cs typeface="MS PGothic" charset="0"/>
              </a:rPr>
              <a:t>emission tomography (PET, PET/CT). </a:t>
            </a:r>
          </a:p>
          <a:p>
            <a:r>
              <a:rPr lang="en-US" sz="1200" kern="1200">
                <a:solidFill>
                  <a:schemeClr val="tx1"/>
                </a:solidFill>
                <a:effectLst/>
                <a:latin typeface="Times New Roman" pitchFamily="1" charset="0"/>
                <a:ea typeface="MS PGothic" pitchFamily="34" charset="-128"/>
                <a:cs typeface="MS PGothic" charset="0"/>
              </a:rPr>
              <a:t>Preclinical data on OSP202 indicate </a:t>
            </a:r>
          </a:p>
          <a:p>
            <a:r>
              <a:rPr lang="en-US" sz="1200" kern="1200">
                <a:solidFill>
                  <a:schemeClr val="tx1"/>
                </a:solidFill>
                <a:effectLst/>
                <a:latin typeface="Times New Roman" pitchFamily="1" charset="0"/>
                <a:ea typeface="MS PGothic" pitchFamily="34" charset="-128"/>
                <a:cs typeface="MS PGothic" charset="0"/>
              </a:rPr>
              <a:t>the potential to detect even smallest </a:t>
            </a:r>
          </a:p>
          <a:p>
            <a:r>
              <a:rPr lang="en-US" sz="1200" kern="1200">
                <a:solidFill>
                  <a:schemeClr val="tx1"/>
                </a:solidFill>
                <a:effectLst/>
                <a:latin typeface="Times New Roman" pitchFamily="1" charset="0"/>
                <a:ea typeface="MS PGothic" pitchFamily="34" charset="-128"/>
                <a:cs typeface="MS PGothic" charset="0"/>
              </a:rPr>
              <a:t>lesions of NETs </a:t>
            </a:r>
          </a:p>
          <a:p>
            <a:r>
              <a:rPr lang="en-US" sz="1200" kern="1200">
                <a:solidFill>
                  <a:schemeClr val="tx1"/>
                </a:solidFill>
                <a:effectLst/>
                <a:latin typeface="Times New Roman" pitchFamily="1" charset="0"/>
                <a:ea typeface="MS PGothic" pitchFamily="34" charset="-128"/>
                <a:cs typeface="MS PGothic" charset="0"/>
              </a:rPr>
              <a:t>[</a:t>
            </a:r>
            <a:r>
              <a:rPr lang="en-US" sz="1200" kern="1200" err="1">
                <a:solidFill>
                  <a:schemeClr val="tx1"/>
                </a:solidFill>
                <a:effectLst/>
                <a:latin typeface="Times New Roman" pitchFamily="1" charset="0"/>
                <a:ea typeface="MS PGothic" pitchFamily="34" charset="-128"/>
                <a:cs typeface="MS PGothic" charset="0"/>
              </a:rPr>
              <a:t>Fani</a:t>
            </a:r>
            <a:r>
              <a:rPr lang="en-US" sz="1200" kern="1200">
                <a:solidFill>
                  <a:schemeClr val="tx1"/>
                </a:solidFill>
                <a:effectLst/>
                <a:latin typeface="Times New Roman" pitchFamily="1" charset="0"/>
                <a:ea typeface="MS PGothic" pitchFamily="34" charset="-128"/>
                <a:cs typeface="MS PGothic" charset="0"/>
              </a:rPr>
              <a:t>, Braun et al. J </a:t>
            </a:r>
            <a:r>
              <a:rPr lang="en-US" sz="1200" kern="1200" err="1">
                <a:solidFill>
                  <a:schemeClr val="tx1"/>
                </a:solidFill>
                <a:effectLst/>
                <a:latin typeface="Times New Roman" pitchFamily="1" charset="0"/>
                <a:ea typeface="MS PGothic" pitchFamily="34" charset="-128"/>
                <a:cs typeface="MS PGothic" charset="0"/>
              </a:rPr>
              <a:t>Nucl</a:t>
            </a:r>
            <a:r>
              <a:rPr lang="en-US" sz="1200" kern="1200">
                <a:solidFill>
                  <a:schemeClr val="tx1"/>
                </a:solidFill>
                <a:effectLst/>
                <a:latin typeface="Times New Roman" pitchFamily="1" charset="0"/>
                <a:ea typeface="MS PGothic" pitchFamily="34" charset="-128"/>
                <a:cs typeface="MS PGothic" charset="0"/>
              </a:rPr>
              <a:t> Med, </a:t>
            </a:r>
          </a:p>
          <a:p>
            <a:r>
              <a:rPr lang="en-US" sz="1200" kern="1200">
                <a:solidFill>
                  <a:schemeClr val="tx1"/>
                </a:solidFill>
                <a:effectLst/>
                <a:latin typeface="Times New Roman" pitchFamily="1" charset="0"/>
                <a:ea typeface="MS PGothic" pitchFamily="34" charset="-128"/>
                <a:cs typeface="MS PGothic" charset="0"/>
              </a:rPr>
              <a:t>2012]. </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57FD11-6B6C-44B5-8B1D-39E0DD24856F}" type="slidenum">
              <a:rPr kumimoji="0" lang="en-US" altLang="en-US" sz="1800" b="0" i="0" u="none" strike="noStrike" kern="0" cap="none" spc="0" normalizeH="0" baseline="0" noProof="0" smtClean="0">
                <a:ln>
                  <a:noFill/>
                </a:ln>
                <a:solidFill>
                  <a:sysClr val="windowText" lastClr="000000"/>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altLang="en-US" sz="1800" b="0" i="0" u="none" strike="noStrike" kern="0" cap="none" spc="0" normalizeH="0" baseline="0" noProof="0">
              <a:ln>
                <a:noFill/>
              </a:ln>
              <a:solidFill>
                <a:sysClr val="windowText" lastClr="000000"/>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26582918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a:t>Indium-111 decays by </a:t>
            </a:r>
            <a:r>
              <a:rPr lang="en-US">
                <a:hlinkClick r:id="rId3" tooltip="Electron capture"/>
              </a:rPr>
              <a:t>electron capture</a:t>
            </a:r>
            <a:r>
              <a:rPr lang="en-US"/>
              <a:t> to </a:t>
            </a:r>
            <a:r>
              <a:rPr lang="en-US">
                <a:hlinkClick r:id="rId4" tooltip="Cadmium-111"/>
              </a:rPr>
              <a:t>cadmium-111</a:t>
            </a:r>
            <a:r>
              <a:rPr lang="en-US"/>
              <a:t>, emitting a 0.1713 and 0.2454 MeV</a:t>
            </a:r>
            <a:r>
              <a:rPr lang="en-US" baseline="30000">
                <a:hlinkClick r:id="rId5"/>
              </a:rPr>
              <a:t>[2]</a:t>
            </a:r>
            <a:r>
              <a:rPr lang="en-US"/>
              <a:t> </a:t>
            </a:r>
            <a:r>
              <a:rPr lang="en-US">
                <a:hlinkClick r:id="rId6" tooltip="Gamma rays"/>
              </a:rPr>
              <a:t>gamma rays</a:t>
            </a:r>
            <a:r>
              <a:rPr lang="en-US"/>
              <a:t> with a 2.8047 day radioactive </a:t>
            </a:r>
            <a:r>
              <a:rPr lang="en-US">
                <a:hlinkClick r:id="rId7" tooltip="Half-life"/>
              </a:rPr>
              <a:t>half-life</a:t>
            </a:r>
            <a:r>
              <a:rPr lang="en-US"/>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57FD11-6B6C-44B5-8B1D-39E0DD24856F}" type="slidenum">
              <a:rPr kumimoji="0" lang="en-US" altLang="en-US" sz="1800" b="0" i="0" u="none" strike="noStrike" kern="0" cap="none" spc="0" normalizeH="0" baseline="0" noProof="0" smtClean="0">
                <a:ln>
                  <a:noFill/>
                </a:ln>
                <a:solidFill>
                  <a:sysClr val="windowText" lastClr="000000"/>
                </a:solidFill>
                <a:effectLst/>
                <a:uLnTx/>
                <a:uFillTx/>
                <a:latin typeface="Times New Roman" pitchFamily="18"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altLang="en-US" sz="1800" b="0" i="0" u="none" strike="noStrike" kern="0" cap="none" spc="0" normalizeH="0" baseline="0" noProof="0">
              <a:ln>
                <a:noFill/>
              </a:ln>
              <a:solidFill>
                <a:sysClr val="windowText" lastClr="000000"/>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34869209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D469F98-2070-49F8-B3DF-43A2DCBBD284}" type="slidenum">
              <a:rPr kumimoji="0" lang="en-US" altLang="en-US" sz="1800" b="0" i="0" u="none" strike="noStrike" kern="0" cap="none" spc="0" normalizeH="0" baseline="0" noProof="0" smtClean="0">
                <a:ln>
                  <a:noFill/>
                </a:ln>
                <a:solidFill>
                  <a:srgbClr val="000000"/>
                </a:solidFill>
                <a:effectLst/>
                <a:uLnTx/>
                <a:uFillTx/>
                <a:latin typeface="Arial" panose="020B0604020202020204" pitchFamily="34"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ea typeface="MS PGothic" pitchFamily="34" charset="-128"/>
              <a:cs typeface="+mn-cs"/>
            </a:endParaRPr>
          </a:p>
        </p:txBody>
      </p:sp>
      <p:sp>
        <p:nvSpPr>
          <p:cNvPr id="218115" name="Rectangle 2"/>
          <p:cNvSpPr>
            <a:spLocks noGrp="1" noRot="1" noChangeAspect="1" noChangeArrowheads="1" noTextEdit="1"/>
          </p:cNvSpPr>
          <p:nvPr>
            <p:ph type="sldImg"/>
          </p:nvPr>
        </p:nvSpPr>
        <p:spPr>
          <a:xfrm>
            <a:off x="457200" y="720725"/>
            <a:ext cx="6400800" cy="3600450"/>
          </a:xfrm>
          <a:ln/>
        </p:spPr>
      </p:sp>
      <p:sp>
        <p:nvSpPr>
          <p:cNvPr id="218116" name="Rectangle 3"/>
          <p:cNvSpPr>
            <a:spLocks noGrp="1" noChangeArrowheads="1"/>
          </p:cNvSpPr>
          <p:nvPr>
            <p:ph type="body" idx="1"/>
          </p:nvPr>
        </p:nvSpPr>
        <p:spPr>
          <a:noFill/>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7001761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xfrm>
            <a:off x="457200" y="720725"/>
            <a:ext cx="6400800" cy="3600450"/>
          </a:xfrm>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9F5ED82-181B-4629-A408-0813B7865D8C}" type="slidenum">
              <a:rPr kumimoji="0" lang="en-US" sz="1700" b="0" i="0" u="none" strike="noStrike" kern="0" cap="none" spc="0" normalizeH="0" baseline="0" noProof="0">
                <a:ln>
                  <a:noFill/>
                </a:ln>
                <a:solidFill>
                  <a:prstClr val="black"/>
                </a:solidFill>
                <a:effectLst/>
                <a:uLnTx/>
                <a:uFillTx/>
                <a:latin typeface="Times New Roman" pitchFamily="18"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99</a:t>
            </a:fld>
            <a:endParaRPr kumimoji="0" lang="en-US" sz="1700" b="0" i="0" u="none" strike="noStrike" kern="0" cap="none" spc="0" normalizeH="0" baseline="0" noProof="0">
              <a:ln>
                <a:noFill/>
              </a:ln>
              <a:solidFill>
                <a:prstClr val="black"/>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37892653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xfrm>
            <a:off x="457200" y="720725"/>
            <a:ext cx="6400800" cy="3600450"/>
          </a:xfrm>
          <a:ln/>
        </p:spPr>
      </p:sp>
      <p:sp>
        <p:nvSpPr>
          <p:cNvPr id="240643" name="Notes Placeholder 2"/>
          <p:cNvSpPr>
            <a:spLocks noGrp="1"/>
          </p:cNvSpPr>
          <p:nvPr>
            <p:ph type="body" idx="1"/>
          </p:nvPr>
        </p:nvSpPr>
        <p:spPr>
          <a:noFill/>
        </p:spPr>
        <p:txBody>
          <a:bodyPr/>
          <a:lstStyle/>
          <a:p>
            <a:pPr eaLnBrk="1" hangingPunct="1"/>
            <a:r>
              <a:rPr lang="en-US" altLang="en-US">
                <a:latin typeface="Arial" panose="020B0604020202020204" pitchFamily="34" charset="0"/>
              </a:rPr>
              <a:t>P value?</a:t>
            </a:r>
          </a:p>
        </p:txBody>
      </p:sp>
      <p:sp>
        <p:nvSpPr>
          <p:cNvPr id="240644"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B768145-8BC0-4D5B-AD34-1A7ED38046E1}" type="slidenum">
              <a:rPr kumimoji="0" lang="en-US" altLang="en-US" sz="1800" b="0" i="0" u="none" strike="noStrike" kern="0" cap="none" spc="0" normalizeH="0" baseline="0" noProof="0" smtClean="0">
                <a:ln>
                  <a:noFill/>
                </a:ln>
                <a:solidFill>
                  <a:srgbClr val="000000"/>
                </a:solidFill>
                <a:effectLst/>
                <a:uLnTx/>
                <a:uFillTx/>
                <a:latin typeface="Arial" panose="020B0604020202020204" pitchFamily="34"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ea typeface="MS PGothic" pitchFamily="34" charset="-128"/>
              <a:cs typeface="+mn-cs"/>
            </a:endParaRPr>
          </a:p>
        </p:txBody>
      </p:sp>
    </p:spTree>
    <p:extLst>
      <p:ext uri="{BB962C8B-B14F-4D97-AF65-F5344CB8AC3E}">
        <p14:creationId xmlns:p14="http://schemas.microsoft.com/office/powerpoint/2010/main" val="31011186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Slide Image Placeholder 1"/>
          <p:cNvSpPr>
            <a:spLocks noGrp="1" noRot="1" noChangeAspect="1" noTextEdit="1"/>
          </p:cNvSpPr>
          <p:nvPr>
            <p:ph type="sldImg"/>
          </p:nvPr>
        </p:nvSpPr>
        <p:spPr>
          <a:xfrm>
            <a:off x="457200" y="720725"/>
            <a:ext cx="6400800" cy="3600450"/>
          </a:xfrm>
          <a:ln/>
        </p:spPr>
      </p:sp>
      <p:sp>
        <p:nvSpPr>
          <p:cNvPr id="333827" name="Notes Placeholder 2"/>
          <p:cNvSpPr>
            <a:spLocks noGrp="1"/>
          </p:cNvSpPr>
          <p:nvPr>
            <p:ph type="body" idx="1"/>
          </p:nvPr>
        </p:nvSpPr>
        <p:spPr>
          <a:noFill/>
        </p:spPr>
        <p:txBody>
          <a:bodyPr/>
          <a:lstStyle/>
          <a:p>
            <a:r>
              <a:rPr lang="en-US" altLang="en-US" b="1">
                <a:latin typeface="Arial" panose="020B0604020202020204" pitchFamily="34" charset="0"/>
              </a:rPr>
              <a:t>Octreotate</a:t>
            </a:r>
            <a:r>
              <a:rPr lang="en-US" altLang="en-US">
                <a:latin typeface="Arial" panose="020B0604020202020204" pitchFamily="34" charset="0"/>
              </a:rPr>
              <a:t> or </a:t>
            </a:r>
            <a:r>
              <a:rPr lang="en-US" altLang="en-US" b="1">
                <a:latin typeface="Arial" panose="020B0604020202020204" pitchFamily="34" charset="0"/>
              </a:rPr>
              <a:t>octreotide acid</a:t>
            </a:r>
            <a:r>
              <a:rPr lang="en-US" altLang="en-US">
                <a:latin typeface="Arial" panose="020B0604020202020204" pitchFamily="34" charset="0"/>
              </a:rPr>
              <a:t> is a </a:t>
            </a:r>
            <a:r>
              <a:rPr lang="en-US" altLang="en-US">
                <a:latin typeface="Arial" panose="020B0604020202020204" pitchFamily="34" charset="0"/>
                <a:hlinkClick r:id="rId3" tooltip="Somatostatin"/>
              </a:rPr>
              <a:t>somatostatin</a:t>
            </a:r>
            <a:r>
              <a:rPr lang="en-US" altLang="en-US">
                <a:latin typeface="Arial" panose="020B0604020202020204" pitchFamily="34" charset="0"/>
              </a:rPr>
              <a:t> analogue that is closely related to </a:t>
            </a:r>
            <a:r>
              <a:rPr lang="en-US" altLang="en-US">
                <a:latin typeface="Arial" panose="020B0604020202020204" pitchFamily="34" charset="0"/>
                <a:hlinkClick r:id="rId4" tooltip="Octreotide"/>
              </a:rPr>
              <a:t>octreotide</a:t>
            </a:r>
            <a:r>
              <a:rPr lang="en-US" altLang="en-US">
                <a:latin typeface="Arial" panose="020B0604020202020204" pitchFamily="34" charset="0"/>
              </a:rPr>
              <a:t>. Its </a:t>
            </a:r>
            <a:r>
              <a:rPr lang="en-US" altLang="en-US">
                <a:latin typeface="Arial" panose="020B0604020202020204" pitchFamily="34" charset="0"/>
                <a:hlinkClick r:id="rId5" tooltip="Amino acid sequence"/>
              </a:rPr>
              <a:t>amino acid sequence</a:t>
            </a:r>
            <a:r>
              <a:rPr lang="en-US" altLang="en-US">
                <a:latin typeface="Arial" panose="020B0604020202020204" pitchFamily="34" charset="0"/>
              </a:rPr>
              <a:t> is</a:t>
            </a:r>
          </a:p>
          <a:p>
            <a:r>
              <a:rPr lang="en-US" altLang="en-US">
                <a:latin typeface="Arial" panose="020B0604020202020204" pitchFamily="34" charset="0"/>
              </a:rPr>
              <a:t>H-D-</a:t>
            </a:r>
            <a:r>
              <a:rPr lang="en-US" altLang="en-US">
                <a:latin typeface="Arial" panose="020B0604020202020204" pitchFamily="34" charset="0"/>
                <a:hlinkClick r:id="rId6" tooltip="Phenylalanine"/>
              </a:rPr>
              <a:t>Phe</a:t>
            </a:r>
            <a:r>
              <a:rPr lang="en-US" altLang="en-US">
                <a:latin typeface="Arial" panose="020B0604020202020204" pitchFamily="34" charset="0"/>
              </a:rPr>
              <a:t>-</a:t>
            </a:r>
            <a:r>
              <a:rPr lang="en-US" altLang="en-US">
                <a:latin typeface="Arial" panose="020B0604020202020204" pitchFamily="34" charset="0"/>
                <a:hlinkClick r:id="rId7" tooltip="Cysteine"/>
              </a:rPr>
              <a:t>Cys</a:t>
            </a:r>
            <a:r>
              <a:rPr lang="en-US" altLang="en-US">
                <a:latin typeface="Arial" panose="020B0604020202020204" pitchFamily="34" charset="0"/>
              </a:rPr>
              <a:t>-Phe-D-</a:t>
            </a:r>
            <a:r>
              <a:rPr lang="en-US" altLang="en-US">
                <a:latin typeface="Arial" panose="020B0604020202020204" pitchFamily="34" charset="0"/>
                <a:hlinkClick r:id="rId8" tooltip="Tryptophan"/>
              </a:rPr>
              <a:t>Trp</a:t>
            </a:r>
            <a:r>
              <a:rPr lang="en-US" altLang="en-US">
                <a:latin typeface="Arial" panose="020B0604020202020204" pitchFamily="34" charset="0"/>
              </a:rPr>
              <a:t>-</a:t>
            </a:r>
            <a:r>
              <a:rPr lang="en-US" altLang="en-US">
                <a:latin typeface="Arial" panose="020B0604020202020204" pitchFamily="34" charset="0"/>
                <a:hlinkClick r:id="rId9" tooltip="Lysine"/>
              </a:rPr>
              <a:t>Lys</a:t>
            </a:r>
            <a:r>
              <a:rPr lang="en-US" altLang="en-US">
                <a:latin typeface="Arial" panose="020B0604020202020204" pitchFamily="34" charset="0"/>
              </a:rPr>
              <a:t>-</a:t>
            </a:r>
            <a:r>
              <a:rPr lang="en-US" altLang="en-US">
                <a:latin typeface="Arial" panose="020B0604020202020204" pitchFamily="34" charset="0"/>
                <a:hlinkClick r:id="rId10" tooltip="Threonine"/>
              </a:rPr>
              <a:t>Thr</a:t>
            </a:r>
            <a:r>
              <a:rPr lang="en-US" altLang="en-US">
                <a:latin typeface="Arial" panose="020B0604020202020204" pitchFamily="34" charset="0"/>
              </a:rPr>
              <a:t>-Cys-Thr-OH</a:t>
            </a:r>
          </a:p>
          <a:p>
            <a:r>
              <a:rPr lang="en-US" altLang="en-US">
                <a:latin typeface="Arial" panose="020B0604020202020204" pitchFamily="34" charset="0"/>
              </a:rPr>
              <a:t>while octreotide has the terminal </a:t>
            </a:r>
            <a:r>
              <a:rPr lang="en-US" altLang="en-US">
                <a:latin typeface="Arial" panose="020B0604020202020204" pitchFamily="34" charset="0"/>
                <a:hlinkClick r:id="rId10" tooltip="Threonine"/>
              </a:rPr>
              <a:t>threonine</a:t>
            </a:r>
            <a:r>
              <a:rPr lang="en-US" altLang="en-US">
                <a:latin typeface="Arial" panose="020B0604020202020204" pitchFamily="34" charset="0"/>
              </a:rPr>
              <a:t> reduced to the corresponding amino alcohol.</a:t>
            </a:r>
          </a:p>
          <a:p>
            <a:endParaRPr lang="en-US" altLang="en-US">
              <a:latin typeface="Arial" panose="020B0604020202020204" pitchFamily="34" charset="0"/>
            </a:endParaRPr>
          </a:p>
        </p:txBody>
      </p:sp>
      <p:sp>
        <p:nvSpPr>
          <p:cNvPr id="333828"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7DD7B71-E795-4691-BC40-284C8D7145F9}" type="slidenum">
              <a:rPr kumimoji="0" lang="en-US" altLang="en-US" sz="1800" b="0" i="0" u="none" strike="noStrike" kern="0" cap="none" spc="0" normalizeH="0" baseline="0" noProof="0" smtClean="0">
                <a:ln>
                  <a:noFill/>
                </a:ln>
                <a:solidFill>
                  <a:srgbClr val="000000"/>
                </a:solidFill>
                <a:effectLst/>
                <a:uLnTx/>
                <a:uFillTx/>
                <a:latin typeface="Arial" panose="020B0604020202020204" pitchFamily="34" charset="0"/>
                <a:ea typeface="MS PGothic"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ea typeface="MS PGothic" pitchFamily="34" charset="-128"/>
              <a:cs typeface="+mn-cs"/>
            </a:endParaRPr>
          </a:p>
        </p:txBody>
      </p:sp>
    </p:spTree>
    <p:extLst>
      <p:ext uri="{BB962C8B-B14F-4D97-AF65-F5344CB8AC3E}">
        <p14:creationId xmlns:p14="http://schemas.microsoft.com/office/powerpoint/2010/main" val="2926868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a:xfrm>
            <a:off x="457200" y="720725"/>
            <a:ext cx="6400800" cy="3600450"/>
          </a:xfrm>
          <a:ln/>
        </p:spPr>
      </p:sp>
      <p:sp>
        <p:nvSpPr>
          <p:cNvPr id="1536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5000"/>
              </a:lnSpc>
              <a:spcBef>
                <a:spcPct val="0"/>
              </a:spcBef>
            </a:pPr>
            <a:endParaRPr lang="en-US" altLang="en-US">
              <a:latin typeface="Calibri" panose="020F0502020204030204" pitchFamily="34" charset="0"/>
            </a:endParaRPr>
          </a:p>
        </p:txBody>
      </p:sp>
      <p:sp>
        <p:nvSpPr>
          <p:cNvPr id="1536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a:defRPr sz="2400">
                <a:solidFill>
                  <a:schemeClr val="tx1"/>
                </a:solidFill>
                <a:latin typeface="Verdana" panose="020B0604030504040204" pitchFamily="34" charset="0"/>
                <a:ea typeface="MS PGothic" panose="020B0600070205080204" pitchFamily="34" charset="-128"/>
              </a:defRPr>
            </a:lvl1pPr>
            <a:lvl2pPr marL="742950" indent="-285750" defTabSz="982663">
              <a:defRPr sz="2400">
                <a:solidFill>
                  <a:schemeClr val="tx1"/>
                </a:solidFill>
                <a:latin typeface="Verdana" panose="020B0604030504040204" pitchFamily="34" charset="0"/>
                <a:ea typeface="MS PGothic" panose="020B0600070205080204" pitchFamily="34" charset="-128"/>
              </a:defRPr>
            </a:lvl2pPr>
            <a:lvl3pPr marL="1143000" indent="-228600" defTabSz="982663">
              <a:defRPr sz="2400">
                <a:solidFill>
                  <a:schemeClr val="tx1"/>
                </a:solidFill>
                <a:latin typeface="Verdana" panose="020B0604030504040204" pitchFamily="34" charset="0"/>
                <a:ea typeface="MS PGothic" panose="020B0600070205080204" pitchFamily="34" charset="-128"/>
              </a:defRPr>
            </a:lvl3pPr>
            <a:lvl4pPr marL="1600200" indent="-228600" defTabSz="982663">
              <a:defRPr sz="2400">
                <a:solidFill>
                  <a:schemeClr val="tx1"/>
                </a:solidFill>
                <a:latin typeface="Verdana" panose="020B0604030504040204" pitchFamily="34" charset="0"/>
                <a:ea typeface="MS PGothic" panose="020B0600070205080204" pitchFamily="34" charset="-128"/>
              </a:defRPr>
            </a:lvl4pPr>
            <a:lvl5pPr marL="2057400" indent="-228600" defTabSz="982663">
              <a:defRPr sz="2400">
                <a:solidFill>
                  <a:schemeClr val="tx1"/>
                </a:solidFill>
                <a:latin typeface="Verdana" panose="020B0604030504040204" pitchFamily="34" charset="0"/>
                <a:ea typeface="MS PGothic" panose="020B0600070205080204" pitchFamily="34" charset="-128"/>
              </a:defRPr>
            </a:lvl5pPr>
            <a:lvl6pPr marL="25146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defTabSz="982663" eaLnBrk="1" fontAlgn="auto" latinLnBrk="0" hangingPunct="1">
              <a:lnSpc>
                <a:spcPct val="100000"/>
              </a:lnSpc>
              <a:spcBef>
                <a:spcPts val="0"/>
              </a:spcBef>
              <a:spcAft>
                <a:spcPts val="0"/>
              </a:spcAft>
              <a:buClrTx/>
              <a:buSzTx/>
              <a:buFontTx/>
              <a:buNone/>
              <a:tabLst/>
              <a:defRPr/>
            </a:pPr>
            <a:fld id="{EE91A309-F53C-47C0-9785-62E2DB3E0F50}" type="slidenum">
              <a:rPr kumimoji="0" lang="en-US" altLang="en-US" sz="1300" b="0" i="0" u="none" strike="noStrike" kern="0" cap="none" spc="0" normalizeH="0" baseline="0" noProof="0" smtClean="0">
                <a:ln>
                  <a:noFill/>
                </a:ln>
                <a:solidFill>
                  <a:srgbClr val="000000"/>
                </a:solidFill>
                <a:effectLst/>
                <a:uLnTx/>
                <a:uFillTx/>
                <a:latin typeface="News Gothic MT" charset="0"/>
                <a:ea typeface="MS PGothic" panose="020B0600070205080204" pitchFamily="34" charset="-128"/>
              </a:rPr>
              <a:pPr marL="0" marR="0" lvl="0" indent="0" defTabSz="982663" eaLnBrk="1" fontAlgn="auto" latinLnBrk="0" hangingPunct="1">
                <a:lnSpc>
                  <a:spcPct val="100000"/>
                </a:lnSpc>
                <a:spcBef>
                  <a:spcPts val="0"/>
                </a:spcBef>
                <a:spcAft>
                  <a:spcPts val="0"/>
                </a:spcAft>
                <a:buClrTx/>
                <a:buSzTx/>
                <a:buFontTx/>
                <a:buNone/>
                <a:tabLst/>
                <a:defRPr/>
              </a:pPr>
              <a:t>7</a:t>
            </a:fld>
            <a:endParaRPr kumimoji="0" lang="en-US" altLang="en-US" sz="1300" b="0" i="0" u="none" strike="noStrike" kern="0" cap="none" spc="0" normalizeH="0" baseline="0" noProof="0">
              <a:ln>
                <a:noFill/>
              </a:ln>
              <a:solidFill>
                <a:srgbClr val="000000"/>
              </a:solidFill>
              <a:effectLst/>
              <a:uLnTx/>
              <a:uFillTx/>
              <a:latin typeface="News Gothic MT" charset="0"/>
              <a:ea typeface="MS PGothic" panose="020B0600070205080204" pitchFamily="34" charset="-128"/>
            </a:endParaRPr>
          </a:p>
        </p:txBody>
      </p:sp>
    </p:spTree>
    <p:extLst>
      <p:ext uri="{BB962C8B-B14F-4D97-AF65-F5344CB8AC3E}">
        <p14:creationId xmlns:p14="http://schemas.microsoft.com/office/powerpoint/2010/main" val="26360684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42018" name="Shape 120"/>
          <p:cNvSpPr txBox="1">
            <a:spLocks noGrp="1"/>
          </p:cNvSpPr>
          <p:nvPr>
            <p:ph type="body" idx="1"/>
          </p:nvPr>
        </p:nvSpPr>
        <p:spPr>
          <a:xfrm>
            <a:off x="906463" y="4681538"/>
            <a:ext cx="4984750" cy="4435475"/>
          </a:xfrm>
          <a:noFill/>
        </p:spPr>
        <p:txBody>
          <a:bodyPr lIns="96645" tIns="96645" rIns="96645" bIns="96645" anchor="ctr"/>
          <a:lstStyle/>
          <a:p>
            <a:pPr>
              <a:buFont typeface="Symbol" panose="05050102010706020507" pitchFamily="18" charset="2"/>
              <a:buNone/>
            </a:pPr>
            <a:endParaRPr lang="fr-FR" altLang="en-US" dirty="0">
              <a:latin typeface="Arial" panose="020B0604020202020204" pitchFamily="34" charset="0"/>
            </a:endParaRPr>
          </a:p>
        </p:txBody>
      </p:sp>
      <p:sp>
        <p:nvSpPr>
          <p:cNvPr id="342019" name="Shape 121"/>
          <p:cNvSpPr>
            <a:spLocks noGrp="1" noRot="1" noChangeAspect="1" noTextEdit="1"/>
          </p:cNvSpPr>
          <p:nvPr>
            <p:ph type="sldImg" idx="2"/>
          </p:nvPr>
        </p:nvSpPr>
        <p:spPr>
          <a:xfrm>
            <a:off x="114300" y="739775"/>
            <a:ext cx="6569075" cy="36957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cap="flat">
            <a:round/>
            <a:headEnd type="none" w="med" len="med"/>
            <a:tailEnd type="none" w="med" len="med"/>
          </a:ln>
        </p:spPr>
      </p:sp>
    </p:spTree>
    <p:extLst>
      <p:ext uri="{BB962C8B-B14F-4D97-AF65-F5344CB8AC3E}">
        <p14:creationId xmlns:p14="http://schemas.microsoft.com/office/powerpoint/2010/main" val="11683136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44066" name="Shape 136"/>
          <p:cNvSpPr txBox="1">
            <a:spLocks noGrp="1"/>
          </p:cNvSpPr>
          <p:nvPr>
            <p:ph type="body" idx="1"/>
          </p:nvPr>
        </p:nvSpPr>
        <p:spPr>
          <a:xfrm>
            <a:off x="906463" y="4681538"/>
            <a:ext cx="4984750" cy="4435475"/>
          </a:xfrm>
          <a:noFill/>
        </p:spPr>
        <p:txBody>
          <a:bodyPr lIns="96645" tIns="96645" rIns="96645" bIns="96645" anchor="ctr"/>
          <a:lstStyle/>
          <a:p>
            <a:pPr marL="171450" indent="-171450">
              <a:buFont typeface="Symbol" panose="05050102010706020507" pitchFamily="18" charset="2"/>
              <a:buChar char="Þ"/>
            </a:pPr>
            <a:endParaRPr lang="en-US" altLang="en-US" dirty="0">
              <a:latin typeface="Arial" panose="020B0604020202020204" pitchFamily="34" charset="0"/>
            </a:endParaRPr>
          </a:p>
        </p:txBody>
      </p:sp>
      <p:sp>
        <p:nvSpPr>
          <p:cNvPr id="344067" name="Shape 137"/>
          <p:cNvSpPr>
            <a:spLocks noGrp="1" noRot="1" noChangeAspect="1" noTextEdit="1"/>
          </p:cNvSpPr>
          <p:nvPr>
            <p:ph type="sldImg" idx="2"/>
          </p:nvPr>
        </p:nvSpPr>
        <p:spPr>
          <a:xfrm>
            <a:off x="114300" y="739775"/>
            <a:ext cx="6569075" cy="36957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cap="flat">
            <a:round/>
            <a:headEnd type="none" w="med" len="med"/>
            <a:tailEnd type="none" w="med" len="med"/>
          </a:ln>
        </p:spPr>
      </p:sp>
    </p:spTree>
    <p:extLst>
      <p:ext uri="{BB962C8B-B14F-4D97-AF65-F5344CB8AC3E}">
        <p14:creationId xmlns:p14="http://schemas.microsoft.com/office/powerpoint/2010/main" val="30853454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46114" name="Shape 144"/>
          <p:cNvSpPr txBox="1">
            <a:spLocks noGrp="1"/>
          </p:cNvSpPr>
          <p:nvPr>
            <p:ph type="body" idx="1"/>
          </p:nvPr>
        </p:nvSpPr>
        <p:spPr>
          <a:xfrm>
            <a:off x="906463" y="4681538"/>
            <a:ext cx="4984750" cy="4435475"/>
          </a:xfrm>
          <a:noFill/>
        </p:spPr>
        <p:txBody>
          <a:bodyPr lIns="96645" tIns="96645" rIns="96645" bIns="96645" anchor="ctr"/>
          <a:lstStyle/>
          <a:p>
            <a:pPr eaLnBrk="1" hangingPunct="1">
              <a:spcBef>
                <a:spcPct val="0"/>
              </a:spcBef>
            </a:pPr>
            <a:endParaRPr lang="en-US" altLang="en-US">
              <a:latin typeface="Arial" panose="020B0604020202020204" pitchFamily="34" charset="0"/>
            </a:endParaRPr>
          </a:p>
        </p:txBody>
      </p:sp>
      <p:sp>
        <p:nvSpPr>
          <p:cNvPr id="346115" name="Shape 145"/>
          <p:cNvSpPr>
            <a:spLocks noGrp="1" noRot="1" noChangeAspect="1" noTextEdit="1"/>
          </p:cNvSpPr>
          <p:nvPr>
            <p:ph type="sldImg" idx="2"/>
          </p:nvPr>
        </p:nvSpPr>
        <p:spPr>
          <a:xfrm>
            <a:off x="114300" y="739775"/>
            <a:ext cx="6569075" cy="36957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cap="flat">
            <a:round/>
            <a:headEnd type="none" w="med" len="med"/>
            <a:tailEnd type="none" w="med" len="med"/>
          </a:ln>
        </p:spPr>
      </p:sp>
    </p:spTree>
    <p:extLst>
      <p:ext uri="{BB962C8B-B14F-4D97-AF65-F5344CB8AC3E}">
        <p14:creationId xmlns:p14="http://schemas.microsoft.com/office/powerpoint/2010/main" val="30706952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50210" name="Shape 202"/>
          <p:cNvSpPr txBox="1">
            <a:spLocks noGrp="1"/>
          </p:cNvSpPr>
          <p:nvPr>
            <p:ph type="body" idx="1"/>
          </p:nvPr>
        </p:nvSpPr>
        <p:spPr>
          <a:xfrm>
            <a:off x="906463" y="4681538"/>
            <a:ext cx="4984750" cy="4435475"/>
          </a:xfrm>
          <a:noFill/>
        </p:spPr>
        <p:txBody>
          <a:bodyPr lIns="96645" tIns="96645" rIns="96645" bIns="96645" anchor="ctr"/>
          <a:lstStyle/>
          <a:p>
            <a:endParaRPr lang="en-US" altLang="en-US" b="1">
              <a:latin typeface="Arial" panose="020B0604020202020204" pitchFamily="34" charset="0"/>
            </a:endParaRPr>
          </a:p>
        </p:txBody>
      </p:sp>
      <p:sp>
        <p:nvSpPr>
          <p:cNvPr id="350211" name="Shape 203"/>
          <p:cNvSpPr>
            <a:spLocks noGrp="1" noRot="1" noChangeAspect="1" noTextEdit="1"/>
          </p:cNvSpPr>
          <p:nvPr>
            <p:ph type="sldImg" idx="2"/>
          </p:nvPr>
        </p:nvSpPr>
        <p:spPr>
          <a:xfrm>
            <a:off x="114300" y="739775"/>
            <a:ext cx="6569075" cy="36957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cap="flat">
            <a:round/>
            <a:headEnd type="none" w="med" len="med"/>
            <a:tailEnd type="none" w="med" len="med"/>
          </a:ln>
        </p:spPr>
      </p:sp>
    </p:spTree>
    <p:extLst>
      <p:ext uri="{BB962C8B-B14F-4D97-AF65-F5344CB8AC3E}">
        <p14:creationId xmlns:p14="http://schemas.microsoft.com/office/powerpoint/2010/main" val="35715531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54306" name="Shape 228"/>
          <p:cNvSpPr txBox="1">
            <a:spLocks noGrp="1"/>
          </p:cNvSpPr>
          <p:nvPr>
            <p:ph type="body" idx="1"/>
          </p:nvPr>
        </p:nvSpPr>
        <p:spPr>
          <a:xfrm>
            <a:off x="906463" y="4681538"/>
            <a:ext cx="4984750" cy="4435475"/>
          </a:xfrm>
          <a:noFill/>
        </p:spPr>
        <p:txBody>
          <a:bodyPr lIns="91425" tIns="91425" rIns="91425" bIns="91425" anchor="ctr"/>
          <a:lstStyle/>
          <a:p>
            <a:pPr>
              <a:spcBef>
                <a:spcPct val="0"/>
              </a:spcBef>
            </a:pPr>
            <a:endParaRPr lang="en-US" altLang="en-US" b="1">
              <a:latin typeface="Arial" panose="020B0604020202020204" pitchFamily="34" charset="0"/>
            </a:endParaRPr>
          </a:p>
        </p:txBody>
      </p:sp>
      <p:sp>
        <p:nvSpPr>
          <p:cNvPr id="354307" name="Shape 229"/>
          <p:cNvSpPr>
            <a:spLocks noGrp="1" noRot="1" noChangeAspect="1" noTextEdit="1"/>
          </p:cNvSpPr>
          <p:nvPr>
            <p:ph type="sldImg" idx="2"/>
          </p:nvPr>
        </p:nvSpPr>
        <p:spPr>
          <a:xfrm>
            <a:off x="114300" y="739775"/>
            <a:ext cx="6569075" cy="36957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cap="flat">
            <a:round/>
            <a:headEnd type="none" w="med" len="med"/>
            <a:tailEnd type="none" w="med" len="med"/>
          </a:ln>
        </p:spPr>
      </p:sp>
    </p:spTree>
    <p:extLst>
      <p:ext uri="{BB962C8B-B14F-4D97-AF65-F5344CB8AC3E}">
        <p14:creationId xmlns:p14="http://schemas.microsoft.com/office/powerpoint/2010/main" val="42730472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B19F2F5E-0DD0-4ABE-BC11-1A3A94BD0DB8}"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122</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
        <p:nvSpPr>
          <p:cNvPr id="78851" name="Rectangle 2"/>
          <p:cNvSpPr>
            <a:spLocks noGrp="1" noRot="1" noChangeAspect="1" noChangeArrowheads="1" noTextEdit="1"/>
          </p:cNvSpPr>
          <p:nvPr>
            <p:ph type="sldImg"/>
          </p:nvPr>
        </p:nvSpPr>
        <p:spPr>
          <a:xfrm>
            <a:off x="457200" y="720725"/>
            <a:ext cx="6400800" cy="3600450"/>
          </a:xfrm>
          <a:ln/>
        </p:spPr>
      </p:sp>
      <p:sp>
        <p:nvSpPr>
          <p:cNvPr id="78852"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ct val="0"/>
              </a:spcBef>
            </a:pPr>
            <a:endParaRPr lang="en-GB" altLang="en-US" dirty="0">
              <a:latin typeface="Times New Roman" panose="02020603050405020304" pitchFamily="18" charset="0"/>
            </a:endParaRPr>
          </a:p>
        </p:txBody>
      </p:sp>
    </p:spTree>
    <p:extLst>
      <p:ext uri="{BB962C8B-B14F-4D97-AF65-F5344CB8AC3E}">
        <p14:creationId xmlns:p14="http://schemas.microsoft.com/office/powerpoint/2010/main" val="16859615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457200" y="720725"/>
            <a:ext cx="6400800" cy="3600450"/>
          </a:xfrm>
          <a:ln/>
        </p:spPr>
      </p:sp>
      <p:sp>
        <p:nvSpPr>
          <p:cNvPr id="80899" name="Notes Placeholder 2"/>
          <p:cNvSpPr>
            <a:spLocks noGrp="1"/>
          </p:cNvSpPr>
          <p:nvPr>
            <p:ph type="body" idx="1"/>
          </p:nvPr>
        </p:nvSpPr>
        <p:spPr>
          <a:xfrm>
            <a:off x="730250" y="4560888"/>
            <a:ext cx="5854700" cy="433546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cs typeface="Arial" panose="020B0604020202020204" pitchFamily="34" charset="0"/>
            </a:endParaRPr>
          </a:p>
        </p:txBody>
      </p:sp>
      <p:sp>
        <p:nvSpPr>
          <p:cNvPr id="8090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5858EBD6-7A1F-4C7D-9BB8-45C062B939D2}"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123</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28199991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xfrm>
            <a:off x="457200" y="720725"/>
            <a:ext cx="6400800" cy="3600450"/>
          </a:xfrm>
          <a:ln/>
        </p:spPr>
      </p:sp>
      <p:sp>
        <p:nvSpPr>
          <p:cNvPr id="82947" name="Notes Placeholder 2"/>
          <p:cNvSpPr>
            <a:spLocks noGrp="1"/>
          </p:cNvSpPr>
          <p:nvPr>
            <p:ph type="body" idx="1"/>
          </p:nvPr>
        </p:nvSpPr>
        <p:spPr>
          <a:xfrm>
            <a:off x="730250" y="4560888"/>
            <a:ext cx="5854700" cy="3913187"/>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altLang="en-US" dirty="0">
              <a:latin typeface="Times New Roman" panose="02020603050405020304" pitchFamily="18" charset="0"/>
              <a:cs typeface="Arial" panose="020B0604020202020204" pitchFamily="34" charset="0"/>
            </a:endParaRPr>
          </a:p>
        </p:txBody>
      </p:sp>
      <p:sp>
        <p:nvSpPr>
          <p:cNvPr id="8294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10A885A3-EFDA-4E92-9904-A675EAD0D19E}"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124</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39128635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457200" y="720725"/>
            <a:ext cx="6400800" cy="3600450"/>
          </a:xfrm>
          <a:ln/>
        </p:spPr>
      </p:sp>
      <p:sp>
        <p:nvSpPr>
          <p:cNvPr id="8499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cs typeface="Arial" panose="020B0604020202020204" pitchFamily="34" charset="0"/>
            </a:endParaRPr>
          </a:p>
        </p:txBody>
      </p:sp>
      <p:sp>
        <p:nvSpPr>
          <p:cNvPr id="8499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165E2FAB-87E0-427F-A7BF-4DFFD06BA5D6}"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125</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12371185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xfrm>
            <a:off x="457200" y="720725"/>
            <a:ext cx="6400800" cy="3600450"/>
          </a:xfrm>
          <a:ln/>
        </p:spPr>
      </p:sp>
      <p:sp>
        <p:nvSpPr>
          <p:cNvPr id="8704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sz="1100" dirty="0">
              <a:latin typeface="Times New Roman" panose="02020603050405020304" pitchFamily="18" charset="0"/>
              <a:cs typeface="Arial" panose="020B0604020202020204" pitchFamily="34" charset="0"/>
            </a:endParaRPr>
          </a:p>
        </p:txBody>
      </p:sp>
      <p:sp>
        <p:nvSpPr>
          <p:cNvPr id="8704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CE627149-0C15-4007-8CEE-719CC0EBCE32}"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126</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3024938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a:xfrm>
            <a:off x="457200" y="720725"/>
            <a:ext cx="6400800" cy="3600450"/>
          </a:xfrm>
          <a:ln/>
        </p:spPr>
      </p:sp>
      <p:sp>
        <p:nvSpPr>
          <p:cNvPr id="194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
        <p:nvSpPr>
          <p:cNvPr id="1945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1644BE14-E81B-4001-AB66-F5FE430880A7}" type="slidenum">
              <a:rPr kumimoji="0" lang="en-US" altLang="en-US" sz="13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altLang="en-US" sz="13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18716814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457200" y="720725"/>
            <a:ext cx="6400800" cy="3600450"/>
          </a:xfrm>
          <a:ln/>
        </p:spPr>
      </p:sp>
      <p:sp>
        <p:nvSpPr>
          <p:cNvPr id="89091" name="Notes Placeholder 2"/>
          <p:cNvSpPr>
            <a:spLocks noGrp="1"/>
          </p:cNvSpPr>
          <p:nvPr>
            <p:ph type="body" idx="1"/>
          </p:nvPr>
        </p:nvSpPr>
        <p:spPr>
          <a:xfrm>
            <a:off x="730250" y="4560888"/>
            <a:ext cx="5854700" cy="456406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altLang="en-US" dirty="0">
              <a:latin typeface="Times New Roman" panose="02020603050405020304" pitchFamily="18" charset="0"/>
              <a:cs typeface="Arial" panose="020B0604020202020204" pitchFamily="34" charset="0"/>
            </a:endParaRPr>
          </a:p>
        </p:txBody>
      </p:sp>
      <p:sp>
        <p:nvSpPr>
          <p:cNvPr id="8909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EE158ED2-D534-4F78-80B0-90BA2F537AF6}"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127</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12245865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xfrm>
            <a:off x="457200" y="720725"/>
            <a:ext cx="6400800" cy="3600450"/>
          </a:xfrm>
          <a:ln/>
        </p:spPr>
      </p:sp>
      <p:sp>
        <p:nvSpPr>
          <p:cNvPr id="9113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cs typeface="Arial" panose="020B0604020202020204" pitchFamily="34" charset="0"/>
            </a:endParaRPr>
          </a:p>
        </p:txBody>
      </p:sp>
      <p:sp>
        <p:nvSpPr>
          <p:cNvPr id="9114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1FD118F7-C4C0-47C5-A373-F586F81D25D9}"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128</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23932128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xfrm>
            <a:off x="457200" y="720725"/>
            <a:ext cx="6400800" cy="3600450"/>
          </a:xfrm>
          <a:ln/>
        </p:spPr>
      </p:sp>
      <p:sp>
        <p:nvSpPr>
          <p:cNvPr id="9318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defTabSz="938213"/>
            <a:endParaRPr lang="en-US" altLang="en-US" dirty="0">
              <a:latin typeface="Times New Roman" panose="02020603050405020304" pitchFamily="18" charset="0"/>
              <a:cs typeface="Arial" panose="020B0604020202020204" pitchFamily="34" charset="0"/>
            </a:endParaRPr>
          </a:p>
        </p:txBody>
      </p:sp>
      <p:sp>
        <p:nvSpPr>
          <p:cNvPr id="9318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88D374D0-EC5C-4467-B428-A7A43BE56FF4}"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129</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73460375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xfrm>
            <a:off x="457200" y="720725"/>
            <a:ext cx="6400800" cy="3600450"/>
          </a:xfrm>
          <a:ln/>
        </p:spPr>
      </p:sp>
      <p:sp>
        <p:nvSpPr>
          <p:cNvPr id="3" name="Notes Placeholder 2"/>
          <p:cNvSpPr>
            <a:spLocks noGrp="1"/>
          </p:cNvSpPr>
          <p:nvPr>
            <p:ph type="body" idx="1"/>
          </p:nvPr>
        </p:nvSpPr>
        <p:spPr/>
        <p:txBody>
          <a:bodyPr>
            <a:noAutofit/>
          </a:bodyPr>
          <a:lstStyle/>
          <a:p>
            <a:pPr defTabSz="940376">
              <a:defRPr/>
            </a:pPr>
            <a:endParaRPr lang="en-US" b="1" dirty="0">
              <a:ea typeface="+mn-ea"/>
              <a:cs typeface="Arial"/>
            </a:endParaRPr>
          </a:p>
        </p:txBody>
      </p:sp>
      <p:sp>
        <p:nvSpPr>
          <p:cNvPr id="9523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3BA823ED-C1C4-4DEF-BB38-CECEC84DA0C5}"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130</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15385881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xfrm>
            <a:off x="457200" y="720725"/>
            <a:ext cx="6400800" cy="3600450"/>
          </a:xfrm>
          <a:ln/>
        </p:spPr>
      </p:sp>
      <p:sp>
        <p:nvSpPr>
          <p:cNvPr id="97283" name="Notes Placeholder 2"/>
          <p:cNvSpPr>
            <a:spLocks noGrp="1"/>
          </p:cNvSpPr>
          <p:nvPr>
            <p:ph type="body" idx="1"/>
          </p:nvPr>
        </p:nvSpPr>
        <p:spPr>
          <a:xfrm>
            <a:off x="730250" y="4560888"/>
            <a:ext cx="5854700" cy="4148137"/>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cs typeface="Arial" panose="020B0604020202020204" pitchFamily="34" charset="0"/>
            </a:endParaRPr>
          </a:p>
        </p:txBody>
      </p:sp>
      <p:sp>
        <p:nvSpPr>
          <p:cNvPr id="9728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4FA38DAE-E94D-405F-B8E3-10028EA759DB}"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131</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2903903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xfrm>
            <a:off x="457200" y="720725"/>
            <a:ext cx="6400800" cy="3600450"/>
          </a:xfrm>
          <a:ln/>
        </p:spPr>
      </p:sp>
      <p:sp>
        <p:nvSpPr>
          <p:cNvPr id="9933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endParaRPr>
          </a:p>
        </p:txBody>
      </p:sp>
      <p:sp>
        <p:nvSpPr>
          <p:cNvPr id="9933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0221C2D1-8FBE-4094-AE4C-3F75B548182E}" type="slidenum">
              <a:rPr kumimoji="0" lang="en-US"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132</a:t>
            </a:fld>
            <a:endParaRPr kumimoji="0" lang="en-US"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38580984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xfrm>
            <a:off x="457200" y="720725"/>
            <a:ext cx="6400800" cy="3600450"/>
          </a:xfrm>
          <a:ln/>
        </p:spPr>
      </p:sp>
      <p:sp>
        <p:nvSpPr>
          <p:cNvPr id="10137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cs typeface="Arial" panose="020B0604020202020204" pitchFamily="34" charset="0"/>
            </a:endParaRPr>
          </a:p>
        </p:txBody>
      </p:sp>
      <p:sp>
        <p:nvSpPr>
          <p:cNvPr id="10138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6EA3AC61-430B-4D75-AD6E-C7112F5D4918}"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133</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32469144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xfrm>
            <a:off x="457200" y="720725"/>
            <a:ext cx="6400800" cy="3600450"/>
          </a:xfrm>
          <a:ln/>
        </p:spPr>
      </p:sp>
      <p:sp>
        <p:nvSpPr>
          <p:cNvPr id="3" name="Notes Placeholder 2"/>
          <p:cNvSpPr>
            <a:spLocks noGrp="1"/>
          </p:cNvSpPr>
          <p:nvPr>
            <p:ph type="body" idx="1"/>
          </p:nvPr>
        </p:nvSpPr>
        <p:spPr/>
        <p:txBody>
          <a:bodyPr>
            <a:noAutofit/>
          </a:bodyPr>
          <a:lstStyle/>
          <a:p>
            <a:pPr>
              <a:defRPr/>
            </a:pPr>
            <a:endParaRPr lang="en-US" dirty="0">
              <a:ea typeface="+mn-ea"/>
              <a:cs typeface="Arial"/>
            </a:endParaRPr>
          </a:p>
        </p:txBody>
      </p:sp>
      <p:sp>
        <p:nvSpPr>
          <p:cNvPr id="10342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F6A9ABE6-CDB5-4FC1-8A84-BCB733AD9F27}"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134</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15531989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xfrm>
            <a:off x="457200" y="720725"/>
            <a:ext cx="6400800" cy="3600450"/>
          </a:xfrm>
          <a:ln/>
        </p:spPr>
      </p:sp>
      <p:sp>
        <p:nvSpPr>
          <p:cNvPr id="3" name="Notes Placeholder 2"/>
          <p:cNvSpPr>
            <a:spLocks noGrp="1"/>
          </p:cNvSpPr>
          <p:nvPr>
            <p:ph type="body" idx="1"/>
          </p:nvPr>
        </p:nvSpPr>
        <p:spPr>
          <a:xfrm>
            <a:off x="730250" y="4560888"/>
            <a:ext cx="5854700" cy="2974975"/>
          </a:xfrm>
        </p:spPr>
        <p:txBody>
          <a:bodyPr>
            <a:noAutofit/>
          </a:bodyPr>
          <a:lstStyle/>
          <a:p>
            <a:pPr>
              <a:defRPr/>
            </a:pPr>
            <a:endParaRPr lang="en-US" dirty="0">
              <a:ea typeface="+mn-ea"/>
              <a:cs typeface="Arial"/>
            </a:endParaRPr>
          </a:p>
        </p:txBody>
      </p:sp>
      <p:sp>
        <p:nvSpPr>
          <p:cNvPr id="10547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3713ED56-931F-4269-BA8B-967AE9613FB0}"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135</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35944583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xfrm>
            <a:off x="457200" y="720725"/>
            <a:ext cx="6400800" cy="3600450"/>
          </a:xfrm>
          <a:ln/>
        </p:spPr>
      </p:sp>
      <p:sp>
        <p:nvSpPr>
          <p:cNvPr id="10752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endParaRPr>
          </a:p>
        </p:txBody>
      </p:sp>
      <p:sp>
        <p:nvSpPr>
          <p:cNvPr id="10752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A831E196-4954-4BC8-A863-AAE8BE6E8B1D}" type="slidenum">
              <a:rPr kumimoji="0" lang="fr-FR"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136</a:t>
            </a:fld>
            <a:endParaRPr kumimoji="0" lang="fr-FR"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2402156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xfrm>
            <a:off x="457200" y="720725"/>
            <a:ext cx="6400800" cy="3600450"/>
          </a:xfrm>
          <a:ln/>
        </p:spPr>
      </p:sp>
      <p:sp>
        <p:nvSpPr>
          <p:cNvPr id="2150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
        <p:nvSpPr>
          <p:cNvPr id="2150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2C547939-9C19-4F2F-91E0-714294899CB7}" type="slidenum">
              <a:rPr kumimoji="0" lang="en-US" altLang="en-US" sz="1300" b="0" i="0" u="none" strike="noStrike" kern="0" cap="none" spc="0" normalizeH="0" baseline="0" noProof="0" smtClean="0">
                <a:ln>
                  <a:noFill/>
                </a:ln>
                <a:solidFill>
                  <a:schemeClr val="tx1"/>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altLang="en-US" sz="1300" b="0" i="0" u="none" strike="noStrike" kern="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8753994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xfrm>
            <a:off x="457200" y="720725"/>
            <a:ext cx="6400800" cy="3600450"/>
          </a:xfrm>
          <a:ln/>
        </p:spPr>
      </p:sp>
      <p:sp>
        <p:nvSpPr>
          <p:cNvPr id="111619" name="Notes Placeholder 2"/>
          <p:cNvSpPr>
            <a:spLocks noGrp="1"/>
          </p:cNvSpPr>
          <p:nvPr>
            <p:ph type="body" idx="1"/>
          </p:nvPr>
        </p:nvSpPr>
        <p:spPr>
          <a:xfrm>
            <a:off x="668338" y="4560888"/>
            <a:ext cx="5978525" cy="432117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sz="1000" dirty="0">
                <a:latin typeface="Times New Roman" panose="02020603050405020304" pitchFamily="18" charset="0"/>
                <a:cs typeface="Arial" panose="020B0604020202020204" pitchFamily="34" charset="0"/>
              </a:rPr>
              <a:t>ELECT was a phase 3 randomized, double-blind, placebo-controlled, parallel-group, multinational study, conducted at numerous centers across the world, including the United States, Eastern Europe, Asia, South America, and South Africa.</a:t>
            </a:r>
            <a:r>
              <a:rPr lang="en-US" altLang="en-US" sz="1000" baseline="30000" dirty="0">
                <a:latin typeface="Times New Roman" panose="02020603050405020304" pitchFamily="18" charset="0"/>
                <a:cs typeface="Arial" panose="020B0604020202020204" pitchFamily="34" charset="0"/>
              </a:rPr>
              <a:t>1,2</a:t>
            </a:r>
            <a:endParaRPr lang="en-US" altLang="en-US" sz="1000" dirty="0">
              <a:latin typeface="Times New Roman" panose="02020603050405020304" pitchFamily="18" charset="0"/>
              <a:cs typeface="Arial" panose="020B0604020202020204" pitchFamily="34" charset="0"/>
            </a:endParaRPr>
          </a:p>
          <a:p>
            <a:endParaRPr lang="en-US" altLang="en-US" sz="1000" baseline="30000" dirty="0">
              <a:latin typeface="Times New Roman" panose="02020603050405020304" pitchFamily="18" charset="0"/>
              <a:cs typeface="Arial" panose="020B0604020202020204" pitchFamily="34" charset="0"/>
            </a:endParaRPr>
          </a:p>
          <a:p>
            <a:r>
              <a:rPr lang="en-US" altLang="en-US" sz="1000" dirty="0">
                <a:latin typeface="Times New Roman" panose="02020603050405020304" pitchFamily="18" charset="0"/>
                <a:cs typeface="Arial" panose="020B0604020202020204" pitchFamily="34" charset="0"/>
              </a:rPr>
              <a:t>The ELECT study was divided into 3 parts: (1) the core, double-blind, phase of ELECT was 16 weeks in duration; (2) an initial 32-week open-label extension, and for patients in countries where lanreotide Depot was not yet approved, (3) a long-term open-label study of at least 2 years in duration.</a:t>
            </a:r>
            <a:r>
              <a:rPr lang="en-US" altLang="en-US" sz="1000" baseline="30000" dirty="0">
                <a:latin typeface="Times New Roman" panose="02020603050405020304" pitchFamily="18" charset="0"/>
                <a:cs typeface="Arial" panose="020B0604020202020204" pitchFamily="34" charset="0"/>
              </a:rPr>
              <a:t>1,2</a:t>
            </a:r>
            <a:r>
              <a:rPr lang="en-US" altLang="en-US" sz="1000" dirty="0">
                <a:latin typeface="Times New Roman" panose="02020603050405020304" pitchFamily="18" charset="0"/>
                <a:cs typeface="Arial" panose="020B0604020202020204" pitchFamily="34" charset="0"/>
              </a:rPr>
              <a:t> Patient who required octreotide acetate for 21 out of 28 consecutive days, and who required octreotide at a dose of 300 micrograms or more for 14 out of 21 days during the double-blind phase, were rolled over earlier into the initial open-label extension.</a:t>
            </a:r>
            <a:r>
              <a:rPr lang="en-US" altLang="en-US" sz="1000" baseline="30000" dirty="0">
                <a:latin typeface="Times New Roman" panose="02020603050405020304" pitchFamily="18" charset="0"/>
                <a:cs typeface="Arial" panose="020B0604020202020204" pitchFamily="34" charset="0"/>
              </a:rPr>
              <a:t>2</a:t>
            </a:r>
            <a:r>
              <a:rPr lang="en-US" altLang="en-US" sz="1000" dirty="0">
                <a:latin typeface="Times New Roman" panose="02020603050405020304" pitchFamily="18" charset="0"/>
                <a:cs typeface="Arial" panose="020B0604020202020204" pitchFamily="34" charset="0"/>
              </a:rPr>
              <a:t> </a:t>
            </a:r>
            <a:endParaRPr lang="en-US" altLang="en-US" sz="1000" baseline="30000" dirty="0">
              <a:latin typeface="Times New Roman" panose="02020603050405020304" pitchFamily="18" charset="0"/>
              <a:cs typeface="Arial" panose="020B0604020202020204" pitchFamily="34" charset="0"/>
            </a:endParaRPr>
          </a:p>
          <a:p>
            <a:endParaRPr lang="en-US" altLang="en-US" sz="1000" dirty="0">
              <a:latin typeface="Times New Roman" panose="02020603050405020304" pitchFamily="18" charset="0"/>
              <a:cs typeface="Arial" panose="020B0604020202020204" pitchFamily="34" charset="0"/>
            </a:endParaRPr>
          </a:p>
          <a:p>
            <a:r>
              <a:rPr lang="en-US" altLang="en-US" sz="1000" dirty="0">
                <a:latin typeface="Times New Roman" panose="02020603050405020304" pitchFamily="18" charset="0"/>
              </a:rPr>
              <a:t>Adult patients with histopathologically confirmed </a:t>
            </a:r>
            <a:r>
              <a:rPr lang="nl-NL" altLang="en-US" sz="1000" dirty="0">
                <a:latin typeface="Times New Roman" panose="02020603050405020304" pitchFamily="18" charset="0"/>
              </a:rPr>
              <a:t>GEP-NETs or </a:t>
            </a:r>
            <a:r>
              <a:rPr lang="en-US" altLang="en-US" sz="1000" dirty="0">
                <a:latin typeface="Times New Roman" panose="02020603050405020304" pitchFamily="18" charset="0"/>
              </a:rPr>
              <a:t>NETs of unknown location with liver metastases and history of carcinoid syndrome (flushing and/or diarrhea), were included in the study.</a:t>
            </a:r>
            <a:r>
              <a:rPr lang="en-US" altLang="en-US" sz="1000" baseline="30000" dirty="0">
                <a:latin typeface="Times New Roman" panose="02020603050405020304" pitchFamily="18" charset="0"/>
                <a:cs typeface="Arial" panose="020B0604020202020204" pitchFamily="34" charset="0"/>
              </a:rPr>
              <a:t>2</a:t>
            </a:r>
            <a:endParaRPr lang="en-US" altLang="en-US" sz="1000" dirty="0">
              <a:latin typeface="Times New Roman" panose="02020603050405020304" pitchFamily="18" charset="0"/>
            </a:endParaRPr>
          </a:p>
          <a:p>
            <a:endParaRPr lang="en-US" altLang="en-US" sz="1000" dirty="0">
              <a:latin typeface="Times New Roman" panose="02020603050405020304" pitchFamily="18" charset="0"/>
              <a:cs typeface="Arial" panose="020B0604020202020204" pitchFamily="34" charset="0"/>
            </a:endParaRPr>
          </a:p>
          <a:p>
            <a:pPr eaLnBrk="1" hangingPunct="1">
              <a:spcBef>
                <a:spcPct val="0"/>
              </a:spcBef>
            </a:pPr>
            <a:r>
              <a:rPr lang="en-US" altLang="en-US" sz="1000" dirty="0">
                <a:latin typeface="Times New Roman" panose="02020603050405020304" pitchFamily="18" charset="0"/>
                <a:cs typeface="Arial" panose="020B0604020202020204" pitchFamily="34" charset="0"/>
              </a:rPr>
              <a:t>Patients entered into the double-blind study received a 120 mg dose of lanreotide Depot or placebo every 28 days for 16 weeks. These patients had access to short-acting octreotide as a rescue medication for breakthrough symptoms; more on this to follow.</a:t>
            </a:r>
            <a:r>
              <a:rPr lang="en-US" altLang="en-US" sz="1000" baseline="30000" dirty="0">
                <a:latin typeface="Times New Roman" panose="02020603050405020304" pitchFamily="18" charset="0"/>
                <a:cs typeface="Arial" panose="020B0604020202020204" pitchFamily="34" charset="0"/>
              </a:rPr>
              <a:t>3</a:t>
            </a:r>
          </a:p>
          <a:p>
            <a:endParaRPr lang="en-US" altLang="en-US" sz="1000" dirty="0">
              <a:latin typeface="Times New Roman" panose="02020603050405020304" pitchFamily="18" charset="0"/>
              <a:cs typeface="Arial" panose="020B0604020202020204" pitchFamily="34" charset="0"/>
            </a:endParaRPr>
          </a:p>
          <a:p>
            <a:r>
              <a:rPr lang="en-GB" altLang="en-US" sz="1000" dirty="0">
                <a:latin typeface="Times New Roman" panose="02020603050405020304" pitchFamily="18" charset="0"/>
                <a:cs typeface="Arial" panose="020B0604020202020204" pitchFamily="34" charset="0"/>
              </a:rPr>
              <a:t>References:</a:t>
            </a:r>
          </a:p>
          <a:p>
            <a:pPr>
              <a:buFontTx/>
              <a:buAutoNum type="arabicPeriod"/>
            </a:pPr>
            <a:r>
              <a:rPr lang="en-US" altLang="en-US" sz="1000" dirty="0">
                <a:latin typeface="Times New Roman" panose="02020603050405020304" pitchFamily="18" charset="0"/>
                <a:cs typeface="Arial" panose="020B0604020202020204" pitchFamily="34" charset="0"/>
              </a:rPr>
              <a:t>ClinicalTrials.gov. An Efficacy and Safety Study of Somatuline Depot (Lanreotide) Injection to Treat Carcinoid Syndrome (ELECT). Accessed April 8, 2014. http://clinicaltrials.gov/ct2/show/NCT00774930. </a:t>
            </a:r>
          </a:p>
          <a:p>
            <a:pPr>
              <a:buFontTx/>
              <a:buAutoNum type="arabicPeriod"/>
            </a:pPr>
            <a:r>
              <a:rPr lang="en-US" altLang="en-US" sz="1000" dirty="0">
                <a:latin typeface="Times New Roman" panose="02020603050405020304" pitchFamily="18" charset="0"/>
                <a:cs typeface="Arial" panose="020B0604020202020204" pitchFamily="34" charset="0"/>
              </a:rPr>
              <a:t>Gomez-Panzani E, Vinik AI, Wolin EM, Audry H; on behalf of the ELECT investigators. Efficacy and safety of lanreotide Autogel for carcinoid syndrome in patients with gastroenteropancreatic neuroendocrine tumours: the phase 3 ELECT study. Poster presented at: 11th Annual ENETS Conference. March 5-7, 2014; Barcelona, Spain.</a:t>
            </a:r>
          </a:p>
          <a:p>
            <a:pPr>
              <a:buFontTx/>
              <a:buAutoNum type="arabicPeriod"/>
            </a:pPr>
            <a:r>
              <a:rPr lang="en-US" altLang="en-US" sz="1000" dirty="0">
                <a:latin typeface="Times New Roman" panose="02020603050405020304" pitchFamily="18" charset="0"/>
                <a:cs typeface="Arial" panose="020B0604020202020204" pitchFamily="34" charset="0"/>
              </a:rPr>
              <a:t>Vinik A, Wolin EM, Audry H, Gomez-Panzani EL, ELECT Study Group. ELECT: a phase 3 study of efficacy and safety of lanreotide autogel/depot (LAN) treatment for carcinoid syndrome in patients with neuroendocrine tumors (NETs). Abstract presented at: 2014 ASCO Gastrointestinal Cancers Symposium. January 16-18, 2014; San Francisco, CA.</a:t>
            </a:r>
          </a:p>
        </p:txBody>
      </p:sp>
      <p:sp>
        <p:nvSpPr>
          <p:cNvPr id="11162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FF594763-7C6D-4ABA-8639-4789884DA999}"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138</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25494193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xfrm>
            <a:off x="457200" y="720725"/>
            <a:ext cx="6400800" cy="3600450"/>
          </a:xfrm>
          <a:ln/>
        </p:spPr>
      </p:sp>
      <p:sp>
        <p:nvSpPr>
          <p:cNvPr id="11366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defTabSz="938213"/>
            <a:r>
              <a:rPr lang="en-US" altLang="en-US" sz="1000" dirty="0">
                <a:latin typeface="Times New Roman" panose="02020603050405020304" pitchFamily="18" charset="0"/>
                <a:cs typeface="Arial" panose="020B0604020202020204" pitchFamily="34" charset="0"/>
              </a:rPr>
              <a:t>The primary efficacy endpoint was control of symptoms with lanreotide Depot based on measurement of the percentage of days subjects used rescue octreotide during the double-blind phase of the ELECT study. Use of octreotide was recorded via patient diary records using an interactive voice or web response system diary records. As part of the exploratory endpoints, supportive analysis of the primary endpoint comprised the number of patients achieving complete or partial treatment success, defined as no need to less than or 3 days of octreotide rescue medication from weeks 12 to 15, which is to say, the 4 weeks after the last treatment injection during the double-blind phase.</a:t>
            </a:r>
            <a:r>
              <a:rPr lang="en-US" altLang="en-US" sz="1000" baseline="30000" dirty="0">
                <a:latin typeface="Times New Roman" panose="02020603050405020304" pitchFamily="18" charset="0"/>
                <a:cs typeface="Arial" panose="020B0604020202020204" pitchFamily="34" charset="0"/>
              </a:rPr>
              <a:t>1,2</a:t>
            </a:r>
            <a:r>
              <a:rPr lang="en-US" altLang="en-US" sz="1000" dirty="0">
                <a:latin typeface="Times New Roman" panose="02020603050405020304" pitchFamily="18" charset="0"/>
                <a:cs typeface="Arial" panose="020B0604020202020204" pitchFamily="34" charset="0"/>
              </a:rPr>
              <a:t> The incorporation of short-acting octreotide as rescue medication in the ELECT study was regarded as ethically necessary to spare study subjects the suffering they might otherwise experience.</a:t>
            </a:r>
            <a:r>
              <a:rPr lang="en-US" altLang="en-US" sz="1000" baseline="30000" dirty="0">
                <a:latin typeface="Times New Roman" panose="02020603050405020304" pitchFamily="18" charset="0"/>
                <a:cs typeface="Arial" panose="020B0604020202020204" pitchFamily="34" charset="0"/>
              </a:rPr>
              <a:t>3</a:t>
            </a:r>
            <a:endParaRPr lang="en-GB" altLang="en-US" sz="1000" baseline="30000" dirty="0">
              <a:latin typeface="Times New Roman" panose="02020603050405020304" pitchFamily="18" charset="0"/>
              <a:cs typeface="Arial" panose="020B0604020202020204" pitchFamily="34" charset="0"/>
            </a:endParaRPr>
          </a:p>
          <a:p>
            <a:pPr defTabSz="938213"/>
            <a:endParaRPr lang="en-US" altLang="en-US" sz="1000" dirty="0">
              <a:latin typeface="Times New Roman" panose="02020603050405020304" pitchFamily="18" charset="0"/>
              <a:cs typeface="Arial" panose="020B0604020202020204" pitchFamily="34" charset="0"/>
            </a:endParaRPr>
          </a:p>
          <a:p>
            <a:pPr defTabSz="938213"/>
            <a:r>
              <a:rPr lang="en-US" altLang="en-US" sz="1000" dirty="0">
                <a:latin typeface="Times New Roman" panose="02020603050405020304" pitchFamily="18" charset="0"/>
                <a:cs typeface="Arial" panose="020B0604020202020204" pitchFamily="34" charset="0"/>
              </a:rPr>
              <a:t>Secondary endpoints for ELECT included safety evaluation, frequency of diarrhea and of flushing events, changes from baseline in quality-of-life, changes from baseline in biomarkers such as CgA and 5-HIAA, the use of other rescue medications for diarrhea and/or flushing apart from octreotide, and the p</a:t>
            </a:r>
            <a:r>
              <a:rPr lang="en-US" altLang="en-US" sz="1000" dirty="0">
                <a:latin typeface="Times New Roman" panose="02020603050405020304" pitchFamily="18" charset="0"/>
              </a:rPr>
              <a:t>roportion of patients who rolled over into the open-label phase before completing the double-blind phase of the study.</a:t>
            </a:r>
            <a:r>
              <a:rPr lang="en-US" altLang="en-US" sz="1000" baseline="30000" dirty="0">
                <a:latin typeface="Times New Roman" panose="02020603050405020304" pitchFamily="18" charset="0"/>
                <a:cs typeface="Arial" panose="020B0604020202020204" pitchFamily="34" charset="0"/>
              </a:rPr>
              <a:t>4</a:t>
            </a:r>
            <a:r>
              <a:rPr lang="en-US" altLang="en-US" sz="1000" dirty="0">
                <a:latin typeface="Times New Roman" panose="02020603050405020304" pitchFamily="18" charset="0"/>
              </a:rPr>
              <a:t> </a:t>
            </a:r>
            <a:endParaRPr lang="en-US" altLang="en-US" sz="1000" dirty="0">
              <a:latin typeface="Times New Roman" panose="02020603050405020304" pitchFamily="18" charset="0"/>
              <a:cs typeface="Arial" panose="020B0604020202020204" pitchFamily="34" charset="0"/>
            </a:endParaRPr>
          </a:p>
          <a:p>
            <a:pPr defTabSz="938213"/>
            <a:endParaRPr lang="en-GB" altLang="en-US" sz="1000" dirty="0">
              <a:latin typeface="Times New Roman" panose="02020603050405020304" pitchFamily="18" charset="0"/>
              <a:cs typeface="Arial" panose="020B0604020202020204" pitchFamily="34" charset="0"/>
            </a:endParaRPr>
          </a:p>
          <a:p>
            <a:pPr defTabSz="938213"/>
            <a:r>
              <a:rPr lang="en-GB" altLang="en-US" sz="1000" dirty="0">
                <a:latin typeface="Times New Roman" panose="02020603050405020304" pitchFamily="18" charset="0"/>
                <a:cs typeface="Arial" panose="020B0604020202020204" pitchFamily="34" charset="0"/>
              </a:rPr>
              <a:t>References:</a:t>
            </a:r>
          </a:p>
          <a:p>
            <a:pPr defTabSz="938213">
              <a:buFontTx/>
              <a:buAutoNum type="arabicPeriod"/>
            </a:pPr>
            <a:r>
              <a:rPr lang="en-US" altLang="en-US" sz="1000" dirty="0">
                <a:latin typeface="Times New Roman" panose="02020603050405020304" pitchFamily="18" charset="0"/>
                <a:cs typeface="Arial" panose="020B0604020202020204" pitchFamily="34" charset="0"/>
              </a:rPr>
              <a:t>Gomez-Panzani E, Vinik AI, Wolin EM, Audry H; on behalf of the ELECT investigators. Efficacy and safety of lanreotide Autogel for carcinoid syndrome in patients with gastroenteropancreatic neuroendocrine tumours: the phase 3 ELECT study. Poster presented at: 11th Annual ENETS Conference. March 5-7, 2014; Barcelona, Spain.</a:t>
            </a:r>
          </a:p>
          <a:p>
            <a:pPr defTabSz="938213">
              <a:buFontTx/>
              <a:buAutoNum type="arabicPeriod"/>
            </a:pPr>
            <a:r>
              <a:rPr lang="en-US" altLang="en-US" sz="1000" dirty="0">
                <a:latin typeface="Times New Roman" panose="02020603050405020304" pitchFamily="18" charset="0"/>
              </a:rPr>
              <a:t>Data on file. Ipsen Biopharmaceuticals, Inc.</a:t>
            </a:r>
            <a:endParaRPr lang="en-US" altLang="en-US" sz="1000" dirty="0">
              <a:latin typeface="Times New Roman" panose="02020603050405020304" pitchFamily="18" charset="0"/>
              <a:cs typeface="Arial" panose="020B0604020202020204" pitchFamily="34" charset="0"/>
            </a:endParaRPr>
          </a:p>
          <a:p>
            <a:pPr defTabSz="938213">
              <a:buFontTx/>
              <a:buAutoNum type="arabicPeriod"/>
            </a:pPr>
            <a:r>
              <a:rPr lang="en-US" altLang="en-US" sz="1000" dirty="0">
                <a:latin typeface="Times New Roman" panose="02020603050405020304" pitchFamily="18" charset="0"/>
                <a:cs typeface="Arial" panose="020B0604020202020204" pitchFamily="34" charset="0"/>
              </a:rPr>
              <a:t>FirstWord Pharma. </a:t>
            </a:r>
            <a:r>
              <a:rPr lang="en-US" altLang="en-US" sz="1000" dirty="0">
                <a:latin typeface="Times New Roman" panose="02020603050405020304" pitchFamily="18" charset="0"/>
              </a:rPr>
              <a:t>Extended-Release Lanreotide Reduces Need for Octreotide Rescue  Medication in Patients With Gastroenteropancreatic Neuroendocrine Tumours: Presented at ENETS. Accessed July 14, 2014. http://www.firstwordpharma.com/node/1194586#axzz37TGkjZUj</a:t>
            </a:r>
            <a:endParaRPr lang="en-US" altLang="en-US" sz="1000" dirty="0">
              <a:latin typeface="Times New Roman" panose="02020603050405020304" pitchFamily="18" charset="0"/>
              <a:cs typeface="Arial" panose="020B0604020202020204" pitchFamily="34" charset="0"/>
            </a:endParaRPr>
          </a:p>
          <a:p>
            <a:pPr defTabSz="938213">
              <a:buFontTx/>
              <a:buAutoNum type="arabicPeriod"/>
            </a:pPr>
            <a:r>
              <a:rPr lang="en-US" altLang="en-US" sz="1000" dirty="0">
                <a:latin typeface="Times New Roman" panose="02020603050405020304" pitchFamily="18" charset="0"/>
                <a:cs typeface="Arial" panose="020B0604020202020204" pitchFamily="34" charset="0"/>
              </a:rPr>
              <a:t>ClinicalTrials.gov. An Efficacy and Safety Study of Somatuline Depot (Lanreotide) Injection to Treat Carcinoid Syndrome (ELECT). Accessed April 8, 2014. http://clinicaltrials.gov/ct2/show/NCT00774930. </a:t>
            </a:r>
          </a:p>
        </p:txBody>
      </p:sp>
      <p:sp>
        <p:nvSpPr>
          <p:cNvPr id="11366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2CFEDFBE-B453-44DE-ADE1-97B8FAAF1848}"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139</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577731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457200" y="720725"/>
            <a:ext cx="6400800" cy="3600450"/>
          </a:xfrm>
          <a:ln/>
        </p:spPr>
      </p:sp>
      <p:sp>
        <p:nvSpPr>
          <p:cNvPr id="11776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dirty="0">
                <a:latin typeface="Times New Roman" panose="02020603050405020304" pitchFamily="18" charset="0"/>
                <a:cs typeface="Arial" panose="020B0604020202020204" pitchFamily="34" charset="0"/>
              </a:rPr>
              <a:t>Note that in this module only the efficacy results from the </a:t>
            </a:r>
            <a:r>
              <a:rPr lang="en-US" altLang="en-US" dirty="0">
                <a:latin typeface="Times New Roman" panose="02020603050405020304" pitchFamily="18" charset="0"/>
              </a:rPr>
              <a:t>double-blind phase are presented, as the initial and long-term open-label extension phases are currently ongoing.</a:t>
            </a:r>
            <a:endParaRPr lang="en-US" altLang="en-US" dirty="0">
              <a:latin typeface="Times New Roman" panose="02020603050405020304" pitchFamily="18" charset="0"/>
              <a:cs typeface="Arial" panose="020B0604020202020204" pitchFamily="34" charset="0"/>
            </a:endParaRPr>
          </a:p>
          <a:p>
            <a:endParaRPr lang="en-GB" altLang="en-US" dirty="0">
              <a:latin typeface="Times New Roman" panose="02020603050405020304" pitchFamily="18" charset="0"/>
              <a:cs typeface="Arial" panose="020B0604020202020204" pitchFamily="34" charset="0"/>
            </a:endParaRPr>
          </a:p>
          <a:p>
            <a:r>
              <a:rPr lang="en-GB" altLang="en-US" dirty="0">
                <a:latin typeface="Times New Roman" panose="02020603050405020304" pitchFamily="18" charset="0"/>
                <a:cs typeface="Arial" panose="020B0604020202020204" pitchFamily="34" charset="0"/>
              </a:rPr>
              <a:t>The results of </a:t>
            </a:r>
            <a:r>
              <a:rPr lang="en-US" altLang="en-US" dirty="0">
                <a:latin typeface="Times New Roman" panose="02020603050405020304" pitchFamily="18" charset="0"/>
                <a:cs typeface="Arial" panose="020B0604020202020204" pitchFamily="34" charset="0"/>
              </a:rPr>
              <a:t>the primary endpoint in ELECT favored lanreotide. The mean percentage of days during which subjects receiving lanreotide required short-acting octreotide rescue medication was 33.7% compared to 48.5% in the placebo group, a difference of 14.8%, which was statistically significant, as demonstrated by a </a:t>
            </a:r>
            <a:r>
              <a:rPr lang="en-US" altLang="en-US" i="1" dirty="0">
                <a:latin typeface="Times New Roman" panose="02020603050405020304" pitchFamily="18" charset="0"/>
                <a:cs typeface="Arial" panose="020B0604020202020204" pitchFamily="34" charset="0"/>
              </a:rPr>
              <a:t>P</a:t>
            </a:r>
            <a:r>
              <a:rPr lang="en-US" altLang="en-US" dirty="0">
                <a:latin typeface="Times New Roman" panose="02020603050405020304" pitchFamily="18" charset="0"/>
                <a:cs typeface="Arial" panose="020B0604020202020204" pitchFamily="34" charset="0"/>
              </a:rPr>
              <a:t>-value of 0.017. However, the predefined difference of 30% that the study was powered to observe was not achieved. Note that these data were adjusted for baseline use of octreotide, for baseline symptoms, prior therapy, and geographic region.</a:t>
            </a:r>
          </a:p>
          <a:p>
            <a:endParaRPr lang="en-US" altLang="en-US" dirty="0">
              <a:latin typeface="Times New Roman" panose="02020603050405020304" pitchFamily="18" charset="0"/>
              <a:cs typeface="Arial" panose="020B0604020202020204" pitchFamily="34" charset="0"/>
            </a:endParaRPr>
          </a:p>
          <a:p>
            <a:r>
              <a:rPr lang="en-US" altLang="en-US" dirty="0">
                <a:latin typeface="Times New Roman" panose="02020603050405020304" pitchFamily="18" charset="0"/>
                <a:cs typeface="Arial" panose="020B0604020202020204" pitchFamily="34" charset="0"/>
              </a:rPr>
              <a:t>Reference:</a:t>
            </a:r>
          </a:p>
          <a:p>
            <a:r>
              <a:rPr lang="en-US" altLang="en-US" dirty="0">
                <a:latin typeface="Times New Roman" panose="02020603050405020304" pitchFamily="18" charset="0"/>
                <a:cs typeface="Arial" panose="020B0604020202020204" pitchFamily="34" charset="0"/>
              </a:rPr>
              <a:t>Gomez-Panzani E, Vinik AI, Wolin EM, Audry H; on behalf of the ELECT investigators. Efficacy and safety of lanreotide Autogel for carcinoid syndrome in patients with gastroenteropancreatic neuroendocrine tumours: the phase 3 ELECT study. Poster presented at: 11th Annual ENETS Conference. March 5-7, 2014; Barcelona, Spain.</a:t>
            </a:r>
          </a:p>
          <a:p>
            <a:endParaRPr lang="en-US" altLang="en-US" dirty="0">
              <a:latin typeface="Times New Roman" panose="02020603050405020304" pitchFamily="18" charset="0"/>
            </a:endParaRPr>
          </a:p>
        </p:txBody>
      </p:sp>
      <p:sp>
        <p:nvSpPr>
          <p:cNvPr id="11776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796B3E29-CEF4-4BF1-9031-D76018353C22}"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140</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238334771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xfrm>
            <a:off x="457200" y="720725"/>
            <a:ext cx="6400800" cy="3600450"/>
          </a:xfrm>
          <a:ln/>
        </p:spPr>
      </p:sp>
      <p:sp>
        <p:nvSpPr>
          <p:cNvPr id="123907" name="Notes Placeholder 2"/>
          <p:cNvSpPr>
            <a:spLocks noGrp="1"/>
          </p:cNvSpPr>
          <p:nvPr>
            <p:ph type="body" idx="1"/>
          </p:nvPr>
        </p:nvSpPr>
        <p:spPr>
          <a:xfrm>
            <a:off x="730250" y="4560888"/>
            <a:ext cx="5854700" cy="37814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dirty="0">
                <a:latin typeface="Times New Roman" panose="02020603050405020304" pitchFamily="18" charset="0"/>
                <a:cs typeface="Arial" panose="020B0604020202020204" pitchFamily="34" charset="0"/>
              </a:rPr>
              <a:t>SymNET was an observational, non-interventional, international study conducted in 8 countries, and which used patient-reported outcomes to determine patient satisfaction with lanreotide therapy for diarrhea control. </a:t>
            </a:r>
          </a:p>
          <a:p>
            <a:endParaRPr lang="en-US" altLang="en-US" dirty="0">
              <a:latin typeface="Times New Roman" panose="02020603050405020304" pitchFamily="18" charset="0"/>
              <a:cs typeface="Arial" panose="020B0604020202020204" pitchFamily="34" charset="0"/>
            </a:endParaRPr>
          </a:p>
          <a:p>
            <a:r>
              <a:rPr lang="en-US" altLang="en-US" dirty="0">
                <a:latin typeface="Times New Roman" panose="02020603050405020304" pitchFamily="18" charset="0"/>
                <a:cs typeface="Arial" panose="020B0604020202020204" pitchFamily="34" charset="0"/>
              </a:rPr>
              <a:t>Adult patients with a neuroendocrine tumor diagnosis who had a history of carcinoid syndrome-related diarrhea, and had been using lanreotide Depot for their symptoms for a period of more than 3 months were eligible for </a:t>
            </a:r>
            <a:r>
              <a:rPr lang="en-US" altLang="en-US" dirty="0" err="1">
                <a:latin typeface="Times New Roman" panose="02020603050405020304" pitchFamily="18" charset="0"/>
                <a:cs typeface="Arial" panose="020B0604020202020204" pitchFamily="34" charset="0"/>
              </a:rPr>
              <a:t>SymNET</a:t>
            </a:r>
            <a:r>
              <a:rPr lang="en-US" altLang="en-US" dirty="0">
                <a:latin typeface="Times New Roman" panose="02020603050405020304" pitchFamily="18" charset="0"/>
                <a:cs typeface="Arial" panose="020B0604020202020204" pitchFamily="34" charset="0"/>
              </a:rPr>
              <a:t>.</a:t>
            </a:r>
            <a:endParaRPr lang="en-GB" altLang="en-US" dirty="0">
              <a:latin typeface="Times New Roman" panose="02020603050405020304" pitchFamily="18" charset="0"/>
              <a:cs typeface="Arial" panose="020B0604020202020204" pitchFamily="34" charset="0"/>
            </a:endParaRPr>
          </a:p>
          <a:p>
            <a:endParaRPr lang="en-US" altLang="en-US" dirty="0">
              <a:latin typeface="Times New Roman" panose="02020603050405020304" pitchFamily="18" charset="0"/>
              <a:cs typeface="Arial" panose="020B0604020202020204" pitchFamily="34" charset="0"/>
            </a:endParaRPr>
          </a:p>
          <a:p>
            <a:r>
              <a:rPr lang="en-US" altLang="en-US" dirty="0">
                <a:latin typeface="Times New Roman" panose="02020603050405020304" pitchFamily="18" charset="0"/>
                <a:cs typeface="Arial" panose="020B0604020202020204" pitchFamily="34" charset="0"/>
              </a:rPr>
              <a:t>Patients were assessed at a single visit corresponding to a routine visit to their physician, at which point all necessary information for the study was gathered. The assessments were </a:t>
            </a:r>
            <a:r>
              <a:rPr lang="en-US" altLang="en-US" dirty="0">
                <a:latin typeface="Times New Roman" panose="02020603050405020304" pitchFamily="18" charset="0"/>
              </a:rPr>
              <a:t>based on the status of patients at the single visit compared with the status of the patients before starting lanreotide Depot. Thus, prescription of lanreotide Depot was in accordance with routine clinical practice and the decision to prescribe was independent from, and made prior to, the decision to enroll patients in the present study.</a:t>
            </a:r>
          </a:p>
          <a:p>
            <a:endParaRPr lang="en-US" altLang="en-US" dirty="0">
              <a:latin typeface="Times New Roman" panose="02020603050405020304" pitchFamily="18" charset="0"/>
              <a:cs typeface="Arial" panose="020B0604020202020204" pitchFamily="34" charset="0"/>
            </a:endParaRPr>
          </a:p>
          <a:p>
            <a:r>
              <a:rPr lang="en-GB" altLang="en-US" dirty="0">
                <a:latin typeface="Times New Roman" panose="02020603050405020304" pitchFamily="18" charset="0"/>
                <a:cs typeface="Arial" panose="020B0604020202020204" pitchFamily="34" charset="0"/>
              </a:rPr>
              <a:t>Reference:</a:t>
            </a:r>
          </a:p>
          <a:p>
            <a:r>
              <a:rPr lang="en-US" altLang="en-US" dirty="0" err="1">
                <a:latin typeface="Times New Roman" panose="02020603050405020304" pitchFamily="18" charset="0"/>
                <a:cs typeface="Arial" panose="020B0604020202020204" pitchFamily="34" charset="0"/>
              </a:rPr>
              <a:t>Ruszniewski</a:t>
            </a:r>
            <a:r>
              <a:rPr lang="en-US" altLang="en-US" dirty="0">
                <a:latin typeface="Times New Roman" panose="02020603050405020304" pitchFamily="18" charset="0"/>
                <a:cs typeface="Arial" panose="020B0604020202020204" pitchFamily="34" charset="0"/>
              </a:rPr>
              <a:t> P, Caplin ME, Valle JW, et al. </a:t>
            </a:r>
            <a:r>
              <a:rPr lang="en-US" altLang="en-US" dirty="0" err="1">
                <a:latin typeface="Times New Roman" panose="02020603050405020304" pitchFamily="18" charset="0"/>
                <a:cs typeface="Arial" panose="020B0604020202020204" pitchFamily="34" charset="0"/>
              </a:rPr>
              <a:t>SymNET</a:t>
            </a:r>
            <a:r>
              <a:rPr lang="en-US" altLang="en-US" dirty="0">
                <a:latin typeface="Times New Roman" panose="02020603050405020304" pitchFamily="18" charset="0"/>
                <a:cs typeface="Arial" panose="020B0604020202020204" pitchFamily="34" charset="0"/>
              </a:rPr>
              <a:t>: a study of patient-reported outcomes associated with lanreotide Autogel for the control of carcinoid syndrome symptoms in </a:t>
            </a:r>
            <a:r>
              <a:rPr lang="en-US" altLang="en-US" dirty="0" err="1">
                <a:latin typeface="Times New Roman" panose="02020603050405020304" pitchFamily="18" charset="0"/>
                <a:cs typeface="Arial" panose="020B0604020202020204" pitchFamily="34" charset="0"/>
              </a:rPr>
              <a:t>gastroenteropancreatic</a:t>
            </a:r>
            <a:r>
              <a:rPr lang="en-US" altLang="en-US" dirty="0">
                <a:latin typeface="Times New Roman" panose="02020603050405020304" pitchFamily="18" charset="0"/>
                <a:cs typeface="Arial" panose="020B0604020202020204" pitchFamily="34" charset="0"/>
              </a:rPr>
              <a:t> neuroendocrine </a:t>
            </a:r>
            <a:r>
              <a:rPr lang="en-US" altLang="en-US" dirty="0" err="1">
                <a:latin typeface="Times New Roman" panose="02020603050405020304" pitchFamily="18" charset="0"/>
                <a:cs typeface="Arial" panose="020B0604020202020204" pitchFamily="34" charset="0"/>
              </a:rPr>
              <a:t>tumour</a:t>
            </a:r>
            <a:r>
              <a:rPr lang="en-US" altLang="en-US" dirty="0">
                <a:latin typeface="Times New Roman" panose="02020603050405020304" pitchFamily="18" charset="0"/>
                <a:cs typeface="Arial" panose="020B0604020202020204" pitchFamily="34" charset="0"/>
              </a:rPr>
              <a:t> patients. Poster presented at: 11th Annual ENETS Conference. March 5-7, 2014; Barcelona, Spain.</a:t>
            </a:r>
          </a:p>
        </p:txBody>
      </p:sp>
      <p:sp>
        <p:nvSpPr>
          <p:cNvPr id="12390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8A3DD75D-468F-4A1A-A93F-6F57FFF240FE}"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141</a:t>
            </a:fld>
            <a:endParaRPr kumimoji="0" lang="en-GB" altLang="en-US" sz="18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31572053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xfrm>
            <a:off x="457200" y="720725"/>
            <a:ext cx="6400800" cy="3600450"/>
          </a:xfrm>
          <a:ln/>
        </p:spPr>
      </p:sp>
      <p:sp>
        <p:nvSpPr>
          <p:cNvPr id="12595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dirty="0">
                <a:latin typeface="Times New Roman" panose="02020603050405020304" pitchFamily="18" charset="0"/>
                <a:cs typeface="Arial" panose="020B0604020202020204" pitchFamily="34" charset="0"/>
              </a:rPr>
              <a:t>Here we have the results of the primary endpoint for </a:t>
            </a:r>
            <a:r>
              <a:rPr lang="en-US" altLang="en-US" dirty="0" err="1">
                <a:latin typeface="Times New Roman" panose="02020603050405020304" pitchFamily="18" charset="0"/>
                <a:cs typeface="Arial" panose="020B0604020202020204" pitchFamily="34" charset="0"/>
              </a:rPr>
              <a:t>SymNET</a:t>
            </a:r>
            <a:r>
              <a:rPr lang="en-US" altLang="en-US" dirty="0">
                <a:latin typeface="Times New Roman" panose="02020603050405020304" pitchFamily="18" charset="0"/>
                <a:cs typeface="Arial" panose="020B0604020202020204" pitchFamily="34" charset="0"/>
              </a:rPr>
              <a:t>, showing that at the assessment visit 76% of subjects were satisfied with lanreotide Depot for the control of their diarrhea – divided nearly equally between those who were completely satisfied (37%) and those who were rather satisfied (39%). </a:t>
            </a:r>
          </a:p>
          <a:p>
            <a:endParaRPr lang="en-GB" altLang="en-US" dirty="0">
              <a:latin typeface="Times New Roman" panose="02020603050405020304" pitchFamily="18" charset="0"/>
              <a:cs typeface="Arial" panose="020B0604020202020204" pitchFamily="34" charset="0"/>
            </a:endParaRPr>
          </a:p>
          <a:p>
            <a:r>
              <a:rPr lang="en-GB" altLang="en-US" dirty="0">
                <a:latin typeface="Times New Roman" panose="02020603050405020304" pitchFamily="18" charset="0"/>
                <a:cs typeface="Arial" panose="020B0604020202020204" pitchFamily="34" charset="0"/>
              </a:rPr>
              <a:t>Reference:</a:t>
            </a:r>
          </a:p>
          <a:p>
            <a:r>
              <a:rPr lang="en-US" altLang="en-US" dirty="0" err="1">
                <a:latin typeface="Times New Roman" panose="02020603050405020304" pitchFamily="18" charset="0"/>
                <a:cs typeface="Arial" panose="020B0604020202020204" pitchFamily="34" charset="0"/>
              </a:rPr>
              <a:t>Ruszniewski</a:t>
            </a:r>
            <a:r>
              <a:rPr lang="en-US" altLang="en-US" dirty="0">
                <a:latin typeface="Times New Roman" panose="02020603050405020304" pitchFamily="18" charset="0"/>
                <a:cs typeface="Arial" panose="020B0604020202020204" pitchFamily="34" charset="0"/>
              </a:rPr>
              <a:t> P, Caplin ME, Valle JW, et al. </a:t>
            </a:r>
            <a:r>
              <a:rPr lang="en-US" altLang="en-US" dirty="0" err="1">
                <a:latin typeface="Times New Roman" panose="02020603050405020304" pitchFamily="18" charset="0"/>
                <a:cs typeface="Arial" panose="020B0604020202020204" pitchFamily="34" charset="0"/>
              </a:rPr>
              <a:t>SymNET</a:t>
            </a:r>
            <a:r>
              <a:rPr lang="en-US" altLang="en-US" dirty="0">
                <a:latin typeface="Times New Roman" panose="02020603050405020304" pitchFamily="18" charset="0"/>
                <a:cs typeface="Arial" panose="020B0604020202020204" pitchFamily="34" charset="0"/>
              </a:rPr>
              <a:t>: a study of patient-reported outcomes associated with lanreotide Autogel for the control of carcinoid syndrome symptoms in </a:t>
            </a:r>
            <a:r>
              <a:rPr lang="en-US" altLang="en-US" dirty="0" err="1">
                <a:latin typeface="Times New Roman" panose="02020603050405020304" pitchFamily="18" charset="0"/>
                <a:cs typeface="Arial" panose="020B0604020202020204" pitchFamily="34" charset="0"/>
              </a:rPr>
              <a:t>gastroenteropancreatic</a:t>
            </a:r>
            <a:r>
              <a:rPr lang="en-US" altLang="en-US" dirty="0">
                <a:latin typeface="Times New Roman" panose="02020603050405020304" pitchFamily="18" charset="0"/>
                <a:cs typeface="Arial" panose="020B0604020202020204" pitchFamily="34" charset="0"/>
              </a:rPr>
              <a:t> neuroendocrine </a:t>
            </a:r>
            <a:r>
              <a:rPr lang="en-US" altLang="en-US" dirty="0" err="1">
                <a:latin typeface="Times New Roman" panose="02020603050405020304" pitchFamily="18" charset="0"/>
                <a:cs typeface="Arial" panose="020B0604020202020204" pitchFamily="34" charset="0"/>
              </a:rPr>
              <a:t>tumour</a:t>
            </a:r>
            <a:r>
              <a:rPr lang="en-US" altLang="en-US" dirty="0">
                <a:latin typeface="Times New Roman" panose="02020603050405020304" pitchFamily="18" charset="0"/>
                <a:cs typeface="Arial" panose="020B0604020202020204" pitchFamily="34" charset="0"/>
              </a:rPr>
              <a:t> patients. Poster presented at: 11th Annual ENETS Conference. March 5-7, 2014; Barcelona, Spain.</a:t>
            </a:r>
          </a:p>
          <a:p>
            <a:endParaRPr lang="en-GB" altLang="en-US" dirty="0">
              <a:latin typeface="Times New Roman" panose="02020603050405020304" pitchFamily="18" charset="0"/>
              <a:cs typeface="Arial" panose="020B0604020202020204" pitchFamily="34" charset="0"/>
            </a:endParaRPr>
          </a:p>
        </p:txBody>
      </p:sp>
      <p:sp>
        <p:nvSpPr>
          <p:cNvPr id="12595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2A6DFA6A-C4EE-45F3-8FE3-CD5A558ACF26}"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142</a:t>
            </a:fld>
            <a:endParaRPr kumimoji="0" lang="en-GB" altLang="en-US" sz="18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19568729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xfrm>
            <a:off x="457200" y="720725"/>
            <a:ext cx="6400800" cy="3600450"/>
          </a:xfrm>
          <a:ln/>
        </p:spPr>
      </p:sp>
      <p:sp>
        <p:nvSpPr>
          <p:cNvPr id="12800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dirty="0">
                <a:latin typeface="Times New Roman" panose="02020603050405020304" pitchFamily="18" charset="0"/>
                <a:cs typeface="Arial" panose="020B0604020202020204" pitchFamily="34" charset="0"/>
              </a:rPr>
              <a:t>This graph shows patient disposition for stool urgency, stool leakage, and diarrhea-associated pain before and after treatment with lanreotide Depot. The bars on the left show how many did not have the condition before treatment but did have it after treatment, and the bars on the right show what percentage of patients had the condition in question before treatment but not after treatment. </a:t>
            </a:r>
          </a:p>
          <a:p>
            <a:endParaRPr lang="en-US" altLang="en-US" dirty="0">
              <a:latin typeface="Times New Roman" panose="02020603050405020304" pitchFamily="18" charset="0"/>
              <a:cs typeface="Arial" panose="020B0604020202020204" pitchFamily="34" charset="0"/>
            </a:endParaRPr>
          </a:p>
          <a:p>
            <a:r>
              <a:rPr lang="en-US" altLang="en-US" dirty="0">
                <a:latin typeface="Times New Roman" panose="02020603050405020304" pitchFamily="18" charset="0"/>
              </a:rPr>
              <a:t>Before treatment, 188 patients had stool urgency, 53 had leakage and 95 had pain. The proportion of patients reporting resolution of these symptoms was greater than the proportion with new symptoms</a:t>
            </a:r>
            <a:r>
              <a:rPr lang="en-US" altLang="en-US" i="1" dirty="0">
                <a:latin typeface="Times New Roman" panose="02020603050405020304" pitchFamily="18" charset="0"/>
              </a:rPr>
              <a:t>.</a:t>
            </a:r>
          </a:p>
          <a:p>
            <a:endParaRPr lang="en-GB" altLang="en-US" dirty="0">
              <a:latin typeface="Times New Roman" panose="02020603050405020304" pitchFamily="18" charset="0"/>
              <a:cs typeface="Arial" panose="020B0604020202020204" pitchFamily="34" charset="0"/>
            </a:endParaRPr>
          </a:p>
          <a:p>
            <a:r>
              <a:rPr lang="en-GB" altLang="en-US" dirty="0">
                <a:latin typeface="Times New Roman" panose="02020603050405020304" pitchFamily="18" charset="0"/>
                <a:cs typeface="Arial" panose="020B0604020202020204" pitchFamily="34" charset="0"/>
              </a:rPr>
              <a:t>Reference:</a:t>
            </a:r>
          </a:p>
          <a:p>
            <a:r>
              <a:rPr lang="en-US" altLang="en-US" dirty="0" err="1">
                <a:latin typeface="Times New Roman" panose="02020603050405020304" pitchFamily="18" charset="0"/>
                <a:cs typeface="Arial" panose="020B0604020202020204" pitchFamily="34" charset="0"/>
              </a:rPr>
              <a:t>Ruszniewski</a:t>
            </a:r>
            <a:r>
              <a:rPr lang="en-US" altLang="en-US" dirty="0">
                <a:latin typeface="Times New Roman" panose="02020603050405020304" pitchFamily="18" charset="0"/>
                <a:cs typeface="Arial" panose="020B0604020202020204" pitchFamily="34" charset="0"/>
              </a:rPr>
              <a:t> P, Caplin ME, Valle JW, et al. </a:t>
            </a:r>
            <a:r>
              <a:rPr lang="en-US" altLang="en-US" dirty="0" err="1">
                <a:latin typeface="Times New Roman" panose="02020603050405020304" pitchFamily="18" charset="0"/>
                <a:cs typeface="Arial" panose="020B0604020202020204" pitchFamily="34" charset="0"/>
              </a:rPr>
              <a:t>SymNET</a:t>
            </a:r>
            <a:r>
              <a:rPr lang="en-US" altLang="en-US" dirty="0">
                <a:latin typeface="Times New Roman" panose="02020603050405020304" pitchFamily="18" charset="0"/>
                <a:cs typeface="Arial" panose="020B0604020202020204" pitchFamily="34" charset="0"/>
              </a:rPr>
              <a:t>: a study of patient-reported outcomes associated with lanreotide Autogel for the control of carcinoid syndrome symptoms in </a:t>
            </a:r>
            <a:r>
              <a:rPr lang="en-US" altLang="en-US" dirty="0" err="1">
                <a:latin typeface="Times New Roman" panose="02020603050405020304" pitchFamily="18" charset="0"/>
                <a:cs typeface="Arial" panose="020B0604020202020204" pitchFamily="34" charset="0"/>
              </a:rPr>
              <a:t>gastroenteropancreatic</a:t>
            </a:r>
            <a:r>
              <a:rPr lang="en-US" altLang="en-US" dirty="0">
                <a:latin typeface="Times New Roman" panose="02020603050405020304" pitchFamily="18" charset="0"/>
                <a:cs typeface="Arial" panose="020B0604020202020204" pitchFamily="34" charset="0"/>
              </a:rPr>
              <a:t> neuroendocrine </a:t>
            </a:r>
            <a:r>
              <a:rPr lang="en-US" altLang="en-US" dirty="0" err="1">
                <a:latin typeface="Times New Roman" panose="02020603050405020304" pitchFamily="18" charset="0"/>
                <a:cs typeface="Arial" panose="020B0604020202020204" pitchFamily="34" charset="0"/>
              </a:rPr>
              <a:t>tumour</a:t>
            </a:r>
            <a:r>
              <a:rPr lang="en-US" altLang="en-US" dirty="0">
                <a:latin typeface="Times New Roman" panose="02020603050405020304" pitchFamily="18" charset="0"/>
                <a:cs typeface="Arial" panose="020B0604020202020204" pitchFamily="34" charset="0"/>
              </a:rPr>
              <a:t> patients. Poster presented at: 11th Annual ENETS Conference. March 5-7, 2014; Barcelona, Spain.</a:t>
            </a:r>
          </a:p>
          <a:p>
            <a:endParaRPr lang="en-GB" altLang="en-US" dirty="0">
              <a:latin typeface="Times New Roman" panose="02020603050405020304" pitchFamily="18" charset="0"/>
              <a:cs typeface="Arial" panose="020B0604020202020204" pitchFamily="34" charset="0"/>
            </a:endParaRPr>
          </a:p>
        </p:txBody>
      </p:sp>
      <p:sp>
        <p:nvSpPr>
          <p:cNvPr id="12800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2D37A9D0-2E39-4AC3-A320-89B91EE84CE7}"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143</a:t>
            </a:fld>
            <a:endParaRPr kumimoji="0" lang="en-GB" altLang="en-US" sz="18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12717650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xfrm>
            <a:off x="457200" y="720725"/>
            <a:ext cx="6400800" cy="3600450"/>
          </a:xfrm>
          <a:ln/>
        </p:spPr>
      </p:sp>
      <p:sp>
        <p:nvSpPr>
          <p:cNvPr id="13005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dirty="0">
                <a:latin typeface="Times New Roman" panose="02020603050405020304" pitchFamily="18" charset="0"/>
                <a:cs typeface="Arial" panose="020B0604020202020204" pitchFamily="34" charset="0"/>
              </a:rPr>
              <a:t>Patients expressed a high degree of satisfaction with flushing control, with 73% of the subjects being </a:t>
            </a:r>
            <a:r>
              <a:rPr lang="ja-JP" altLang="en-US" dirty="0">
                <a:latin typeface="Times New Roman" panose="02020603050405020304" pitchFamily="18" charset="0"/>
                <a:cs typeface="Arial" panose="020B0604020202020204" pitchFamily="34" charset="0"/>
              </a:rPr>
              <a:t>“</a:t>
            </a:r>
            <a:r>
              <a:rPr lang="en-US" altLang="ja-JP" dirty="0">
                <a:latin typeface="Times New Roman" panose="02020603050405020304" pitchFamily="18" charset="0"/>
                <a:cs typeface="Arial" panose="020B0604020202020204" pitchFamily="34" charset="0"/>
              </a:rPr>
              <a:t>completely satisfied</a:t>
            </a:r>
            <a:r>
              <a:rPr lang="ja-JP" altLang="en-US" dirty="0">
                <a:latin typeface="Times New Roman" panose="02020603050405020304" pitchFamily="18" charset="0"/>
                <a:cs typeface="Arial" panose="020B0604020202020204" pitchFamily="34" charset="0"/>
              </a:rPr>
              <a:t>”</a:t>
            </a:r>
            <a:r>
              <a:rPr lang="en-US" altLang="ja-JP" dirty="0">
                <a:latin typeface="Times New Roman" panose="02020603050405020304" pitchFamily="18" charset="0"/>
                <a:cs typeface="Arial" panose="020B0604020202020204" pitchFamily="34" charset="0"/>
              </a:rPr>
              <a:t> or </a:t>
            </a:r>
            <a:r>
              <a:rPr lang="ja-JP" altLang="en-US" dirty="0">
                <a:latin typeface="Times New Roman" panose="02020603050405020304" pitchFamily="18" charset="0"/>
                <a:cs typeface="Arial" panose="020B0604020202020204" pitchFamily="34" charset="0"/>
              </a:rPr>
              <a:t>“</a:t>
            </a:r>
            <a:r>
              <a:rPr lang="en-US" altLang="ja-JP" dirty="0">
                <a:latin typeface="Times New Roman" panose="02020603050405020304" pitchFamily="18" charset="0"/>
                <a:cs typeface="Arial" panose="020B0604020202020204" pitchFamily="34" charset="0"/>
              </a:rPr>
              <a:t>rather satisfied</a:t>
            </a:r>
            <a:r>
              <a:rPr lang="ja-JP" altLang="en-US" dirty="0">
                <a:latin typeface="Times New Roman" panose="02020603050405020304" pitchFamily="18" charset="0"/>
                <a:cs typeface="Arial" panose="020B0604020202020204" pitchFamily="34" charset="0"/>
              </a:rPr>
              <a:t>”</a:t>
            </a:r>
            <a:r>
              <a:rPr lang="en-US" altLang="ja-JP" dirty="0">
                <a:latin typeface="Times New Roman" panose="02020603050405020304" pitchFamily="18" charset="0"/>
                <a:cs typeface="Arial" panose="020B0604020202020204" pitchFamily="34" charset="0"/>
              </a:rPr>
              <a:t> with lanreotide.</a:t>
            </a:r>
          </a:p>
          <a:p>
            <a:endParaRPr lang="en-US" altLang="en-US" dirty="0">
              <a:latin typeface="Times New Roman" panose="02020603050405020304" pitchFamily="18" charset="0"/>
              <a:cs typeface="Arial" panose="020B0604020202020204" pitchFamily="34" charset="0"/>
            </a:endParaRPr>
          </a:p>
          <a:p>
            <a:r>
              <a:rPr lang="en-US" altLang="en-US" dirty="0">
                <a:latin typeface="Times New Roman" panose="02020603050405020304" pitchFamily="18" charset="0"/>
              </a:rPr>
              <a:t>Fewer patients experienced flushing following treatment than before, with a reduction of 61% to 33% after lanreotide treatment. Additionally, flushing severity was also reduced as seen in the graph. </a:t>
            </a:r>
          </a:p>
          <a:p>
            <a:endParaRPr lang="en-US" altLang="en-US" dirty="0">
              <a:latin typeface="Times New Roman" panose="02020603050405020304" pitchFamily="18" charset="0"/>
              <a:cs typeface="Arial" panose="020B0604020202020204" pitchFamily="34" charset="0"/>
            </a:endParaRPr>
          </a:p>
          <a:p>
            <a:r>
              <a:rPr lang="en-US" altLang="en-US" dirty="0">
                <a:latin typeface="Times New Roman" panose="02020603050405020304" pitchFamily="18" charset="0"/>
                <a:cs typeface="Arial" panose="020B0604020202020204" pitchFamily="34" charset="0"/>
              </a:rPr>
              <a:t>Reference:</a:t>
            </a:r>
          </a:p>
          <a:p>
            <a:r>
              <a:rPr lang="en-US" altLang="en-US" dirty="0" err="1">
                <a:latin typeface="Times New Roman" panose="02020603050405020304" pitchFamily="18" charset="0"/>
                <a:cs typeface="Arial" panose="020B0604020202020204" pitchFamily="34" charset="0"/>
              </a:rPr>
              <a:t>Ruszniewski</a:t>
            </a:r>
            <a:r>
              <a:rPr lang="en-US" altLang="en-US" dirty="0">
                <a:latin typeface="Times New Roman" panose="02020603050405020304" pitchFamily="18" charset="0"/>
                <a:cs typeface="Arial" panose="020B0604020202020204" pitchFamily="34" charset="0"/>
              </a:rPr>
              <a:t> P, Caplin ME, Valle JW, et al. </a:t>
            </a:r>
            <a:r>
              <a:rPr lang="en-US" altLang="en-US" dirty="0" err="1">
                <a:latin typeface="Times New Roman" panose="02020603050405020304" pitchFamily="18" charset="0"/>
                <a:cs typeface="Arial" panose="020B0604020202020204" pitchFamily="34" charset="0"/>
              </a:rPr>
              <a:t>SymNET</a:t>
            </a:r>
            <a:r>
              <a:rPr lang="en-US" altLang="en-US" dirty="0">
                <a:latin typeface="Times New Roman" panose="02020603050405020304" pitchFamily="18" charset="0"/>
                <a:cs typeface="Arial" panose="020B0604020202020204" pitchFamily="34" charset="0"/>
              </a:rPr>
              <a:t>: a study of patient-reported outcomes associated with lanreotide Autogel for the control of carcinoid syndrome symptoms in </a:t>
            </a:r>
            <a:r>
              <a:rPr lang="en-US" altLang="en-US" dirty="0" err="1">
                <a:latin typeface="Times New Roman" panose="02020603050405020304" pitchFamily="18" charset="0"/>
                <a:cs typeface="Arial" panose="020B0604020202020204" pitchFamily="34" charset="0"/>
              </a:rPr>
              <a:t>gastroenteropancreatic</a:t>
            </a:r>
            <a:r>
              <a:rPr lang="en-US" altLang="en-US" dirty="0">
                <a:latin typeface="Times New Roman" panose="02020603050405020304" pitchFamily="18" charset="0"/>
                <a:cs typeface="Arial" panose="020B0604020202020204" pitchFamily="34" charset="0"/>
              </a:rPr>
              <a:t> neuroendocrine </a:t>
            </a:r>
            <a:r>
              <a:rPr lang="en-US" altLang="en-US" dirty="0" err="1">
                <a:latin typeface="Times New Roman" panose="02020603050405020304" pitchFamily="18" charset="0"/>
                <a:cs typeface="Arial" panose="020B0604020202020204" pitchFamily="34" charset="0"/>
              </a:rPr>
              <a:t>tumour</a:t>
            </a:r>
            <a:r>
              <a:rPr lang="en-US" altLang="en-US" dirty="0">
                <a:latin typeface="Times New Roman" panose="02020603050405020304" pitchFamily="18" charset="0"/>
                <a:cs typeface="Arial" panose="020B0604020202020204" pitchFamily="34" charset="0"/>
              </a:rPr>
              <a:t> patients. Poster presented at: 11th Annual ENETS Conference. March 5-7, 2014; Barcelona, Spain.</a:t>
            </a:r>
          </a:p>
        </p:txBody>
      </p:sp>
      <p:sp>
        <p:nvSpPr>
          <p:cNvPr id="13005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766DDCA5-4A42-4DB4-A832-EDD4007972D8}"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144</a:t>
            </a:fld>
            <a:endParaRPr kumimoji="0" lang="en-GB" altLang="en-US" sz="18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endParaRPr>
          </a:p>
        </p:txBody>
      </p:sp>
    </p:spTree>
    <p:extLst>
      <p:ext uri="{BB962C8B-B14F-4D97-AF65-F5344CB8AC3E}">
        <p14:creationId xmlns:p14="http://schemas.microsoft.com/office/powerpoint/2010/main" val="17077479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xfrm>
            <a:off x="457200" y="720725"/>
            <a:ext cx="6400800" cy="360045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58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u="sng" dirty="0">
                <a:latin typeface="Arial" charset="0"/>
                <a:cs typeface="Arial" charset="0"/>
              </a:rPr>
              <a:t>James C. Yao</a:t>
            </a:r>
            <a:r>
              <a:rPr lang="en-US" dirty="0">
                <a:latin typeface="Arial" charset="0"/>
                <a:cs typeface="Arial" charset="0"/>
              </a:rPr>
              <a:t>,</a:t>
            </a:r>
            <a:r>
              <a:rPr lang="en-US" baseline="30000" dirty="0">
                <a:latin typeface="Arial" charset="0"/>
                <a:cs typeface="Arial" charset="0"/>
              </a:rPr>
              <a:t>1</a:t>
            </a:r>
            <a:r>
              <a:rPr lang="en-US" dirty="0">
                <a:latin typeface="Arial" charset="0"/>
                <a:cs typeface="Arial" charset="0"/>
              </a:rPr>
              <a:t> Nicola Fazio,</a:t>
            </a:r>
            <a:r>
              <a:rPr lang="en-US" baseline="30000" dirty="0">
                <a:latin typeface="Arial" charset="0"/>
                <a:cs typeface="Arial" charset="0"/>
              </a:rPr>
              <a:t>2</a:t>
            </a:r>
            <a:r>
              <a:rPr lang="en-US" dirty="0">
                <a:latin typeface="Arial" charset="0"/>
                <a:cs typeface="Arial" charset="0"/>
              </a:rPr>
              <a:t> Simron Singh,</a:t>
            </a:r>
            <a:r>
              <a:rPr lang="en-US" baseline="30000" dirty="0">
                <a:latin typeface="Arial" charset="0"/>
                <a:cs typeface="Arial" charset="0"/>
              </a:rPr>
              <a:t>3</a:t>
            </a:r>
            <a:r>
              <a:rPr lang="en-US" dirty="0">
                <a:latin typeface="Arial" charset="0"/>
                <a:cs typeface="Arial" charset="0"/>
              </a:rPr>
              <a:t> Roberto Buzzoni,</a:t>
            </a:r>
            <a:r>
              <a:rPr lang="en-US" baseline="30000" dirty="0">
                <a:latin typeface="Arial" charset="0"/>
                <a:cs typeface="Arial" charset="0"/>
              </a:rPr>
              <a:t>4</a:t>
            </a:r>
            <a:r>
              <a:rPr lang="en-US" dirty="0">
                <a:latin typeface="Arial" charset="0"/>
                <a:cs typeface="Arial" charset="0"/>
              </a:rPr>
              <a:t> Carlo Carnaghi,</a:t>
            </a:r>
            <a:r>
              <a:rPr lang="en-US" baseline="30000" dirty="0">
                <a:latin typeface="Arial" charset="0"/>
                <a:cs typeface="Arial" charset="0"/>
              </a:rPr>
              <a:t>5</a:t>
            </a:r>
            <a:r>
              <a:rPr lang="en-US" dirty="0">
                <a:latin typeface="Arial" charset="0"/>
                <a:cs typeface="Arial" charset="0"/>
              </a:rPr>
              <a:t> Edward Wolin,</a:t>
            </a:r>
            <a:r>
              <a:rPr lang="en-US" baseline="30000" dirty="0">
                <a:latin typeface="Arial" charset="0"/>
                <a:cs typeface="Arial" charset="0"/>
              </a:rPr>
              <a:t>6</a:t>
            </a:r>
            <a:r>
              <a:rPr lang="en-US" dirty="0">
                <a:latin typeface="Arial" charset="0"/>
                <a:cs typeface="Arial" charset="0"/>
              </a:rPr>
              <a:t> Jiri Tomasek,</a:t>
            </a:r>
            <a:r>
              <a:rPr lang="en-US" baseline="30000" dirty="0">
                <a:latin typeface="Arial" charset="0"/>
                <a:cs typeface="Arial" charset="0"/>
              </a:rPr>
              <a:t>7</a:t>
            </a:r>
            <a:r>
              <a:rPr lang="en-US" dirty="0">
                <a:latin typeface="Arial" charset="0"/>
                <a:cs typeface="Arial" charset="0"/>
              </a:rPr>
              <a:t> Markus Raderer,</a:t>
            </a:r>
            <a:r>
              <a:rPr lang="en-US" baseline="30000" dirty="0">
                <a:latin typeface="Arial" charset="0"/>
                <a:cs typeface="Arial" charset="0"/>
              </a:rPr>
              <a:t>8</a:t>
            </a:r>
            <a:r>
              <a:rPr lang="en-US" dirty="0">
                <a:latin typeface="Arial" charset="0"/>
                <a:cs typeface="Arial" charset="0"/>
              </a:rPr>
              <a:t> Harald Lahner,</a:t>
            </a:r>
            <a:r>
              <a:rPr lang="en-US" baseline="30000" dirty="0">
                <a:latin typeface="Arial" charset="0"/>
                <a:cs typeface="Arial" charset="0"/>
              </a:rPr>
              <a:t>9</a:t>
            </a:r>
            <a:r>
              <a:rPr lang="en-US" dirty="0">
                <a:latin typeface="Arial" charset="0"/>
                <a:cs typeface="Arial" charset="0"/>
              </a:rPr>
              <a:t> Maurizio Voi,</a:t>
            </a:r>
            <a:r>
              <a:rPr lang="en-US" baseline="30000" dirty="0">
                <a:latin typeface="Arial" charset="0"/>
                <a:cs typeface="Arial" charset="0"/>
              </a:rPr>
              <a:t>10</a:t>
            </a:r>
            <a:r>
              <a:rPr lang="en-US" dirty="0">
                <a:latin typeface="Arial" charset="0"/>
                <a:cs typeface="Arial" charset="0"/>
              </a:rPr>
              <a:t> Lida Bubuteishvili Pacaud,</a:t>
            </a:r>
            <a:r>
              <a:rPr lang="en-US" baseline="30000" dirty="0">
                <a:latin typeface="Arial" charset="0"/>
                <a:cs typeface="Arial" charset="0"/>
              </a:rPr>
              <a:t>11</a:t>
            </a:r>
            <a:r>
              <a:rPr lang="en-US" dirty="0">
                <a:latin typeface="Arial" charset="0"/>
                <a:cs typeface="Arial" charset="0"/>
              </a:rPr>
              <a:t> Jeremie Lincy,</a:t>
            </a:r>
            <a:r>
              <a:rPr lang="en-US" baseline="30000" dirty="0">
                <a:latin typeface="Arial" charset="0"/>
                <a:cs typeface="Arial" charset="0"/>
              </a:rPr>
              <a:t>11</a:t>
            </a:r>
            <a:r>
              <a:rPr lang="en-US" dirty="0">
                <a:latin typeface="Arial" charset="0"/>
                <a:cs typeface="Arial" charset="0"/>
              </a:rPr>
              <a:t> Carolin Sachs,</a:t>
            </a:r>
            <a:r>
              <a:rPr lang="en-US" baseline="30000" dirty="0">
                <a:latin typeface="Arial" charset="0"/>
                <a:cs typeface="Arial" charset="0"/>
              </a:rPr>
              <a:t>11</a:t>
            </a:r>
            <a:r>
              <a:rPr lang="en-US" dirty="0">
                <a:latin typeface="Arial" charset="0"/>
                <a:cs typeface="Arial" charset="0"/>
              </a:rPr>
              <a:t> Juan W. Valle,</a:t>
            </a:r>
            <a:r>
              <a:rPr lang="en-US" baseline="30000" dirty="0">
                <a:latin typeface="Arial" charset="0"/>
                <a:cs typeface="Arial" charset="0"/>
              </a:rPr>
              <a:t>12</a:t>
            </a:r>
            <a:r>
              <a:rPr lang="en-US" dirty="0">
                <a:latin typeface="Arial" charset="0"/>
                <a:cs typeface="Arial" charset="0"/>
              </a:rPr>
              <a:t> Gianfranco Delle Fave,</a:t>
            </a:r>
            <a:r>
              <a:rPr lang="en-US" baseline="30000" dirty="0">
                <a:latin typeface="Arial" charset="0"/>
                <a:cs typeface="Arial" charset="0"/>
              </a:rPr>
              <a:t>13</a:t>
            </a:r>
            <a:r>
              <a:rPr lang="en-US" dirty="0">
                <a:latin typeface="Arial" charset="0"/>
                <a:cs typeface="Arial" charset="0"/>
              </a:rPr>
              <a:t> Eric Van Cutsem,</a:t>
            </a:r>
            <a:r>
              <a:rPr lang="en-US" baseline="30000" dirty="0">
                <a:latin typeface="Arial" charset="0"/>
                <a:cs typeface="Arial" charset="0"/>
              </a:rPr>
              <a:t>14</a:t>
            </a:r>
            <a:r>
              <a:rPr lang="en-US" dirty="0">
                <a:latin typeface="Arial" charset="0"/>
                <a:cs typeface="Arial" charset="0"/>
              </a:rPr>
              <a:t> M.E.T. Tesselaar,</a:t>
            </a:r>
            <a:r>
              <a:rPr lang="en-US" baseline="30000" dirty="0">
                <a:latin typeface="Arial" charset="0"/>
                <a:cs typeface="Arial" charset="0"/>
              </a:rPr>
              <a:t>15</a:t>
            </a:r>
            <a:r>
              <a:rPr lang="en-US" dirty="0">
                <a:latin typeface="Arial" charset="0"/>
                <a:cs typeface="Arial" charset="0"/>
              </a:rPr>
              <a:t> Yasuhiro Shimada,</a:t>
            </a:r>
            <a:r>
              <a:rPr lang="en-US" baseline="30000" dirty="0">
                <a:latin typeface="Arial" charset="0"/>
                <a:cs typeface="Arial" charset="0"/>
              </a:rPr>
              <a:t>16</a:t>
            </a:r>
            <a:r>
              <a:rPr lang="en-US" dirty="0">
                <a:latin typeface="Arial" charset="0"/>
                <a:cs typeface="Arial" charset="0"/>
              </a:rPr>
              <a:t> Do-Youn Oh,</a:t>
            </a:r>
            <a:r>
              <a:rPr lang="en-US" baseline="30000" dirty="0">
                <a:latin typeface="Arial" charset="0"/>
                <a:cs typeface="Arial" charset="0"/>
              </a:rPr>
              <a:t>17</a:t>
            </a:r>
            <a:r>
              <a:rPr lang="en-US" dirty="0">
                <a:latin typeface="Arial" charset="0"/>
                <a:cs typeface="Arial" charset="0"/>
              </a:rPr>
              <a:t> Jonathan Strosberg,</a:t>
            </a:r>
            <a:r>
              <a:rPr lang="en-US" baseline="30000" dirty="0">
                <a:latin typeface="Arial" charset="0"/>
                <a:cs typeface="Arial" charset="0"/>
              </a:rPr>
              <a:t>18</a:t>
            </a:r>
            <a:r>
              <a:rPr lang="en-US" dirty="0">
                <a:latin typeface="Arial" charset="0"/>
                <a:cs typeface="Arial" charset="0"/>
              </a:rPr>
              <a:t> Matthew H. Kulke,</a:t>
            </a:r>
            <a:r>
              <a:rPr lang="en-US" baseline="30000" dirty="0">
                <a:latin typeface="Arial" charset="0"/>
                <a:cs typeface="Arial" charset="0"/>
              </a:rPr>
              <a:t>19</a:t>
            </a:r>
            <a:r>
              <a:rPr lang="en-US" dirty="0">
                <a:latin typeface="Arial" charset="0"/>
                <a:cs typeface="Arial" charset="0"/>
              </a:rPr>
              <a:t> Marianne E. Pavel</a:t>
            </a:r>
            <a:r>
              <a:rPr lang="en-US" baseline="30000" dirty="0">
                <a:latin typeface="Arial" charset="0"/>
                <a:cs typeface="Arial" charset="0"/>
              </a:rPr>
              <a:t>20</a:t>
            </a:r>
            <a:r>
              <a:rPr lang="en-US" dirty="0">
                <a:latin typeface="Arial" charset="0"/>
                <a:cs typeface="Arial" charset="0"/>
              </a:rPr>
              <a:t> </a:t>
            </a:r>
          </a:p>
          <a:p>
            <a:endParaRPr lang="en-US" baseline="30000" dirty="0">
              <a:latin typeface="Arial" charset="0"/>
              <a:cs typeface="Arial" charset="0"/>
            </a:endParaRPr>
          </a:p>
          <a:p>
            <a:r>
              <a:rPr lang="en-US" baseline="30000" dirty="0">
                <a:latin typeface="Arial" charset="0"/>
                <a:cs typeface="Arial" charset="0"/>
              </a:rPr>
              <a:t>1</a:t>
            </a:r>
            <a:r>
              <a:rPr lang="en-US" dirty="0">
                <a:latin typeface="Arial" charset="0"/>
                <a:cs typeface="Arial" charset="0"/>
              </a:rPr>
              <a:t>University of Texas/MD Anderson Cancer Center, Houston, Texas, USA; </a:t>
            </a:r>
            <a:r>
              <a:rPr lang="en-US" baseline="30000" dirty="0">
                <a:latin typeface="Arial" charset="0"/>
                <a:cs typeface="Arial" charset="0"/>
              </a:rPr>
              <a:t>2</a:t>
            </a:r>
            <a:r>
              <a:rPr lang="en-US" dirty="0">
                <a:latin typeface="Arial" charset="0"/>
                <a:cs typeface="Arial" charset="0"/>
              </a:rPr>
              <a:t>Istituto Europeo di Oncologia - IRCCS, Milano, Italy; </a:t>
            </a:r>
            <a:r>
              <a:rPr lang="en-US" baseline="30000" dirty="0">
                <a:latin typeface="Arial" charset="0"/>
                <a:cs typeface="Arial" charset="0"/>
              </a:rPr>
              <a:t>3</a:t>
            </a:r>
            <a:r>
              <a:rPr lang="en-US" dirty="0">
                <a:latin typeface="Arial" charset="0"/>
                <a:cs typeface="Arial" charset="0"/>
              </a:rPr>
              <a:t>Sunnybrook Health Sciences Centre, Toronto, Ontario, Canada; </a:t>
            </a:r>
            <a:r>
              <a:rPr lang="en-US" baseline="30000" dirty="0">
                <a:latin typeface="Arial" charset="0"/>
                <a:cs typeface="Arial" charset="0"/>
              </a:rPr>
              <a:t>4</a:t>
            </a:r>
            <a:r>
              <a:rPr lang="en-US" dirty="0">
                <a:latin typeface="Arial" charset="0"/>
                <a:cs typeface="Arial" charset="0"/>
              </a:rPr>
              <a:t>Fondazione IRCCS - Istituto Nazionale dei Tumori, Milano, Italy; </a:t>
            </a:r>
            <a:r>
              <a:rPr lang="en-US" baseline="30000" dirty="0">
                <a:latin typeface="Arial" charset="0"/>
                <a:cs typeface="Arial" charset="0"/>
              </a:rPr>
              <a:t>5</a:t>
            </a:r>
            <a:r>
              <a:rPr lang="en-US" dirty="0">
                <a:latin typeface="Arial" charset="0"/>
                <a:cs typeface="Arial" charset="0"/>
              </a:rPr>
              <a:t>IRCCS Istituto Clinico Humanitas, Rozzano, Italy; </a:t>
            </a:r>
            <a:r>
              <a:rPr lang="en-US" baseline="30000" dirty="0">
                <a:latin typeface="Arial" charset="0"/>
                <a:cs typeface="Arial" charset="0"/>
              </a:rPr>
              <a:t>6</a:t>
            </a:r>
            <a:r>
              <a:rPr lang="en-US" dirty="0">
                <a:latin typeface="Arial" charset="0"/>
                <a:cs typeface="Arial" charset="0"/>
              </a:rPr>
              <a:t>Markey Cancer Center, University of Kentucky, Lexington, Kentucky, USA;</a:t>
            </a:r>
            <a:r>
              <a:rPr lang="en-US" baseline="30000" dirty="0">
                <a:latin typeface="Arial" charset="0"/>
                <a:cs typeface="Arial" charset="0"/>
              </a:rPr>
              <a:t> 7</a:t>
            </a:r>
            <a:r>
              <a:rPr lang="en-US" dirty="0">
                <a:latin typeface="Arial" charset="0"/>
                <a:cs typeface="Arial" charset="0"/>
              </a:rPr>
              <a:t>Masaryk Memorial Cancer Institute, Faculty of Medicine, Masaryk University, Brno, Czech Republic;</a:t>
            </a:r>
            <a:r>
              <a:rPr lang="en-US" baseline="30000" dirty="0">
                <a:latin typeface="Arial" charset="0"/>
                <a:cs typeface="Arial" charset="0"/>
              </a:rPr>
              <a:t> 8</a:t>
            </a:r>
            <a:r>
              <a:rPr lang="en-US" dirty="0">
                <a:latin typeface="Arial" charset="0"/>
                <a:cs typeface="Arial" charset="0"/>
              </a:rPr>
              <a:t>Univ. Klinik f. Innere Medizin I, AKH, Wien, Austria;</a:t>
            </a:r>
            <a:r>
              <a:rPr lang="en-US" baseline="30000" dirty="0">
                <a:latin typeface="Arial" charset="0"/>
                <a:cs typeface="Arial" charset="0"/>
              </a:rPr>
              <a:t> 9</a:t>
            </a:r>
            <a:r>
              <a:rPr lang="en-US" dirty="0">
                <a:latin typeface="Arial" charset="0"/>
                <a:cs typeface="Arial" charset="0"/>
              </a:rPr>
              <a:t>Universitaetsklinikum Essen, Zentrum f. Innere Medizin, Essen, Germany;</a:t>
            </a:r>
            <a:r>
              <a:rPr lang="en-US" baseline="30000" dirty="0">
                <a:latin typeface="Arial" charset="0"/>
                <a:cs typeface="Arial" charset="0"/>
              </a:rPr>
              <a:t> 10</a:t>
            </a:r>
            <a:r>
              <a:rPr lang="en-US" dirty="0">
                <a:latin typeface="Arial" charset="0"/>
                <a:cs typeface="Arial" charset="0"/>
              </a:rPr>
              <a:t>Novartis Pharmaceuticals Corporation, East Hanover, New Jersey, USA;</a:t>
            </a:r>
            <a:r>
              <a:rPr lang="en-US" baseline="30000" dirty="0">
                <a:latin typeface="Arial" charset="0"/>
                <a:cs typeface="Arial" charset="0"/>
              </a:rPr>
              <a:t> 11</a:t>
            </a:r>
            <a:r>
              <a:rPr lang="en-US" dirty="0">
                <a:latin typeface="Arial" charset="0"/>
                <a:cs typeface="Arial" charset="0"/>
              </a:rPr>
              <a:t>Novartis Pharma AG, Basel, Switzerland; </a:t>
            </a:r>
            <a:r>
              <a:rPr lang="en-US" baseline="30000" dirty="0">
                <a:latin typeface="Arial" charset="0"/>
                <a:cs typeface="Arial" charset="0"/>
              </a:rPr>
              <a:t>12</a:t>
            </a:r>
            <a:r>
              <a:rPr lang="en-US" dirty="0">
                <a:latin typeface="Arial" charset="0"/>
                <a:cs typeface="Arial" charset="0"/>
              </a:rPr>
              <a:t>Institute of Cancer Studies, University of Manchester, The Christie Hospital, Manchester, United Kingdom;</a:t>
            </a:r>
            <a:r>
              <a:rPr lang="en-US" baseline="30000" dirty="0">
                <a:latin typeface="Arial" charset="0"/>
                <a:cs typeface="Arial" charset="0"/>
              </a:rPr>
              <a:t> 13</a:t>
            </a:r>
            <a:r>
              <a:rPr lang="en-US" dirty="0">
                <a:latin typeface="Arial" charset="0"/>
                <a:cs typeface="Arial" charset="0"/>
              </a:rPr>
              <a:t>Azienda Ospedaliera Sant'Andrea - Università La Sapienza, Roma, Italy;</a:t>
            </a:r>
            <a:r>
              <a:rPr lang="en-US" baseline="30000" dirty="0">
                <a:latin typeface="Arial" charset="0"/>
                <a:cs typeface="Arial" charset="0"/>
              </a:rPr>
              <a:t> 14</a:t>
            </a:r>
            <a:r>
              <a:rPr lang="en-US" dirty="0">
                <a:latin typeface="Arial" charset="0"/>
                <a:cs typeface="Arial" charset="0"/>
              </a:rPr>
              <a:t>Digestive Oncology, University Hospitals Gasthuisberg/Leuven and KULeuven, Leuven, Belgium;</a:t>
            </a:r>
            <a:r>
              <a:rPr lang="en-US" baseline="30000" dirty="0">
                <a:latin typeface="Arial" charset="0"/>
                <a:cs typeface="Arial" charset="0"/>
              </a:rPr>
              <a:t> 15</a:t>
            </a:r>
            <a:r>
              <a:rPr lang="en-US" dirty="0">
                <a:latin typeface="Arial" charset="0"/>
                <a:cs typeface="Arial" charset="0"/>
              </a:rPr>
              <a:t>Nederlands Kanker Instituut - Antoni van Leeuwenhoek, Amsterdam, Netherlands;</a:t>
            </a:r>
            <a:r>
              <a:rPr lang="en-US" baseline="30000" dirty="0">
                <a:latin typeface="Arial" charset="0"/>
                <a:cs typeface="Arial" charset="0"/>
              </a:rPr>
              <a:t> 16</a:t>
            </a:r>
            <a:r>
              <a:rPr lang="en-US" dirty="0">
                <a:latin typeface="Arial" charset="0"/>
                <a:cs typeface="Arial" charset="0"/>
              </a:rPr>
              <a:t>National Cancer Center Hospital, Tokyo, Japan;</a:t>
            </a:r>
            <a:r>
              <a:rPr lang="en-US" baseline="30000" dirty="0">
                <a:latin typeface="Arial" charset="0"/>
                <a:cs typeface="Arial" charset="0"/>
              </a:rPr>
              <a:t> 17</a:t>
            </a:r>
            <a:r>
              <a:rPr lang="en-US" dirty="0">
                <a:latin typeface="Arial" charset="0"/>
                <a:cs typeface="Arial" charset="0"/>
              </a:rPr>
              <a:t>Department of Internal Medicine, Seoul National University Hospital, Seoul, Republic of Korea; </a:t>
            </a:r>
            <a:r>
              <a:rPr lang="en-US" baseline="30000" dirty="0">
                <a:latin typeface="Arial" charset="0"/>
                <a:cs typeface="Arial" charset="0"/>
              </a:rPr>
              <a:t>18</a:t>
            </a:r>
            <a:r>
              <a:rPr lang="en-US" dirty="0">
                <a:latin typeface="Arial" charset="0"/>
                <a:cs typeface="Arial" charset="0"/>
              </a:rPr>
              <a:t>Department of Medicine, Moffitt Cancer Center, Tampa, Florida, USA; </a:t>
            </a:r>
            <a:r>
              <a:rPr lang="en-US" baseline="30000" dirty="0">
                <a:latin typeface="Arial" charset="0"/>
                <a:cs typeface="Arial" charset="0"/>
              </a:rPr>
              <a:t>19</a:t>
            </a:r>
            <a:r>
              <a:rPr lang="en-US" dirty="0">
                <a:latin typeface="Arial" charset="0"/>
                <a:cs typeface="Arial" charset="0"/>
              </a:rPr>
              <a:t>Dana Farber Cancer Institute, Boston, USA;</a:t>
            </a:r>
            <a:r>
              <a:rPr lang="en-US" baseline="30000" dirty="0">
                <a:latin typeface="Arial" charset="0"/>
                <a:cs typeface="Arial" charset="0"/>
              </a:rPr>
              <a:t> 20</a:t>
            </a:r>
            <a:r>
              <a:rPr lang="en-US" dirty="0">
                <a:latin typeface="Arial" charset="0"/>
                <a:cs typeface="Arial" charset="0"/>
              </a:rPr>
              <a:t>Charité Universitätsmedizin Berlin, Campus Virchow-Klinikum, Berlin, Germany.</a:t>
            </a:r>
          </a:p>
          <a:p>
            <a:endParaRPr lang="en-US" dirty="0">
              <a:latin typeface="Calibri" charset="0"/>
            </a:endParaRPr>
          </a:p>
        </p:txBody>
      </p:sp>
      <p:sp>
        <p:nvSpPr>
          <p:cNvPr id="358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charset="0"/>
                <a:ea typeface="ＭＳ Ｐゴシック" charset="0"/>
              </a:defRPr>
            </a:lvl1pPr>
            <a:lvl2pPr marL="785372" indent="-302066">
              <a:defRPr sz="1300">
                <a:solidFill>
                  <a:schemeClr val="tx1"/>
                </a:solidFill>
                <a:latin typeface="Calibri" charset="0"/>
                <a:ea typeface="ＭＳ Ｐゴシック" charset="0"/>
              </a:defRPr>
            </a:lvl2pPr>
            <a:lvl3pPr marL="1208265" indent="-241653">
              <a:defRPr sz="1300">
                <a:solidFill>
                  <a:schemeClr val="tx1"/>
                </a:solidFill>
                <a:latin typeface="Calibri" charset="0"/>
                <a:ea typeface="ＭＳ Ｐゴシック" charset="0"/>
              </a:defRPr>
            </a:lvl3pPr>
            <a:lvl4pPr marL="1691571" indent="-241653">
              <a:defRPr sz="1300">
                <a:solidFill>
                  <a:schemeClr val="tx1"/>
                </a:solidFill>
                <a:latin typeface="Calibri" charset="0"/>
                <a:ea typeface="ＭＳ Ｐゴシック" charset="0"/>
              </a:defRPr>
            </a:lvl4pPr>
            <a:lvl5pPr marL="2174878" indent="-241653">
              <a:defRPr sz="1300">
                <a:solidFill>
                  <a:schemeClr val="tx1"/>
                </a:solidFill>
                <a:latin typeface="Calibri" charset="0"/>
                <a:ea typeface="ＭＳ Ｐゴシック" charset="0"/>
              </a:defRPr>
            </a:lvl5pPr>
            <a:lvl6pPr marL="2658184" indent="-241653" eaLnBrk="0" fontAlgn="base" hangingPunct="0">
              <a:spcBef>
                <a:spcPct val="30000"/>
              </a:spcBef>
              <a:spcAft>
                <a:spcPct val="0"/>
              </a:spcAft>
              <a:defRPr sz="1300">
                <a:solidFill>
                  <a:schemeClr val="tx1"/>
                </a:solidFill>
                <a:latin typeface="Calibri" charset="0"/>
                <a:ea typeface="ＭＳ Ｐゴシック" charset="0"/>
              </a:defRPr>
            </a:lvl6pPr>
            <a:lvl7pPr marL="3141490" indent="-241653" eaLnBrk="0" fontAlgn="base" hangingPunct="0">
              <a:spcBef>
                <a:spcPct val="30000"/>
              </a:spcBef>
              <a:spcAft>
                <a:spcPct val="0"/>
              </a:spcAft>
              <a:defRPr sz="1300">
                <a:solidFill>
                  <a:schemeClr val="tx1"/>
                </a:solidFill>
                <a:latin typeface="Calibri" charset="0"/>
                <a:ea typeface="ＭＳ Ｐゴシック" charset="0"/>
              </a:defRPr>
            </a:lvl7pPr>
            <a:lvl8pPr marL="3624796" indent="-241653" eaLnBrk="0" fontAlgn="base" hangingPunct="0">
              <a:spcBef>
                <a:spcPct val="30000"/>
              </a:spcBef>
              <a:spcAft>
                <a:spcPct val="0"/>
              </a:spcAft>
              <a:defRPr sz="1300">
                <a:solidFill>
                  <a:schemeClr val="tx1"/>
                </a:solidFill>
                <a:latin typeface="Calibri" charset="0"/>
                <a:ea typeface="ＭＳ Ｐゴシック" charset="0"/>
              </a:defRPr>
            </a:lvl8pPr>
            <a:lvl9pPr marL="4108102" indent="-241653" eaLnBrk="0" fontAlgn="base" hangingPunct="0">
              <a:spcBef>
                <a:spcPct val="30000"/>
              </a:spcBef>
              <a:spcAft>
                <a:spcPct val="0"/>
              </a:spcAft>
              <a:defRPr sz="1300">
                <a:solidFill>
                  <a:schemeClr val="tx1"/>
                </a:solidFill>
                <a:latin typeface="Calibri" charset="0"/>
                <a:ea typeface="ＭＳ Ｐゴシック"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fld id="{933669E8-A022-954A-9E3C-EB3A14B22B1A}" type="slidenum">
              <a:rPr kumimoji="0" lang="en-US" sz="1300" b="0" i="0" u="none" strike="noStrike" kern="0" cap="none" spc="0" normalizeH="0" baseline="0" noProof="0">
                <a:ln>
                  <a:noFill/>
                </a:ln>
                <a:solidFill>
                  <a:prstClr val="black"/>
                </a:solidFill>
                <a:effectLst/>
                <a:uLnTx/>
                <a:uFillTx/>
                <a:latin typeface="Arial" charset="0"/>
                <a:ea typeface="ＭＳ Ｐゴシック" charset="0"/>
              </a:rPr>
              <a:pPr marL="0" marR="0" lvl="0" indent="0" defTabSz="914400" eaLnBrk="1" fontAlgn="auto" latinLnBrk="0" hangingPunct="1">
                <a:lnSpc>
                  <a:spcPct val="100000"/>
                </a:lnSpc>
                <a:spcBef>
                  <a:spcPts val="0"/>
                </a:spcBef>
                <a:spcAft>
                  <a:spcPts val="0"/>
                </a:spcAft>
                <a:buClrTx/>
                <a:buSzTx/>
                <a:buFontTx/>
                <a:buNone/>
                <a:tabLst/>
                <a:defRPr/>
              </a:pPr>
              <a:t>148</a:t>
            </a:fld>
            <a:endParaRPr kumimoji="0" lang="en-US" sz="1300" b="0" i="0" u="none" strike="noStrike" kern="0" cap="none" spc="0" normalizeH="0" baseline="0" noProof="0" dirty="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59460921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xfrm>
            <a:off x="457200" y="720725"/>
            <a:ext cx="6400800" cy="3600450"/>
          </a:xfrm>
          <a:ln/>
        </p:spPr>
      </p:sp>
      <p:sp>
        <p:nvSpPr>
          <p:cNvPr id="3" name="Notes Placeholder 2"/>
          <p:cNvSpPr>
            <a:spLocks noGrp="1"/>
          </p:cNvSpPr>
          <p:nvPr>
            <p:ph type="body" idx="1"/>
          </p:nvPr>
        </p:nvSpPr>
        <p:spPr/>
        <p:txBody>
          <a:bodyPr>
            <a:normAutofit/>
          </a:bodyPr>
          <a:lstStyle/>
          <a:p>
            <a:pPr marL="0" lvl="1">
              <a:defRPr/>
            </a:pPr>
            <a:r>
              <a:rPr lang="en-US" i="1" dirty="0" err="1"/>
              <a:t>Lanreotide</a:t>
            </a:r>
            <a:r>
              <a:rPr lang="en-US" dirty="0"/>
              <a:t> has a high </a:t>
            </a:r>
            <a:r>
              <a:rPr lang="en-US" i="1" dirty="0"/>
              <a:t>affinity</a:t>
            </a:r>
            <a:r>
              <a:rPr lang="en-US" dirty="0"/>
              <a:t> for human </a:t>
            </a:r>
            <a:r>
              <a:rPr lang="en-US" dirty="0" err="1"/>
              <a:t>somatostatin</a:t>
            </a:r>
            <a:r>
              <a:rPr lang="en-US" dirty="0"/>
              <a:t> receptors (</a:t>
            </a:r>
            <a:r>
              <a:rPr lang="en-US" i="1" dirty="0"/>
              <a:t>SSTR</a:t>
            </a:r>
            <a:r>
              <a:rPr lang="en-US" dirty="0"/>
              <a:t>) 2 and 5.</a:t>
            </a:r>
          </a:p>
          <a:p>
            <a:pPr marL="0" lvl="1">
              <a:defRPr/>
            </a:pPr>
            <a:endParaRPr lang="en-US" dirty="0"/>
          </a:p>
          <a:p>
            <a:pPr marL="0" lvl="1">
              <a:defRPr/>
            </a:pPr>
            <a:r>
              <a:rPr lang="en-US" dirty="0"/>
              <a:t>Pasireotide (SOM230) is a </a:t>
            </a:r>
            <a:r>
              <a:rPr lang="en-US" dirty="0" err="1"/>
              <a:t>multireceptor</a:t>
            </a:r>
            <a:r>
              <a:rPr lang="en-US" dirty="0"/>
              <a:t>-targeted somatostatin analog with high binding affinity for sstr</a:t>
            </a:r>
            <a:r>
              <a:rPr lang="en-US" baseline="-25000" dirty="0"/>
              <a:t>1,2,3</a:t>
            </a:r>
            <a:r>
              <a:rPr lang="en-US" dirty="0"/>
              <a:t> and sstr</a:t>
            </a:r>
            <a:r>
              <a:rPr lang="en-US" baseline="-25000" dirty="0"/>
              <a:t>5</a:t>
            </a:r>
            <a:r>
              <a:rPr lang="en-US" dirty="0"/>
              <a:t>.</a:t>
            </a:r>
          </a:p>
          <a:p>
            <a:pPr marL="0" lvl="1">
              <a:defRPr/>
            </a:pPr>
            <a:endParaRPr lang="en-US" dirty="0"/>
          </a:p>
          <a:p>
            <a:pPr marL="0" lvl="1">
              <a:defRPr/>
            </a:pPr>
            <a:r>
              <a:rPr lang="en-US" dirty="0" err="1"/>
              <a:t>Octreotide</a:t>
            </a:r>
            <a:r>
              <a:rPr lang="en-US" dirty="0"/>
              <a:t> high affinity for sstr2</a:t>
            </a:r>
          </a:p>
          <a:p>
            <a:pPr marL="0" lvl="1">
              <a:defRPr/>
            </a:pPr>
            <a:endParaRPr lang="en-US" dirty="0"/>
          </a:p>
          <a:p>
            <a:pPr marL="0" lvl="1">
              <a:defRPr/>
            </a:pPr>
            <a:r>
              <a:rPr lang="en-US" sz="1300" dirty="0">
                <a:latin typeface="+mn-lt"/>
                <a:ea typeface="+mn-ea"/>
                <a:cs typeface="+mn-cs"/>
              </a:rPr>
              <a:t>For COOPERATE-2: data is still being "analyzed"-probably best just to say that data is pending</a:t>
            </a:r>
            <a:endParaRPr lang="en-US" dirty="0"/>
          </a:p>
        </p:txBody>
      </p:sp>
      <p:sp>
        <p:nvSpPr>
          <p:cNvPr id="14336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a:defRPr>
                <a:solidFill>
                  <a:schemeClr val="tx1"/>
                </a:solidFill>
                <a:latin typeface="Verdana" panose="020B0604030504040204" pitchFamily="34" charset="0"/>
                <a:ea typeface="MS PGothic" panose="020B0600070205080204" pitchFamily="34" charset="-128"/>
              </a:defRPr>
            </a:lvl1pPr>
            <a:lvl2pPr marL="742950" indent="-285750" defTabSz="965200">
              <a:defRPr>
                <a:solidFill>
                  <a:schemeClr val="tx1"/>
                </a:solidFill>
                <a:latin typeface="Verdana" panose="020B0604030504040204" pitchFamily="34" charset="0"/>
                <a:ea typeface="MS PGothic" panose="020B0600070205080204" pitchFamily="34" charset="-128"/>
              </a:defRPr>
            </a:lvl2pPr>
            <a:lvl3pPr marL="1143000" indent="-228600" defTabSz="965200">
              <a:defRPr>
                <a:solidFill>
                  <a:schemeClr val="tx1"/>
                </a:solidFill>
                <a:latin typeface="Verdana" panose="020B0604030504040204" pitchFamily="34" charset="0"/>
                <a:ea typeface="MS PGothic" panose="020B0600070205080204" pitchFamily="34" charset="-128"/>
              </a:defRPr>
            </a:lvl3pPr>
            <a:lvl4pPr marL="1600200" indent="-228600" defTabSz="965200">
              <a:defRPr>
                <a:solidFill>
                  <a:schemeClr val="tx1"/>
                </a:solidFill>
                <a:latin typeface="Verdana" panose="020B0604030504040204" pitchFamily="34" charset="0"/>
                <a:ea typeface="MS PGothic" panose="020B0600070205080204" pitchFamily="34" charset="-128"/>
              </a:defRPr>
            </a:lvl4pPr>
            <a:lvl5pPr marL="2057400" indent="-228600" defTabSz="965200">
              <a:defRPr>
                <a:solidFill>
                  <a:schemeClr val="tx1"/>
                </a:solidFill>
                <a:latin typeface="Verdana" panose="020B0604030504040204" pitchFamily="34" charset="0"/>
                <a:ea typeface="MS PGothic" panose="020B0600070205080204" pitchFamily="34" charset="-128"/>
              </a:defRPr>
            </a:lvl5pPr>
            <a:lvl6pPr marL="25146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65200" eaLnBrk="1" fontAlgn="auto" latinLnBrk="0" hangingPunct="1">
              <a:lnSpc>
                <a:spcPct val="100000"/>
              </a:lnSpc>
              <a:spcBef>
                <a:spcPts val="0"/>
              </a:spcBef>
              <a:spcAft>
                <a:spcPts val="0"/>
              </a:spcAft>
              <a:buClrTx/>
              <a:buSzTx/>
              <a:buFontTx/>
              <a:buNone/>
              <a:tabLst/>
              <a:defRPr/>
            </a:pPr>
            <a:fld id="{535B6B23-822E-454F-8349-20DADB97C391}" type="slidenum">
              <a:rPr kumimoji="0" lang="en-US" altLang="en-US" sz="1800" b="0" i="0" u="none" strike="noStrike" kern="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rPr>
              <a:pPr marL="0" marR="0" lvl="0" indent="0" defTabSz="965200" eaLnBrk="1" fontAlgn="auto" latinLnBrk="0" hangingPunct="1">
                <a:lnSpc>
                  <a:spcPct val="100000"/>
                </a:lnSpc>
                <a:spcBef>
                  <a:spcPts val="0"/>
                </a:spcBef>
                <a:spcAft>
                  <a:spcPts val="0"/>
                </a:spcAft>
                <a:buClrTx/>
                <a:buSzTx/>
                <a:buFontTx/>
                <a:buNone/>
                <a:tabLst/>
                <a:defRPr/>
              </a:pPr>
              <a:t>150</a:t>
            </a:fld>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16017329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7"/>
          <p:cNvSpPr>
            <a:spLocks noGrp="1" noChangeArrowheads="1"/>
          </p:cNvSpPr>
          <p:nvPr>
            <p:ph type="sldNum" sz="quarter" idx="5"/>
          </p:nvPr>
        </p:nvSpPr>
        <p:spPr>
          <a:noFill/>
          <a:ln>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CE6A876-361F-4FDA-97BC-7049AA8457F4}" type="slidenum">
              <a:rPr kumimoji="0" lang="en-US" sz="1800" b="0" i="0" u="none" strike="noStrike" kern="0" cap="none" spc="0" normalizeH="0" baseline="0" noProof="0" smtClean="0">
                <a:ln>
                  <a:noFill/>
                </a:ln>
                <a:solidFill>
                  <a:prstClr val="black"/>
                </a:solidFill>
                <a:effectLst/>
                <a:uLnTx/>
                <a:uFillTx/>
                <a:latin typeface="Calibri"/>
                <a:ea typeface="ＭＳ Ｐゴシック" pitchFamily="34" charset="-128"/>
              </a:rPr>
              <a:pPr marL="0" marR="0" lvl="0" indent="0" defTabSz="914400" eaLnBrk="1" fontAlgn="auto" latinLnBrk="0" hangingPunct="1">
                <a:lnSpc>
                  <a:spcPct val="100000"/>
                </a:lnSpc>
                <a:spcBef>
                  <a:spcPts val="0"/>
                </a:spcBef>
                <a:spcAft>
                  <a:spcPts val="0"/>
                </a:spcAft>
                <a:buClrTx/>
                <a:buSzTx/>
                <a:buFontTx/>
                <a:buNone/>
                <a:tabLst/>
                <a:defRPr/>
              </a:pPr>
              <a:t>151</a:t>
            </a:fld>
            <a:endParaRPr kumimoji="0" lang="en-US" sz="1800" b="0" i="0" u="none" strike="noStrike" kern="0" cap="none" spc="0" normalizeH="0" baseline="0" noProof="0" dirty="0">
              <a:ln>
                <a:noFill/>
              </a:ln>
              <a:solidFill>
                <a:prstClr val="black"/>
              </a:solidFill>
              <a:effectLst/>
              <a:uLnTx/>
              <a:uFillTx/>
              <a:latin typeface="Calibri"/>
              <a:ea typeface="ＭＳ Ｐゴシック" pitchFamily="34" charset="-128"/>
            </a:endParaRPr>
          </a:p>
        </p:txBody>
      </p:sp>
      <p:sp>
        <p:nvSpPr>
          <p:cNvPr id="108546" name="Rectangle 2"/>
          <p:cNvSpPr>
            <a:spLocks noGrp="1" noRot="1" noChangeAspect="1" noChangeArrowheads="1" noTextEdit="1"/>
          </p:cNvSpPr>
          <p:nvPr>
            <p:ph type="sldImg"/>
          </p:nvPr>
        </p:nvSpPr>
        <p:spPr>
          <a:xfrm>
            <a:off x="465138" y="723900"/>
            <a:ext cx="6392862" cy="3597275"/>
          </a:xfrm>
          <a:ln/>
        </p:spPr>
      </p:sp>
      <p:sp>
        <p:nvSpPr>
          <p:cNvPr id="43011" name="Rectangle 3"/>
          <p:cNvSpPr>
            <a:spLocks noGrp="1" noChangeArrowheads="1"/>
          </p:cNvSpPr>
          <p:nvPr>
            <p:ph type="body" idx="1"/>
          </p:nvPr>
        </p:nvSpPr>
        <p:spPr>
          <a:xfrm>
            <a:off x="971974" y="4561192"/>
            <a:ext cx="5371253" cy="4315983"/>
          </a:xfrm>
        </p:spPr>
        <p:txBody>
          <a:bodyPr/>
          <a:lstStyle/>
          <a:p>
            <a:pPr eaLnBrk="1" hangingPunct="1">
              <a:defRPr/>
            </a:pPr>
            <a:r>
              <a:rPr lang="en-US" sz="1700" dirty="0">
                <a:cs typeface="+mn-cs"/>
              </a:rPr>
              <a:t>Our initial data suggest bevacizumab is an encouraging new therapy for patients with advanced carcinoid.  However, our study is small.  A larger confirmatory study is in development through the cooperative groups.</a:t>
            </a:r>
          </a:p>
        </p:txBody>
      </p:sp>
    </p:spTree>
    <p:extLst>
      <p:ext uri="{BB962C8B-B14F-4D97-AF65-F5344CB8AC3E}">
        <p14:creationId xmlns:p14="http://schemas.microsoft.com/office/powerpoint/2010/main" val="3159879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a:xfrm>
            <a:off x="457200" y="720725"/>
            <a:ext cx="6400800" cy="3600450"/>
          </a:xfrm>
          <a:ln/>
        </p:spPr>
      </p:sp>
      <p:sp>
        <p:nvSpPr>
          <p:cNvPr id="337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Times New Roman" panose="02020603050405020304" pitchFamily="18"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6B3309CF-0900-4613-93F5-1442E4FE3852}" type="slidenum">
              <a:rPr kumimoji="0" lang="en-US" altLang="en-US" sz="1300" b="0" i="0"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altLang="en-US" sz="1300" b="0" i="0"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420256349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xfrm>
            <a:off x="457200" y="720725"/>
            <a:ext cx="6400800" cy="3600450"/>
          </a:xfrm>
          <a:ln/>
        </p:spPr>
      </p:sp>
      <p:sp>
        <p:nvSpPr>
          <p:cNvPr id="13926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rPr>
              <a:t>ASCO, Published yet?</a:t>
            </a:r>
          </a:p>
        </p:txBody>
      </p:sp>
      <p:sp>
        <p:nvSpPr>
          <p:cNvPr id="13926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BEBDED7F-1CAE-49C3-B25A-510C69249A5E}" type="slidenum">
              <a:rPr kumimoji="0" lang="en-US" altLang="en-US" sz="1800" b="0" i="0"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rPr>
              <a:pPr marL="0" marR="0" lvl="0" indent="0" defTabSz="914400" eaLnBrk="1" fontAlgn="auto" latinLnBrk="0" hangingPunct="1">
                <a:lnSpc>
                  <a:spcPct val="100000"/>
                </a:lnSpc>
                <a:spcBef>
                  <a:spcPts val="0"/>
                </a:spcBef>
                <a:spcAft>
                  <a:spcPts val="0"/>
                </a:spcAft>
                <a:buClrTx/>
                <a:buSzTx/>
                <a:buFontTx/>
                <a:buNone/>
                <a:tabLst/>
                <a:defRPr/>
              </a:pPr>
              <a:t>152</a:t>
            </a:fld>
            <a:endParaRPr kumimoji="0" lang="en-US" altLang="en-US" sz="1800" b="0" i="0"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337355350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xfrm>
            <a:off x="457200" y="720725"/>
            <a:ext cx="6400800" cy="3600450"/>
          </a:xfrm>
          <a:ln/>
        </p:spPr>
      </p:sp>
      <p:sp>
        <p:nvSpPr>
          <p:cNvPr id="14131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endParaRPr>
          </a:p>
        </p:txBody>
      </p:sp>
      <p:sp>
        <p:nvSpPr>
          <p:cNvPr id="14131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a:defRPr>
                <a:solidFill>
                  <a:schemeClr val="tx1"/>
                </a:solidFill>
                <a:latin typeface="Verdana" panose="020B0604030504040204" pitchFamily="34" charset="0"/>
                <a:ea typeface="MS PGothic" panose="020B0600070205080204" pitchFamily="34" charset="-128"/>
              </a:defRPr>
            </a:lvl1pPr>
            <a:lvl2pPr marL="742950" indent="-285750" defTabSz="965200">
              <a:defRPr>
                <a:solidFill>
                  <a:schemeClr val="tx1"/>
                </a:solidFill>
                <a:latin typeface="Verdana" panose="020B0604030504040204" pitchFamily="34" charset="0"/>
                <a:ea typeface="MS PGothic" panose="020B0600070205080204" pitchFamily="34" charset="-128"/>
              </a:defRPr>
            </a:lvl2pPr>
            <a:lvl3pPr marL="1143000" indent="-228600" defTabSz="965200">
              <a:defRPr>
                <a:solidFill>
                  <a:schemeClr val="tx1"/>
                </a:solidFill>
                <a:latin typeface="Verdana" panose="020B0604030504040204" pitchFamily="34" charset="0"/>
                <a:ea typeface="MS PGothic" panose="020B0600070205080204" pitchFamily="34" charset="-128"/>
              </a:defRPr>
            </a:lvl3pPr>
            <a:lvl4pPr marL="1600200" indent="-228600" defTabSz="965200">
              <a:defRPr>
                <a:solidFill>
                  <a:schemeClr val="tx1"/>
                </a:solidFill>
                <a:latin typeface="Verdana" panose="020B0604030504040204" pitchFamily="34" charset="0"/>
                <a:ea typeface="MS PGothic" panose="020B0600070205080204" pitchFamily="34" charset="-128"/>
              </a:defRPr>
            </a:lvl4pPr>
            <a:lvl5pPr marL="2057400" indent="-228600" defTabSz="965200">
              <a:defRPr>
                <a:solidFill>
                  <a:schemeClr val="tx1"/>
                </a:solidFill>
                <a:latin typeface="Verdana" panose="020B0604030504040204" pitchFamily="34" charset="0"/>
                <a:ea typeface="MS PGothic" panose="020B0600070205080204" pitchFamily="34" charset="-128"/>
              </a:defRPr>
            </a:lvl5pPr>
            <a:lvl6pPr marL="25146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65200" eaLnBrk="1" fontAlgn="auto" latinLnBrk="0" hangingPunct="1">
              <a:lnSpc>
                <a:spcPct val="100000"/>
              </a:lnSpc>
              <a:spcBef>
                <a:spcPts val="0"/>
              </a:spcBef>
              <a:spcAft>
                <a:spcPts val="0"/>
              </a:spcAft>
              <a:buClrTx/>
              <a:buSzTx/>
              <a:buFontTx/>
              <a:buNone/>
              <a:tabLst/>
              <a:defRPr/>
            </a:pPr>
            <a:fld id="{221B8491-932F-4008-8041-B56A9D6CB5DB}" type="slidenum">
              <a:rPr kumimoji="0" lang="en-US" altLang="en-US" sz="1800" b="0" i="0" u="none" strike="noStrike" kern="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rPr>
              <a:pPr marL="0" marR="0" lvl="0" indent="0" defTabSz="965200" eaLnBrk="1" fontAlgn="auto" latinLnBrk="0" hangingPunct="1">
                <a:lnSpc>
                  <a:spcPct val="100000"/>
                </a:lnSpc>
                <a:spcBef>
                  <a:spcPts val="0"/>
                </a:spcBef>
                <a:spcAft>
                  <a:spcPts val="0"/>
                </a:spcAft>
                <a:buClrTx/>
                <a:buSzTx/>
                <a:buFontTx/>
                <a:buNone/>
                <a:tabLst/>
                <a:defRPr/>
              </a:pPr>
              <a:t>153</a:t>
            </a:fld>
            <a:endParaRPr kumimoji="0" lang="en-US" altLang="en-US" sz="1800" b="0" i="0" u="none" strike="noStrike" kern="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11466808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xfrm>
            <a:off x="457200" y="720725"/>
            <a:ext cx="6400800" cy="3600450"/>
          </a:xfrm>
          <a:ln/>
        </p:spPr>
      </p:sp>
      <p:sp>
        <p:nvSpPr>
          <p:cNvPr id="14541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rPr>
              <a:t>Building on Strosberg</a:t>
            </a:r>
          </a:p>
        </p:txBody>
      </p:sp>
      <p:sp>
        <p:nvSpPr>
          <p:cNvPr id="14541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a:defRPr>
                <a:solidFill>
                  <a:schemeClr val="tx1"/>
                </a:solidFill>
                <a:latin typeface="Verdana" panose="020B0604030504040204" pitchFamily="34" charset="0"/>
                <a:ea typeface="MS PGothic" panose="020B0600070205080204" pitchFamily="34" charset="-128"/>
              </a:defRPr>
            </a:lvl1pPr>
            <a:lvl2pPr marL="742950" indent="-285750" defTabSz="965200">
              <a:defRPr>
                <a:solidFill>
                  <a:schemeClr val="tx1"/>
                </a:solidFill>
                <a:latin typeface="Verdana" panose="020B0604030504040204" pitchFamily="34" charset="0"/>
                <a:ea typeface="MS PGothic" panose="020B0600070205080204" pitchFamily="34" charset="-128"/>
              </a:defRPr>
            </a:lvl2pPr>
            <a:lvl3pPr marL="1143000" indent="-228600" defTabSz="965200">
              <a:defRPr>
                <a:solidFill>
                  <a:schemeClr val="tx1"/>
                </a:solidFill>
                <a:latin typeface="Verdana" panose="020B0604030504040204" pitchFamily="34" charset="0"/>
                <a:ea typeface="MS PGothic" panose="020B0600070205080204" pitchFamily="34" charset="-128"/>
              </a:defRPr>
            </a:lvl3pPr>
            <a:lvl4pPr marL="1600200" indent="-228600" defTabSz="965200">
              <a:defRPr>
                <a:solidFill>
                  <a:schemeClr val="tx1"/>
                </a:solidFill>
                <a:latin typeface="Verdana" panose="020B0604030504040204" pitchFamily="34" charset="0"/>
                <a:ea typeface="MS PGothic" panose="020B0600070205080204" pitchFamily="34" charset="-128"/>
              </a:defRPr>
            </a:lvl4pPr>
            <a:lvl5pPr marL="2057400" indent="-228600" defTabSz="965200">
              <a:defRPr>
                <a:solidFill>
                  <a:schemeClr val="tx1"/>
                </a:solidFill>
                <a:latin typeface="Verdana" panose="020B0604030504040204" pitchFamily="34" charset="0"/>
                <a:ea typeface="MS PGothic" panose="020B0600070205080204" pitchFamily="34" charset="-128"/>
              </a:defRPr>
            </a:lvl5pPr>
            <a:lvl6pPr marL="25146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defTabSz="965200" eaLnBrk="1" fontAlgn="auto" latinLnBrk="0" hangingPunct="1">
              <a:lnSpc>
                <a:spcPct val="100000"/>
              </a:lnSpc>
              <a:spcBef>
                <a:spcPts val="0"/>
              </a:spcBef>
              <a:spcAft>
                <a:spcPts val="0"/>
              </a:spcAft>
              <a:buClrTx/>
              <a:buSzTx/>
              <a:buFontTx/>
              <a:buNone/>
              <a:tabLst/>
              <a:defRPr/>
            </a:pPr>
            <a:fld id="{B6A385DA-0E58-471C-A5FA-AF78F53A98B1}" type="slidenum">
              <a:rPr kumimoji="0" lang="en-US" altLang="en-US" sz="1800" b="0" i="0" u="none" strike="noStrike" kern="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rPr>
              <a:pPr marL="0" marR="0" lvl="0" indent="0" defTabSz="965200" eaLnBrk="1" fontAlgn="auto" latinLnBrk="0" hangingPunct="1">
                <a:lnSpc>
                  <a:spcPct val="100000"/>
                </a:lnSpc>
                <a:spcBef>
                  <a:spcPts val="0"/>
                </a:spcBef>
                <a:spcAft>
                  <a:spcPts val="0"/>
                </a:spcAft>
                <a:buClrTx/>
                <a:buSzTx/>
                <a:buFontTx/>
                <a:buNone/>
                <a:tabLst/>
                <a:defRPr/>
              </a:pPr>
              <a:t>155</a:t>
            </a:fld>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3300568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38" tIns="48320" rIns="96638" bIns="48320" anchor="b"/>
          <a:lstStyle>
            <a:lvl1pPr defTabSz="965200">
              <a:defRPr>
                <a:solidFill>
                  <a:schemeClr val="tx1"/>
                </a:solidFill>
                <a:latin typeface="Verdana" pitchFamily="34" charset="0"/>
                <a:ea typeface="MS PGothic" pitchFamily="34" charset="-128"/>
              </a:defRPr>
            </a:lvl1pPr>
            <a:lvl2pPr marL="742950" indent="-285750" defTabSz="965200">
              <a:defRPr>
                <a:solidFill>
                  <a:schemeClr val="tx1"/>
                </a:solidFill>
                <a:latin typeface="Verdana" pitchFamily="34" charset="0"/>
                <a:ea typeface="MS PGothic" pitchFamily="34" charset="-128"/>
              </a:defRPr>
            </a:lvl2pPr>
            <a:lvl3pPr marL="1143000" indent="-228600" defTabSz="965200">
              <a:defRPr>
                <a:solidFill>
                  <a:schemeClr val="tx1"/>
                </a:solidFill>
                <a:latin typeface="Verdana" pitchFamily="34" charset="0"/>
                <a:ea typeface="MS PGothic" pitchFamily="34" charset="-128"/>
              </a:defRPr>
            </a:lvl3pPr>
            <a:lvl4pPr marL="1600200" indent="-228600" defTabSz="965200">
              <a:defRPr>
                <a:solidFill>
                  <a:schemeClr val="tx1"/>
                </a:solidFill>
                <a:latin typeface="Verdana" pitchFamily="34" charset="0"/>
                <a:ea typeface="MS PGothic" pitchFamily="34" charset="-128"/>
              </a:defRPr>
            </a:lvl4pPr>
            <a:lvl5pPr marL="2057400" indent="-228600" defTabSz="965200">
              <a:defRPr>
                <a:solidFill>
                  <a:schemeClr val="tx1"/>
                </a:solidFill>
                <a:latin typeface="Verdana" pitchFamily="34" charset="0"/>
                <a:ea typeface="MS PGothic" pitchFamily="34" charset="-128"/>
              </a:defRPr>
            </a:lvl5pPr>
            <a:lvl6pPr marL="2514600" indent="-228600" algn="ctr" defTabSz="965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965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965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965200"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r" defTabSz="965200" rtl="0" eaLnBrk="1" fontAlgn="base" latinLnBrk="0" hangingPunct="1">
              <a:lnSpc>
                <a:spcPct val="100000"/>
              </a:lnSpc>
              <a:spcBef>
                <a:spcPct val="0"/>
              </a:spcBef>
              <a:spcAft>
                <a:spcPct val="0"/>
              </a:spcAft>
              <a:buClrTx/>
              <a:buSzTx/>
              <a:buFontTx/>
              <a:buNone/>
              <a:tabLst/>
              <a:defRPr/>
            </a:pPr>
            <a:fld id="{7BC96B24-C569-4E77-AA77-6CAF82B08A3A}" type="slidenum">
              <a:rPr kumimoji="0" lang="en-US" altLang="en-US" sz="1300" b="0" i="0" u="none" strike="noStrike" kern="1200" cap="none" spc="0" normalizeH="0" baseline="0" noProof="0" smtClean="0">
                <a:ln>
                  <a:noFill/>
                </a:ln>
                <a:solidFill>
                  <a:srgbClr val="000000"/>
                </a:solidFill>
                <a:effectLst/>
                <a:uLnTx/>
                <a:uFillTx/>
                <a:latin typeface="Calibri" pitchFamily="34" charset="0"/>
                <a:ea typeface="MS PGothic" pitchFamily="34" charset="-128"/>
                <a:cs typeface="+mn-cs"/>
              </a:rPr>
              <a:pPr marL="0" marR="0" lvl="0" indent="0" algn="r" defTabSz="965200" rtl="0" eaLnBrk="1" fontAlgn="base" latinLnBrk="0" hangingPunct="1">
                <a:lnSpc>
                  <a:spcPct val="100000"/>
                </a:lnSpc>
                <a:spcBef>
                  <a:spcPct val="0"/>
                </a:spcBef>
                <a:spcAft>
                  <a:spcPct val="0"/>
                </a:spcAft>
                <a:buClrTx/>
                <a:buSzTx/>
                <a:buFontTx/>
                <a:buNone/>
                <a:tabLst/>
                <a:defRPr/>
              </a:pPr>
              <a:t>25</a:t>
            </a:fld>
            <a:endParaRPr kumimoji="0" lang="en-US" altLang="en-US" sz="1300" b="0" i="0" u="none" strike="noStrike" kern="1200" cap="none" spc="0" normalizeH="0" baseline="0" noProof="0">
              <a:ln>
                <a:noFill/>
              </a:ln>
              <a:solidFill>
                <a:srgbClr val="000000"/>
              </a:solidFill>
              <a:effectLst/>
              <a:uLnTx/>
              <a:uFillTx/>
              <a:latin typeface="Calibri" pitchFamily="34" charset="0"/>
              <a:ea typeface="MS PGothic" pitchFamily="34" charset="-128"/>
              <a:cs typeface="+mn-cs"/>
            </a:endParaRPr>
          </a:p>
        </p:txBody>
      </p:sp>
      <p:sp>
        <p:nvSpPr>
          <p:cNvPr id="71683" name="Rectangle 7"/>
          <p:cNvSpPr txBox="1">
            <a:spLocks noGrp="1" noChangeArrowheads="1"/>
          </p:cNvSpPr>
          <p:nvPr/>
        </p:nvSpPr>
        <p:spPr bwMode="auto">
          <a:xfrm>
            <a:off x="4144963" y="9121775"/>
            <a:ext cx="3170237" cy="479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31" tIns="48314" rIns="96631" bIns="48314" anchor="b"/>
          <a:lstStyle>
            <a:lvl1pPr defTabSz="965200">
              <a:defRPr>
                <a:solidFill>
                  <a:schemeClr val="tx1"/>
                </a:solidFill>
                <a:latin typeface="Verdana" pitchFamily="34" charset="0"/>
                <a:ea typeface="MS PGothic" pitchFamily="34" charset="-128"/>
              </a:defRPr>
            </a:lvl1pPr>
            <a:lvl2pPr marL="742950" indent="-285750" defTabSz="965200">
              <a:defRPr>
                <a:solidFill>
                  <a:schemeClr val="tx1"/>
                </a:solidFill>
                <a:latin typeface="Verdana" pitchFamily="34" charset="0"/>
                <a:ea typeface="MS PGothic" pitchFamily="34" charset="-128"/>
              </a:defRPr>
            </a:lvl2pPr>
            <a:lvl3pPr marL="1143000" indent="-228600" defTabSz="965200">
              <a:defRPr>
                <a:solidFill>
                  <a:schemeClr val="tx1"/>
                </a:solidFill>
                <a:latin typeface="Verdana" pitchFamily="34" charset="0"/>
                <a:ea typeface="MS PGothic" pitchFamily="34" charset="-128"/>
              </a:defRPr>
            </a:lvl3pPr>
            <a:lvl4pPr marL="1600200" indent="-228600" defTabSz="965200">
              <a:defRPr>
                <a:solidFill>
                  <a:schemeClr val="tx1"/>
                </a:solidFill>
                <a:latin typeface="Verdana" pitchFamily="34" charset="0"/>
                <a:ea typeface="MS PGothic" pitchFamily="34" charset="-128"/>
              </a:defRPr>
            </a:lvl4pPr>
            <a:lvl5pPr marL="2057400" indent="-228600" defTabSz="965200">
              <a:defRPr>
                <a:solidFill>
                  <a:schemeClr val="tx1"/>
                </a:solidFill>
                <a:latin typeface="Verdana" pitchFamily="34" charset="0"/>
                <a:ea typeface="MS PGothic" pitchFamily="34" charset="-128"/>
              </a:defRPr>
            </a:lvl5pPr>
            <a:lvl6pPr marL="2514600" indent="-228600" algn="ctr" defTabSz="965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965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965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965200"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65200" rtl="0" eaLnBrk="0" fontAlgn="base" latinLnBrk="0" hangingPunct="0">
              <a:lnSpc>
                <a:spcPct val="100000"/>
              </a:lnSpc>
              <a:spcBef>
                <a:spcPct val="0"/>
              </a:spcBef>
              <a:spcAft>
                <a:spcPct val="0"/>
              </a:spcAft>
              <a:buClrTx/>
              <a:buSzTx/>
              <a:buFontTx/>
              <a:buNone/>
              <a:tabLst/>
              <a:defRPr/>
            </a:pPr>
            <a:fld id="{9384ACA4-509E-4777-95D4-58FE30D99432}" type="slidenum">
              <a:rPr kumimoji="0" lang="en-US" altLang="en-US" sz="1300" b="0" i="0" u="none" strike="noStrike" kern="1200" cap="none" spc="0" normalizeH="0" baseline="0" noProof="0" smtClean="0">
                <a:ln>
                  <a:noFill/>
                </a:ln>
                <a:solidFill>
                  <a:srgbClr val="000000"/>
                </a:solidFill>
                <a:effectLst/>
                <a:uLnTx/>
                <a:uFillTx/>
                <a:latin typeface="Lucida Sans" charset="0"/>
                <a:ea typeface="MS PGothic" pitchFamily="34" charset="-128"/>
                <a:cs typeface="Arial" pitchFamily="34" charset="0"/>
              </a:rPr>
              <a:pPr marL="0" marR="0" lvl="0" indent="0" algn="l" defTabSz="965200" rtl="0" eaLnBrk="0" fontAlgn="base" latinLnBrk="0" hangingPunct="0">
                <a:lnSpc>
                  <a:spcPct val="100000"/>
                </a:lnSpc>
                <a:spcBef>
                  <a:spcPct val="0"/>
                </a:spcBef>
                <a:spcAft>
                  <a:spcPct val="0"/>
                </a:spcAft>
                <a:buClrTx/>
                <a:buSzTx/>
                <a:buFontTx/>
                <a:buNone/>
                <a:tabLst/>
                <a:defRPr/>
              </a:pPr>
              <a:t>25</a:t>
            </a:fld>
            <a:endParaRPr kumimoji="0" lang="en-US" altLang="en-US" sz="1300" b="0" i="0" u="none" strike="noStrike" kern="1200" cap="none" spc="0" normalizeH="0" baseline="0" noProof="0">
              <a:ln>
                <a:noFill/>
              </a:ln>
              <a:solidFill>
                <a:srgbClr val="000000"/>
              </a:solidFill>
              <a:effectLst/>
              <a:uLnTx/>
              <a:uFillTx/>
              <a:latin typeface="Lucida Sans" charset="0"/>
              <a:ea typeface="MS PGothic" pitchFamily="34" charset="-128"/>
              <a:cs typeface="Arial" pitchFamily="34" charset="0"/>
            </a:endParaRPr>
          </a:p>
        </p:txBody>
      </p:sp>
      <p:sp>
        <p:nvSpPr>
          <p:cNvPr id="71684" name="Rectangle 2"/>
          <p:cNvSpPr>
            <a:spLocks noGrp="1" noRot="1" noChangeAspect="1" noChangeArrowheads="1" noTextEdit="1"/>
          </p:cNvSpPr>
          <p:nvPr>
            <p:ph type="sldImg"/>
          </p:nvPr>
        </p:nvSpPr>
        <p:spPr>
          <a:xfrm>
            <a:off x="458788" y="720725"/>
            <a:ext cx="6400800" cy="3600450"/>
          </a:xfrm>
          <a:ln/>
        </p:spPr>
      </p:sp>
      <p:sp>
        <p:nvSpPr>
          <p:cNvPr id="71685"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31" tIns="48314" rIns="96631" bIns="48314"/>
          <a:lstStyle/>
          <a:p>
            <a:pPr eaLnBrk="1" hangingPunct="1">
              <a:spcBef>
                <a:spcPct val="0"/>
              </a:spcBef>
            </a:pPr>
            <a:endParaRPr lang="en-US" altLang="en-US">
              <a:latin typeface="Times New Roman" pitchFamily="18" charset="0"/>
            </a:endParaRPr>
          </a:p>
        </p:txBody>
      </p:sp>
    </p:spTree>
    <p:extLst>
      <p:ext uri="{BB962C8B-B14F-4D97-AF65-F5344CB8AC3E}">
        <p14:creationId xmlns:p14="http://schemas.microsoft.com/office/powerpoint/2010/main" val="3711298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xfrm>
            <a:off x="457200" y="720725"/>
            <a:ext cx="6400800" cy="3600450"/>
          </a:xfrm>
          <a:ln/>
        </p:spPr>
      </p:sp>
      <p:sp>
        <p:nvSpPr>
          <p:cNvPr id="7680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a:latin typeface="Times New Roman" pitchFamily="18" charset="0"/>
              </a:rPr>
              <a:t>First it is important to keep in mind that the natural history of advanced metastatic pancreatic NETs is aggressive even when well-differentiated.</a:t>
            </a:r>
          </a:p>
          <a:p>
            <a:endParaRPr lang="en-US" altLang="en-US" dirty="0">
              <a:latin typeface="Times New Roman" pitchFamily="18" charset="0"/>
            </a:endParaRPr>
          </a:p>
          <a:p>
            <a:r>
              <a:rPr lang="en-US" altLang="en-US" dirty="0">
                <a:latin typeface="Times New Roman" pitchFamily="18" charset="0"/>
              </a:rPr>
              <a:t>In the 1970s, there were no approved agents for either oncologic control or management of hormonal syndrome for patients with </a:t>
            </a:r>
            <a:r>
              <a:rPr lang="en-US" altLang="en-US" dirty="0" err="1">
                <a:latin typeface="Times New Roman" pitchFamily="18" charset="0"/>
              </a:rPr>
              <a:t>pNET</a:t>
            </a:r>
            <a:r>
              <a:rPr lang="en-US" altLang="en-US" dirty="0">
                <a:latin typeface="Times New Roman" pitchFamily="18" charset="0"/>
              </a:rPr>
              <a:t>…</a:t>
            </a: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46C274A-5C82-427E-9572-4188B0C37728}" type="slidenum">
              <a:rPr kumimoji="0" lang="en-GB" altLang="en-US" sz="1300" b="0" i="0" u="none" strike="noStrike" kern="1200" cap="none" spc="0" normalizeH="0" baseline="0" noProof="0">
                <a:ln>
                  <a:noFill/>
                </a:ln>
                <a:solidFill>
                  <a:srgbClr val="000000"/>
                </a:solidFill>
                <a:effectLst/>
                <a:uLnTx/>
                <a:uFillTx/>
                <a:latin typeface="Times New Roman" pitchFamily="18"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GB" altLang="en-US" sz="1300" b="0" i="0" u="none" strike="noStrike" kern="1200" cap="none" spc="0" normalizeH="0" baseline="0" noProof="0">
              <a:ln>
                <a:noFill/>
              </a:ln>
              <a:solidFill>
                <a:srgbClr val="000000"/>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1391585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hemeOverride" Target="../theme/themeOverride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hemeOverride" Target="../theme/themeOverride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984146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43822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143000"/>
          </a:xfrm>
          <a:prstGeom prst="rect">
            <a:avLst/>
          </a:prstGeom>
        </p:spPr>
        <p:txBody>
          <a:bodyPr/>
          <a:lstStyle/>
          <a:p>
            <a:r>
              <a:rPr lang="en-US"/>
              <a:t>Click to edit Master title style</a:t>
            </a:r>
          </a:p>
        </p:txBody>
      </p:sp>
      <p:sp>
        <p:nvSpPr>
          <p:cNvPr id="3" name="Rectangle 24"/>
          <p:cNvSpPr>
            <a:spLocks noGrp="1" noChangeArrowheads="1"/>
          </p:cNvSpPr>
          <p:nvPr>
            <p:ph type="dt" sz="half" idx="10"/>
          </p:nvPr>
        </p:nvSpPr>
        <p:spPr/>
        <p:txBody>
          <a:bodyPr/>
          <a:lstStyle>
            <a:lvl1pPr algn="ctr">
              <a:defRPr>
                <a:latin typeface="Verdana" pitchFamily="34" charset="0"/>
                <a:ea typeface="MS PGothic" pitchFamily="34" charset="-128"/>
              </a:defRPr>
            </a:lvl1pPr>
          </a:lstStyle>
          <a:p>
            <a:pPr>
              <a:defRPr/>
            </a:pPr>
            <a:endParaRPr lang="en-US"/>
          </a:p>
        </p:txBody>
      </p:sp>
      <p:sp>
        <p:nvSpPr>
          <p:cNvPr id="4" name="Rectangle 25"/>
          <p:cNvSpPr>
            <a:spLocks noGrp="1" noChangeArrowheads="1"/>
          </p:cNvSpPr>
          <p:nvPr>
            <p:ph type="ftr" sz="quarter" idx="11"/>
          </p:nvPr>
        </p:nvSpPr>
        <p:spPr/>
        <p:txBody>
          <a:bodyPr/>
          <a:lstStyle>
            <a:lvl1pPr>
              <a:defRPr>
                <a:latin typeface="Verdana" pitchFamily="34" charset="0"/>
                <a:ea typeface="MS PGothic" pitchFamily="34" charset="-128"/>
              </a:defRPr>
            </a:lvl1pPr>
          </a:lstStyle>
          <a:p>
            <a:pPr>
              <a:defRPr/>
            </a:pPr>
            <a:endParaRPr lang="en-US"/>
          </a:p>
        </p:txBody>
      </p:sp>
      <p:sp>
        <p:nvSpPr>
          <p:cNvPr id="5" name="Rectangle 26"/>
          <p:cNvSpPr>
            <a:spLocks noGrp="1" noChangeArrowheads="1"/>
          </p:cNvSpPr>
          <p:nvPr>
            <p:ph type="sldNum" sz="quarter" idx="12"/>
          </p:nvPr>
        </p:nvSpPr>
        <p:spPr/>
        <p:txBody>
          <a:bodyPr/>
          <a:lstStyle>
            <a:lvl1pPr>
              <a:defRPr>
                <a:latin typeface="Verdana" pitchFamily="34" charset="0"/>
              </a:defRPr>
            </a:lvl1pPr>
          </a:lstStyle>
          <a:p>
            <a:pPr>
              <a:defRPr/>
            </a:pPr>
            <a:fld id="{95242903-76D1-429F-9B8E-03D21D925ED1}" type="slidenum">
              <a:rPr lang="en-US" altLang="en-US"/>
              <a:pPr>
                <a:defRPr/>
              </a:pPr>
              <a:t>‹#›</a:t>
            </a:fld>
            <a:endParaRPr lang="en-US" altLang="en-US"/>
          </a:p>
        </p:txBody>
      </p:sp>
    </p:spTree>
    <p:extLst>
      <p:ext uri="{BB962C8B-B14F-4D97-AF65-F5344CB8AC3E}">
        <p14:creationId xmlns:p14="http://schemas.microsoft.com/office/powerpoint/2010/main" val="3760886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showMasterPhAnim="0" type="blank">
  <p:cSld name="Blank">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12192000" cy="6858000"/>
            <a:chOff x="0" y="0"/>
            <a:chExt cx="5760" cy="4320"/>
          </a:xfrm>
        </p:grpSpPr>
        <p:sp>
          <p:nvSpPr>
            <p:cNvPr id="3" name="Freeform 3"/>
            <p:cNvSpPr>
              <a:spLocks/>
            </p:cNvSpPr>
            <p:nvPr/>
          </p:nvSpPr>
          <p:spPr bwMode="hidden">
            <a:xfrm>
              <a:off x="0" y="3072"/>
              <a:ext cx="5760" cy="1248"/>
            </a:xfrm>
            <a:custGeom>
              <a:avLst/>
              <a:gdLst>
                <a:gd name="T0" fmla="*/ 2435 w 6027"/>
                <a:gd name="T1" fmla="*/ 1 h 2296"/>
                <a:gd name="T2" fmla="*/ 0 w 6027"/>
                <a:gd name="T3" fmla="*/ 1 h 2296"/>
                <a:gd name="T4" fmla="*/ 0 w 6027"/>
                <a:gd name="T5" fmla="*/ 0 h 2296"/>
                <a:gd name="T6" fmla="*/ 2435 w 6027"/>
                <a:gd name="T7" fmla="*/ 0 h 2296"/>
                <a:gd name="T8" fmla="*/ 2435 w 6027"/>
                <a:gd name="T9" fmla="*/ 1 h 2296"/>
                <a:gd name="T10" fmla="*/ 2435 w 6027"/>
                <a:gd name="T11" fmla="*/ 1 h 2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27" h="2296">
                  <a:moveTo>
                    <a:pt x="6027" y="2296"/>
                  </a:moveTo>
                  <a:lnTo>
                    <a:pt x="0" y="2296"/>
                  </a:lnTo>
                  <a:lnTo>
                    <a:pt x="0" y="0"/>
                  </a:lnTo>
                  <a:lnTo>
                    <a:pt x="6027" y="0"/>
                  </a:lnTo>
                  <a:lnTo>
                    <a:pt x="6027" y="2296"/>
                  </a:lnTo>
                  <a:close/>
                </a:path>
              </a:pathLst>
            </a:custGeom>
            <a:gradFill rotWithShape="0">
              <a:gsLst>
                <a:gs pos="0">
                  <a:schemeClr val="bg1"/>
                </a:gs>
                <a:gs pos="100000">
                  <a:schemeClr val="accent2"/>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sp>
          <p:nvSpPr>
            <p:cNvPr id="4"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S PGothic" charset="0"/>
                <a:cs typeface="MS PGothic" charset="0"/>
              </a:endParaRPr>
            </a:p>
          </p:txBody>
        </p:sp>
      </p:grpSp>
      <p:sp>
        <p:nvSpPr>
          <p:cNvPr id="5" name="Freeform 5"/>
          <p:cNvSpPr>
            <a:spLocks/>
          </p:cNvSpPr>
          <p:nvPr/>
        </p:nvSpPr>
        <p:spPr bwMode="hidden">
          <a:xfrm>
            <a:off x="8331200" y="6262688"/>
            <a:ext cx="3860800" cy="609600"/>
          </a:xfrm>
          <a:custGeom>
            <a:avLst/>
            <a:gdLst>
              <a:gd name="T0" fmla="*/ 2147483647 w 5748"/>
              <a:gd name="T1" fmla="*/ 2147483647 h 246"/>
              <a:gd name="T2" fmla="*/ 0 w 5748"/>
              <a:gd name="T3" fmla="*/ 2147483647 h 246"/>
              <a:gd name="T4" fmla="*/ 0 w 5748"/>
              <a:gd name="T5" fmla="*/ 0 h 246"/>
              <a:gd name="T6" fmla="*/ 2147483647 w 5748"/>
              <a:gd name="T7" fmla="*/ 0 h 246"/>
              <a:gd name="T8" fmla="*/ 2147483647 w 5748"/>
              <a:gd name="T9" fmla="*/ 2147483647 h 246"/>
              <a:gd name="T10" fmla="*/ 2147483647 w 5748"/>
              <a:gd name="T11" fmla="*/ 2147483647 h 2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8" h="246">
                <a:moveTo>
                  <a:pt x="5748" y="246"/>
                </a:moveTo>
                <a:lnTo>
                  <a:pt x="0" y="246"/>
                </a:lnTo>
                <a:lnTo>
                  <a:pt x="0" y="0"/>
                </a:lnTo>
                <a:lnTo>
                  <a:pt x="5748" y="0"/>
                </a:lnTo>
                <a:lnTo>
                  <a:pt x="5748" y="246"/>
                </a:lnTo>
                <a:close/>
              </a:path>
            </a:pathLst>
          </a:custGeom>
          <a:gradFill rotWithShape="0">
            <a:gsLst>
              <a:gs pos="0">
                <a:schemeClr val="bg1"/>
              </a:gs>
              <a:gs pos="100000">
                <a:schemeClr val="hlink"/>
              </a:gs>
            </a:gsLst>
            <a:lin ang="189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grpSp>
        <p:nvGrpSpPr>
          <p:cNvPr id="6" name="Group 6"/>
          <p:cNvGrpSpPr>
            <a:grpSpLocks/>
          </p:cNvGrpSpPr>
          <p:nvPr/>
        </p:nvGrpSpPr>
        <p:grpSpPr bwMode="auto">
          <a:xfrm>
            <a:off x="0" y="6019800"/>
            <a:ext cx="10464800" cy="857250"/>
            <a:chOff x="0" y="3792"/>
            <a:chExt cx="4944" cy="540"/>
          </a:xfrm>
        </p:grpSpPr>
        <p:sp>
          <p:nvSpPr>
            <p:cNvPr id="7"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S PGothic" charset="0"/>
                <a:cs typeface="MS PGothic" charset="0"/>
              </a:endParaRPr>
            </a:p>
          </p:txBody>
        </p:sp>
        <p:grpSp>
          <p:nvGrpSpPr>
            <p:cNvPr id="8" name="Group 8"/>
            <p:cNvGrpSpPr>
              <a:grpSpLocks/>
            </p:cNvGrpSpPr>
            <p:nvPr userDrawn="1"/>
          </p:nvGrpSpPr>
          <p:grpSpPr bwMode="auto">
            <a:xfrm>
              <a:off x="2486" y="3792"/>
              <a:ext cx="2458" cy="540"/>
              <a:chOff x="2486" y="3792"/>
              <a:chExt cx="2458" cy="540"/>
            </a:xfrm>
          </p:grpSpPr>
          <p:sp>
            <p:nvSpPr>
              <p:cNvPr id="10" name="Freeform 24"/>
              <p:cNvSpPr>
                <a:spLocks/>
              </p:cNvSpPr>
              <p:nvPr userDrawn="1"/>
            </p:nvSpPr>
            <p:spPr bwMode="ltGray">
              <a:xfrm>
                <a:off x="3948" y="3799"/>
                <a:ext cx="996" cy="533"/>
              </a:xfrm>
              <a:custGeom>
                <a:avLst/>
                <a:gdLst>
                  <a:gd name="T0" fmla="*/ 636 w 996"/>
                  <a:gd name="T1" fmla="*/ 373 h 533"/>
                  <a:gd name="T2" fmla="*/ 495 w 996"/>
                  <a:gd name="T3" fmla="*/ 370 h 533"/>
                  <a:gd name="T4" fmla="*/ 280 w 996"/>
                  <a:gd name="T5" fmla="*/ 249 h 533"/>
                  <a:gd name="T6" fmla="*/ 127 w 996"/>
                  <a:gd name="T7" fmla="*/ 66 h 533"/>
                  <a:gd name="T8" fmla="*/ 0 w 996"/>
                  <a:gd name="T9" fmla="*/ 0 h 533"/>
                  <a:gd name="T10" fmla="*/ 22 w 996"/>
                  <a:gd name="T11" fmla="*/ 26 h 533"/>
                  <a:gd name="T12" fmla="*/ 0 w 996"/>
                  <a:gd name="T13" fmla="*/ 65 h 533"/>
                  <a:gd name="T14" fmla="*/ 30 w 996"/>
                  <a:gd name="T15" fmla="*/ 119 h 533"/>
                  <a:gd name="T16" fmla="*/ 75 w 996"/>
                  <a:gd name="T17" fmla="*/ 243 h 533"/>
                  <a:gd name="T18" fmla="*/ 45 w 996"/>
                  <a:gd name="T19" fmla="*/ 422 h 533"/>
                  <a:gd name="T20" fmla="*/ 200 w 996"/>
                  <a:gd name="T21" fmla="*/ 329 h 533"/>
                  <a:gd name="T22" fmla="*/ 612 w 996"/>
                  <a:gd name="T23" fmla="*/ 533 h 533"/>
                  <a:gd name="T24" fmla="*/ 996 w 996"/>
                  <a:gd name="T25" fmla="*/ 529 h 533"/>
                  <a:gd name="T26" fmla="*/ 828 w 996"/>
                  <a:gd name="T27" fmla="*/ 473 h 533"/>
                  <a:gd name="T28" fmla="*/ 636 w 996"/>
                  <a:gd name="T29" fmla="*/ 373 h 5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sp>
            <p:nvSpPr>
              <p:cNvPr id="11" name="Freeform 25"/>
              <p:cNvSpPr>
                <a:spLocks/>
              </p:cNvSpPr>
              <p:nvPr userDrawn="1"/>
            </p:nvSpPr>
            <p:spPr bwMode="ltGray">
              <a:xfrm>
                <a:off x="2677" y="3792"/>
                <a:ext cx="186" cy="395"/>
              </a:xfrm>
              <a:custGeom>
                <a:avLst/>
                <a:gdLst>
                  <a:gd name="T0" fmla="*/ 36 w 186"/>
                  <a:gd name="T1" fmla="*/ 0 h 353"/>
                  <a:gd name="T2" fmla="*/ 54 w 186"/>
                  <a:gd name="T3" fmla="*/ 168 h 353"/>
                  <a:gd name="T4" fmla="*/ 24 w 186"/>
                  <a:gd name="T5" fmla="*/ 289 h 353"/>
                  <a:gd name="T6" fmla="*/ 18 w 186"/>
                  <a:gd name="T7" fmla="*/ 623 h 353"/>
                  <a:gd name="T8" fmla="*/ 42 w 186"/>
                  <a:gd name="T9" fmla="*/ 1082 h 353"/>
                  <a:gd name="T10" fmla="*/ 48 w 186"/>
                  <a:gd name="T11" fmla="*/ 1532 h 353"/>
                  <a:gd name="T12" fmla="*/ 0 w 186"/>
                  <a:gd name="T13" fmla="*/ 3347 h 353"/>
                  <a:gd name="T14" fmla="*/ 54 w 186"/>
                  <a:gd name="T15" fmla="*/ 2214 h 353"/>
                  <a:gd name="T16" fmla="*/ 84 w 186"/>
                  <a:gd name="T17" fmla="*/ 2044 h 353"/>
                  <a:gd name="T18" fmla="*/ 126 w 186"/>
                  <a:gd name="T19" fmla="*/ 1198 h 353"/>
                  <a:gd name="T20" fmla="*/ 144 w 186"/>
                  <a:gd name="T21" fmla="*/ 1134 h 353"/>
                  <a:gd name="T22" fmla="*/ 144 w 186"/>
                  <a:gd name="T23" fmla="*/ 855 h 353"/>
                  <a:gd name="T24" fmla="*/ 186 w 186"/>
                  <a:gd name="T25" fmla="*/ 623 h 353"/>
                  <a:gd name="T26" fmla="*/ 162 w 186"/>
                  <a:gd name="T27" fmla="*/ 566 h 353"/>
                  <a:gd name="T28" fmla="*/ 36 w 186"/>
                  <a:gd name="T29" fmla="*/ 0 h 353"/>
                  <a:gd name="T30" fmla="*/ 36 w 186"/>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sp>
            <p:nvSpPr>
              <p:cNvPr id="12" name="Freeform 26"/>
              <p:cNvSpPr>
                <a:spLocks/>
              </p:cNvSpPr>
              <p:nvPr userDrawn="1"/>
            </p:nvSpPr>
            <p:spPr bwMode="ltGray">
              <a:xfrm>
                <a:off x="3030" y="3893"/>
                <a:ext cx="378" cy="271"/>
              </a:xfrm>
              <a:custGeom>
                <a:avLst/>
                <a:gdLst>
                  <a:gd name="T0" fmla="*/ 18 w 378"/>
                  <a:gd name="T1" fmla="*/ 0 h 271"/>
                  <a:gd name="T2" fmla="*/ 12 w 378"/>
                  <a:gd name="T3" fmla="*/ 13 h 271"/>
                  <a:gd name="T4" fmla="*/ 0 w 378"/>
                  <a:gd name="T5" fmla="*/ 40 h 271"/>
                  <a:gd name="T6" fmla="*/ 60 w 378"/>
                  <a:gd name="T7" fmla="*/ 121 h 271"/>
                  <a:gd name="T8" fmla="*/ 310 w 378"/>
                  <a:gd name="T9" fmla="*/ 271 h 271"/>
                  <a:gd name="T10" fmla="*/ 290 w 378"/>
                  <a:gd name="T11" fmla="*/ 139 h 271"/>
                  <a:gd name="T12" fmla="*/ 378 w 378"/>
                  <a:gd name="T13" fmla="*/ 76 h 271"/>
                  <a:gd name="T14" fmla="*/ 251 w 378"/>
                  <a:gd name="T15" fmla="*/ 94 h 271"/>
                  <a:gd name="T16" fmla="*/ 90 w 378"/>
                  <a:gd name="T17" fmla="*/ 54 h 271"/>
                  <a:gd name="T18" fmla="*/ 18 w 378"/>
                  <a:gd name="T19" fmla="*/ 0 h 271"/>
                  <a:gd name="T20" fmla="*/ 18 w 378"/>
                  <a:gd name="T21" fmla="*/ 0 h 2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sp>
            <p:nvSpPr>
              <p:cNvPr id="13" name="Freeform 27"/>
              <p:cNvSpPr>
                <a:spLocks/>
              </p:cNvSpPr>
              <p:nvPr userDrawn="1"/>
            </p:nvSpPr>
            <p:spPr bwMode="ltGray">
              <a:xfrm>
                <a:off x="3628" y="3866"/>
                <a:ext cx="155" cy="74"/>
              </a:xfrm>
              <a:custGeom>
                <a:avLst/>
                <a:gdLst>
                  <a:gd name="T0" fmla="*/ 114 w 155"/>
                  <a:gd name="T1" fmla="*/ 0 h 66"/>
                  <a:gd name="T2" fmla="*/ 0 w 155"/>
                  <a:gd name="T3" fmla="*/ 0 h 66"/>
                  <a:gd name="T4" fmla="*/ 0 w 155"/>
                  <a:gd name="T5" fmla="*/ 0 h 66"/>
                  <a:gd name="T6" fmla="*/ 6 w 155"/>
                  <a:gd name="T7" fmla="*/ 61 h 66"/>
                  <a:gd name="T8" fmla="*/ 6 w 155"/>
                  <a:gd name="T9" fmla="*/ 174 h 66"/>
                  <a:gd name="T10" fmla="*/ 0 w 155"/>
                  <a:gd name="T11" fmla="*/ 238 h 66"/>
                  <a:gd name="T12" fmla="*/ 78 w 155"/>
                  <a:gd name="T13" fmla="*/ 584 h 66"/>
                  <a:gd name="T14" fmla="*/ 96 w 155"/>
                  <a:gd name="T15" fmla="*/ 411 h 66"/>
                  <a:gd name="T16" fmla="*/ 155 w 155"/>
                  <a:gd name="T17" fmla="*/ 650 h 66"/>
                  <a:gd name="T18" fmla="*/ 126 w 155"/>
                  <a:gd name="T19" fmla="*/ 238 h 66"/>
                  <a:gd name="T20" fmla="*/ 149 w 155"/>
                  <a:gd name="T21" fmla="*/ 0 h 66"/>
                  <a:gd name="T22" fmla="*/ 114 w 155"/>
                  <a:gd name="T23" fmla="*/ 0 h 66"/>
                  <a:gd name="T24" fmla="*/ 114 w 155"/>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sp>
            <p:nvSpPr>
              <p:cNvPr id="14" name="Freeform 28"/>
              <p:cNvSpPr>
                <a:spLocks/>
              </p:cNvSpPr>
              <p:nvPr userDrawn="1"/>
            </p:nvSpPr>
            <p:spPr bwMode="ltGray">
              <a:xfrm>
                <a:off x="2486" y="3859"/>
                <a:ext cx="42" cy="81"/>
              </a:xfrm>
              <a:custGeom>
                <a:avLst/>
                <a:gdLst>
                  <a:gd name="T0" fmla="*/ 6 w 42"/>
                  <a:gd name="T1" fmla="*/ 386 h 72"/>
                  <a:gd name="T2" fmla="*/ 0 w 42"/>
                  <a:gd name="T3" fmla="*/ 200 h 72"/>
                  <a:gd name="T4" fmla="*/ 12 w 42"/>
                  <a:gd name="T5" fmla="*/ 68 h 72"/>
                  <a:gd name="T6" fmla="*/ 0 w 42"/>
                  <a:gd name="T7" fmla="*/ 68 h 72"/>
                  <a:gd name="T8" fmla="*/ 12 w 42"/>
                  <a:gd name="T9" fmla="*/ 68 h 72"/>
                  <a:gd name="T10" fmla="*/ 24 w 42"/>
                  <a:gd name="T11" fmla="*/ 68 h 72"/>
                  <a:gd name="T12" fmla="*/ 36 w 42"/>
                  <a:gd name="T13" fmla="*/ 68 h 72"/>
                  <a:gd name="T14" fmla="*/ 42 w 42"/>
                  <a:gd name="T15" fmla="*/ 0 h 72"/>
                  <a:gd name="T16" fmla="*/ 30 w 42"/>
                  <a:gd name="T17" fmla="*/ 200 h 72"/>
                  <a:gd name="T18" fmla="*/ 42 w 42"/>
                  <a:gd name="T19" fmla="*/ 515 h 72"/>
                  <a:gd name="T20" fmla="*/ 12 w 42"/>
                  <a:gd name="T21" fmla="*/ 755 h 72"/>
                  <a:gd name="T22" fmla="*/ 6 w 42"/>
                  <a:gd name="T23" fmla="*/ 386 h 72"/>
                  <a:gd name="T24" fmla="*/ 6 w 42"/>
                  <a:gd name="T25" fmla="*/ 386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grpSp>
        <p:sp>
          <p:nvSpPr>
            <p:cNvPr id="9"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S PGothic" charset="0"/>
                <a:cs typeface="MS PGothic" charset="0"/>
              </a:endParaRPr>
            </a:p>
          </p:txBody>
        </p:sp>
      </p:grpSp>
      <p:grpSp>
        <p:nvGrpSpPr>
          <p:cNvPr id="15" name="Group 15"/>
          <p:cNvGrpSpPr>
            <a:grpSpLocks/>
          </p:cNvGrpSpPr>
          <p:nvPr/>
        </p:nvGrpSpPr>
        <p:grpSpPr bwMode="auto">
          <a:xfrm>
            <a:off x="836085" y="6021388"/>
            <a:ext cx="7579783" cy="849312"/>
            <a:chOff x="395" y="3793"/>
            <a:chExt cx="3581" cy="535"/>
          </a:xfrm>
        </p:grpSpPr>
        <p:sp>
          <p:nvSpPr>
            <p:cNvPr id="16" name="Freeform 16"/>
            <p:cNvSpPr>
              <a:spLocks/>
            </p:cNvSpPr>
            <p:nvPr/>
          </p:nvSpPr>
          <p:spPr bwMode="auto">
            <a:xfrm>
              <a:off x="1196" y="3793"/>
              <a:ext cx="365" cy="291"/>
            </a:xfrm>
            <a:custGeom>
              <a:avLst/>
              <a:gdLst>
                <a:gd name="T0" fmla="*/ 24 w 365"/>
                <a:gd name="T1" fmla="*/ 24 h 287"/>
                <a:gd name="T2" fmla="*/ 0 w 365"/>
                <a:gd name="T3" fmla="*/ 80 h 287"/>
                <a:gd name="T4" fmla="*/ 66 w 365"/>
                <a:gd name="T5" fmla="*/ 148 h 287"/>
                <a:gd name="T6" fmla="*/ 143 w 365"/>
                <a:gd name="T7" fmla="*/ 240 h 287"/>
                <a:gd name="T8" fmla="*/ 191 w 365"/>
                <a:gd name="T9" fmla="*/ 222 h 287"/>
                <a:gd name="T10" fmla="*/ 341 w 365"/>
                <a:gd name="T11" fmla="*/ 378 h 287"/>
                <a:gd name="T12" fmla="*/ 305 w 365"/>
                <a:gd name="T13" fmla="*/ 231 h 287"/>
                <a:gd name="T14" fmla="*/ 365 w 365"/>
                <a:gd name="T15" fmla="*/ 172 h 287"/>
                <a:gd name="T16" fmla="*/ 359 w 365"/>
                <a:gd name="T17" fmla="*/ 166 h 287"/>
                <a:gd name="T18" fmla="*/ 335 w 365"/>
                <a:gd name="T19" fmla="*/ 154 h 287"/>
                <a:gd name="T20" fmla="*/ 299 w 365"/>
                <a:gd name="T21" fmla="*/ 112 h 287"/>
                <a:gd name="T22" fmla="*/ 257 w 365"/>
                <a:gd name="T23" fmla="*/ 92 h 287"/>
                <a:gd name="T24" fmla="*/ 215 w 365"/>
                <a:gd name="T25" fmla="*/ 74 h 287"/>
                <a:gd name="T26" fmla="*/ 173 w 365"/>
                <a:gd name="T27" fmla="*/ 56 h 287"/>
                <a:gd name="T28" fmla="*/ 143 w 365"/>
                <a:gd name="T29" fmla="*/ 24 h 287"/>
                <a:gd name="T30" fmla="*/ 131 w 365"/>
                <a:gd name="T31" fmla="*/ 18 h 287"/>
                <a:gd name="T32" fmla="*/ 107 w 365"/>
                <a:gd name="T33" fmla="*/ 18 h 287"/>
                <a:gd name="T34" fmla="*/ 95 w 365"/>
                <a:gd name="T35" fmla="*/ 18 h 287"/>
                <a:gd name="T36" fmla="*/ 72 w 365"/>
                <a:gd name="T37" fmla="*/ 12 h 287"/>
                <a:gd name="T38" fmla="*/ 66 w 365"/>
                <a:gd name="T39" fmla="*/ 12 h 287"/>
                <a:gd name="T40" fmla="*/ 54 w 365"/>
                <a:gd name="T41" fmla="*/ 6 h 287"/>
                <a:gd name="T42" fmla="*/ 42 w 365"/>
                <a:gd name="T43" fmla="*/ 0 h 287"/>
                <a:gd name="T44" fmla="*/ 30 w 365"/>
                <a:gd name="T45" fmla="*/ 0 h 287"/>
                <a:gd name="T46" fmla="*/ 24 w 365"/>
                <a:gd name="T47" fmla="*/ 24 h 287"/>
                <a:gd name="T48" fmla="*/ 24 w 365"/>
                <a:gd name="T49" fmla="*/ 24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sp>
          <p:nvSpPr>
            <p:cNvPr id="17" name="Freeform 17"/>
            <p:cNvSpPr>
              <a:spLocks/>
            </p:cNvSpPr>
            <p:nvPr/>
          </p:nvSpPr>
          <p:spPr bwMode="auto">
            <a:xfrm>
              <a:off x="1943" y="3829"/>
              <a:ext cx="2033" cy="499"/>
            </a:xfrm>
            <a:custGeom>
              <a:avLst/>
              <a:gdLst>
                <a:gd name="T0" fmla="*/ 186 w 2033"/>
                <a:gd name="T1" fmla="*/ 18 h 499"/>
                <a:gd name="T2" fmla="*/ 138 w 2033"/>
                <a:gd name="T3" fmla="*/ 6 h 499"/>
                <a:gd name="T4" fmla="*/ 96 w 2033"/>
                <a:gd name="T5" fmla="*/ 0 h 499"/>
                <a:gd name="T6" fmla="*/ 36 w 2033"/>
                <a:gd name="T7" fmla="*/ 0 h 499"/>
                <a:gd name="T8" fmla="*/ 12 w 2033"/>
                <a:gd name="T9" fmla="*/ 25 h 499"/>
                <a:gd name="T10" fmla="*/ 0 w 2033"/>
                <a:gd name="T11" fmla="*/ 128 h 499"/>
                <a:gd name="T12" fmla="*/ 60 w 2033"/>
                <a:gd name="T13" fmla="*/ 104 h 499"/>
                <a:gd name="T14" fmla="*/ 90 w 2033"/>
                <a:gd name="T15" fmla="*/ 134 h 499"/>
                <a:gd name="T16" fmla="*/ 150 w 2033"/>
                <a:gd name="T17" fmla="*/ 153 h 499"/>
                <a:gd name="T18" fmla="*/ 209 w 2033"/>
                <a:gd name="T19" fmla="*/ 273 h 499"/>
                <a:gd name="T20" fmla="*/ 401 w 2033"/>
                <a:gd name="T21" fmla="*/ 359 h 499"/>
                <a:gd name="T22" fmla="*/ 777 w 2033"/>
                <a:gd name="T23" fmla="*/ 359 h 499"/>
                <a:gd name="T24" fmla="*/ 2033 w 2033"/>
                <a:gd name="T25" fmla="*/ 499 h 499"/>
                <a:gd name="T26" fmla="*/ 2033 w 2033"/>
                <a:gd name="T27" fmla="*/ 499 h 499"/>
                <a:gd name="T28" fmla="*/ 1991 w 2033"/>
                <a:gd name="T29" fmla="*/ 493 h 499"/>
                <a:gd name="T30" fmla="*/ 676 w 2033"/>
                <a:gd name="T31" fmla="*/ 243 h 499"/>
                <a:gd name="T32" fmla="*/ 514 w 2033"/>
                <a:gd name="T33" fmla="*/ 159 h 499"/>
                <a:gd name="T34" fmla="*/ 425 w 2033"/>
                <a:gd name="T35" fmla="*/ 110 h 499"/>
                <a:gd name="T36" fmla="*/ 365 w 2033"/>
                <a:gd name="T37" fmla="*/ 92 h 499"/>
                <a:gd name="T38" fmla="*/ 281 w 2033"/>
                <a:gd name="T39" fmla="*/ 61 h 499"/>
                <a:gd name="T40" fmla="*/ 186 w 2033"/>
                <a:gd name="T41" fmla="*/ 18 h 499"/>
                <a:gd name="T42" fmla="*/ 186 w 2033"/>
                <a:gd name="T43" fmla="*/ 18 h 4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sp>
          <p:nvSpPr>
            <p:cNvPr id="18" name="Freeform 18"/>
            <p:cNvSpPr>
              <a:spLocks/>
            </p:cNvSpPr>
            <p:nvPr/>
          </p:nvSpPr>
          <p:spPr bwMode="auto">
            <a:xfrm>
              <a:off x="1830" y="3823"/>
              <a:ext cx="71" cy="61"/>
            </a:xfrm>
            <a:custGeom>
              <a:avLst/>
              <a:gdLst>
                <a:gd name="T0" fmla="*/ 0 w 71"/>
                <a:gd name="T1" fmla="*/ 18 h 60"/>
                <a:gd name="T2" fmla="*/ 6 w 71"/>
                <a:gd name="T3" fmla="*/ 18 h 60"/>
                <a:gd name="T4" fmla="*/ 12 w 71"/>
                <a:gd name="T5" fmla="*/ 12 h 60"/>
                <a:gd name="T6" fmla="*/ 6 w 71"/>
                <a:gd name="T7" fmla="*/ 6 h 60"/>
                <a:gd name="T8" fmla="*/ 0 w 71"/>
                <a:gd name="T9" fmla="*/ 0 h 60"/>
                <a:gd name="T10" fmla="*/ 29 w 71"/>
                <a:gd name="T11" fmla="*/ 18 h 60"/>
                <a:gd name="T12" fmla="*/ 53 w 71"/>
                <a:gd name="T13" fmla="*/ 18 h 60"/>
                <a:gd name="T14" fmla="*/ 59 w 71"/>
                <a:gd name="T15" fmla="*/ 50 h 60"/>
                <a:gd name="T16" fmla="*/ 65 w 71"/>
                <a:gd name="T17" fmla="*/ 62 h 60"/>
                <a:gd name="T18" fmla="*/ 71 w 71"/>
                <a:gd name="T19" fmla="*/ 74 h 60"/>
                <a:gd name="T20" fmla="*/ 71 w 71"/>
                <a:gd name="T21" fmla="*/ 80 h 60"/>
                <a:gd name="T22" fmla="*/ 59 w 71"/>
                <a:gd name="T23" fmla="*/ 74 h 60"/>
                <a:gd name="T24" fmla="*/ 47 w 71"/>
                <a:gd name="T25" fmla="*/ 62 h 60"/>
                <a:gd name="T26" fmla="*/ 23 w 71"/>
                <a:gd name="T27" fmla="*/ 50 h 60"/>
                <a:gd name="T28" fmla="*/ 23 w 71"/>
                <a:gd name="T29" fmla="*/ 56 h 60"/>
                <a:gd name="T30" fmla="*/ 18 w 71"/>
                <a:gd name="T31" fmla="*/ 62 h 60"/>
                <a:gd name="T32" fmla="*/ 12 w 71"/>
                <a:gd name="T33" fmla="*/ 68 h 60"/>
                <a:gd name="T34" fmla="*/ 6 w 71"/>
                <a:gd name="T35" fmla="*/ 68 h 60"/>
                <a:gd name="T36" fmla="*/ 6 w 71"/>
                <a:gd name="T37" fmla="*/ 68 h 60"/>
                <a:gd name="T38" fmla="*/ 6 w 71"/>
                <a:gd name="T39" fmla="*/ 56 h 60"/>
                <a:gd name="T40" fmla="*/ 0 w 71"/>
                <a:gd name="T41" fmla="*/ 18 h 60"/>
                <a:gd name="T42" fmla="*/ 0 w 71"/>
                <a:gd name="T43" fmla="*/ 18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sp>
          <p:nvSpPr>
            <p:cNvPr id="19" name="Freeform 19"/>
            <p:cNvSpPr>
              <a:spLocks/>
            </p:cNvSpPr>
            <p:nvPr/>
          </p:nvSpPr>
          <p:spPr bwMode="auto">
            <a:xfrm>
              <a:off x="855" y="3842"/>
              <a:ext cx="161" cy="164"/>
            </a:xfrm>
            <a:custGeom>
              <a:avLst/>
              <a:gdLst>
                <a:gd name="T0" fmla="*/ 30 w 161"/>
                <a:gd name="T1" fmla="*/ 0 h 162"/>
                <a:gd name="T2" fmla="*/ 48 w 161"/>
                <a:gd name="T3" fmla="*/ 6 h 162"/>
                <a:gd name="T4" fmla="*/ 72 w 161"/>
                <a:gd name="T5" fmla="*/ 6 h 162"/>
                <a:gd name="T6" fmla="*/ 114 w 161"/>
                <a:gd name="T7" fmla="*/ 12 h 162"/>
                <a:gd name="T8" fmla="*/ 96 w 161"/>
                <a:gd name="T9" fmla="*/ 74 h 162"/>
                <a:gd name="T10" fmla="*/ 96 w 161"/>
                <a:gd name="T11" fmla="*/ 80 h 162"/>
                <a:gd name="T12" fmla="*/ 102 w 161"/>
                <a:gd name="T13" fmla="*/ 92 h 162"/>
                <a:gd name="T14" fmla="*/ 108 w 161"/>
                <a:gd name="T15" fmla="*/ 104 h 162"/>
                <a:gd name="T16" fmla="*/ 120 w 161"/>
                <a:gd name="T17" fmla="*/ 116 h 162"/>
                <a:gd name="T18" fmla="*/ 143 w 161"/>
                <a:gd name="T19" fmla="*/ 146 h 162"/>
                <a:gd name="T20" fmla="*/ 155 w 161"/>
                <a:gd name="T21" fmla="*/ 178 h 162"/>
                <a:gd name="T22" fmla="*/ 161 w 161"/>
                <a:gd name="T23" fmla="*/ 196 h 162"/>
                <a:gd name="T24" fmla="*/ 161 w 161"/>
                <a:gd name="T25" fmla="*/ 202 h 162"/>
                <a:gd name="T26" fmla="*/ 96 w 161"/>
                <a:gd name="T27" fmla="*/ 122 h 162"/>
                <a:gd name="T28" fmla="*/ 30 w 161"/>
                <a:gd name="T29" fmla="*/ 74 h 162"/>
                <a:gd name="T30" fmla="*/ 0 w 161"/>
                <a:gd name="T31" fmla="*/ 0 h 162"/>
                <a:gd name="T32" fmla="*/ 30 w 161"/>
                <a:gd name="T33" fmla="*/ 0 h 162"/>
                <a:gd name="T34" fmla="*/ 30 w 161"/>
                <a:gd name="T35" fmla="*/ 0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sp>
          <p:nvSpPr>
            <p:cNvPr id="20" name="Freeform 20"/>
            <p:cNvSpPr>
              <a:spLocks/>
            </p:cNvSpPr>
            <p:nvPr/>
          </p:nvSpPr>
          <p:spPr bwMode="auto">
            <a:xfrm>
              <a:off x="706" y="3854"/>
              <a:ext cx="59" cy="61"/>
            </a:xfrm>
            <a:custGeom>
              <a:avLst/>
              <a:gdLst>
                <a:gd name="T0" fmla="*/ 59 w 59"/>
                <a:gd name="T1" fmla="*/ 6 h 60"/>
                <a:gd name="T2" fmla="*/ 41 w 59"/>
                <a:gd name="T3" fmla="*/ 50 h 60"/>
                <a:gd name="T4" fmla="*/ 41 w 59"/>
                <a:gd name="T5" fmla="*/ 56 h 60"/>
                <a:gd name="T6" fmla="*/ 47 w 59"/>
                <a:gd name="T7" fmla="*/ 62 h 60"/>
                <a:gd name="T8" fmla="*/ 53 w 59"/>
                <a:gd name="T9" fmla="*/ 74 h 60"/>
                <a:gd name="T10" fmla="*/ 53 w 59"/>
                <a:gd name="T11" fmla="*/ 80 h 60"/>
                <a:gd name="T12" fmla="*/ 47 w 59"/>
                <a:gd name="T13" fmla="*/ 74 h 60"/>
                <a:gd name="T14" fmla="*/ 35 w 59"/>
                <a:gd name="T15" fmla="*/ 68 h 60"/>
                <a:gd name="T16" fmla="*/ 23 w 59"/>
                <a:gd name="T17" fmla="*/ 56 h 60"/>
                <a:gd name="T18" fmla="*/ 17 w 59"/>
                <a:gd name="T19" fmla="*/ 50 h 60"/>
                <a:gd name="T20" fmla="*/ 0 w 59"/>
                <a:gd name="T21" fmla="*/ 0 h 60"/>
                <a:gd name="T22" fmla="*/ 59 w 59"/>
                <a:gd name="T23" fmla="*/ 6 h 60"/>
                <a:gd name="T24" fmla="*/ 59 w 59"/>
                <a:gd name="T25" fmla="*/ 6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sp>
          <p:nvSpPr>
            <p:cNvPr id="21" name="Freeform 21"/>
            <p:cNvSpPr>
              <a:spLocks/>
            </p:cNvSpPr>
            <p:nvPr/>
          </p:nvSpPr>
          <p:spPr bwMode="auto">
            <a:xfrm>
              <a:off x="395" y="3811"/>
              <a:ext cx="245" cy="207"/>
            </a:xfrm>
            <a:custGeom>
              <a:avLst/>
              <a:gdLst>
                <a:gd name="T0" fmla="*/ 233 w 245"/>
                <a:gd name="T1" fmla="*/ 56 h 204"/>
                <a:gd name="T2" fmla="*/ 245 w 245"/>
                <a:gd name="T3" fmla="*/ 62 h 204"/>
                <a:gd name="T4" fmla="*/ 209 w 245"/>
                <a:gd name="T5" fmla="*/ 106 h 204"/>
                <a:gd name="T6" fmla="*/ 143 w 245"/>
                <a:gd name="T7" fmla="*/ 173 h 204"/>
                <a:gd name="T8" fmla="*/ 167 w 245"/>
                <a:gd name="T9" fmla="*/ 209 h 204"/>
                <a:gd name="T10" fmla="*/ 179 w 245"/>
                <a:gd name="T11" fmla="*/ 272 h 204"/>
                <a:gd name="T12" fmla="*/ 77 w 245"/>
                <a:gd name="T13" fmla="*/ 173 h 204"/>
                <a:gd name="T14" fmla="*/ 47 w 245"/>
                <a:gd name="T15" fmla="*/ 106 h 204"/>
                <a:gd name="T16" fmla="*/ 89 w 245"/>
                <a:gd name="T17" fmla="*/ 86 h 204"/>
                <a:gd name="T18" fmla="*/ 59 w 245"/>
                <a:gd name="T19" fmla="*/ 56 h 204"/>
                <a:gd name="T20" fmla="*/ 0 w 245"/>
                <a:gd name="T21" fmla="*/ 12 h 204"/>
                <a:gd name="T22" fmla="*/ 0 w 245"/>
                <a:gd name="T23" fmla="*/ 0 h 204"/>
                <a:gd name="T24" fmla="*/ 6 w 245"/>
                <a:gd name="T25" fmla="*/ 0 h 204"/>
                <a:gd name="T26" fmla="*/ 12 w 245"/>
                <a:gd name="T27" fmla="*/ 0 h 204"/>
                <a:gd name="T28" fmla="*/ 47 w 245"/>
                <a:gd name="T29" fmla="*/ 6 h 204"/>
                <a:gd name="T30" fmla="*/ 77 w 245"/>
                <a:gd name="T31" fmla="*/ 6 h 204"/>
                <a:gd name="T32" fmla="*/ 83 w 245"/>
                <a:gd name="T33" fmla="*/ 6 h 204"/>
                <a:gd name="T34" fmla="*/ 89 w 245"/>
                <a:gd name="T35" fmla="*/ 6 h 204"/>
                <a:gd name="T36" fmla="*/ 101 w 245"/>
                <a:gd name="T37" fmla="*/ 12 h 204"/>
                <a:gd name="T38" fmla="*/ 125 w 245"/>
                <a:gd name="T39" fmla="*/ 12 h 204"/>
                <a:gd name="T40" fmla="*/ 143 w 245"/>
                <a:gd name="T41" fmla="*/ 18 h 204"/>
                <a:gd name="T42" fmla="*/ 149 w 245"/>
                <a:gd name="T43" fmla="*/ 18 h 204"/>
                <a:gd name="T44" fmla="*/ 149 w 245"/>
                <a:gd name="T45" fmla="*/ 18 h 204"/>
                <a:gd name="T46" fmla="*/ 203 w 245"/>
                <a:gd name="T47" fmla="*/ 24 h 204"/>
                <a:gd name="T48" fmla="*/ 233 w 245"/>
                <a:gd name="T49" fmla="*/ 56 h 204"/>
                <a:gd name="T50" fmla="*/ 233 w 245"/>
                <a:gd name="T51" fmla="*/ 56 h 2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a typeface="MS PGothic" pitchFamily="34" charset="-128"/>
                <a:cs typeface="Tahoma"/>
              </a:endParaRPr>
            </a:p>
          </p:txBody>
        </p:sp>
      </p:grpSp>
      <p:sp>
        <p:nvSpPr>
          <p:cNvPr id="22" name="Rectangle 24"/>
          <p:cNvSpPr>
            <a:spLocks noGrp="1" noChangeArrowheads="1"/>
          </p:cNvSpPr>
          <p:nvPr>
            <p:ph type="dt" sz="half" idx="10"/>
          </p:nvPr>
        </p:nvSpPr>
        <p:spPr/>
        <p:txBody>
          <a:bodyPr vert="horz" wrap="square" lIns="91440" tIns="45720" rIns="91440" bIns="45720" numCol="1" anchor="t" anchorCtr="0" compatLnSpc="1">
            <a:prstTxWarp prst="textNoShape">
              <a:avLst/>
            </a:prstTxWarp>
          </a:bodyPr>
          <a:lstStyle>
            <a:lvl1pPr>
              <a:defRPr>
                <a:ea typeface="MS PGothic" pitchFamily="34" charset="-128"/>
              </a:defRPr>
            </a:lvl1pPr>
          </a:lstStyle>
          <a:p>
            <a:pPr fontAlgn="auto">
              <a:spcBef>
                <a:spcPts val="0"/>
              </a:spcBef>
              <a:spcAft>
                <a:spcPts val="0"/>
              </a:spcAft>
              <a:defRPr/>
            </a:pPr>
            <a:fld id="{8AB3BA78-10D3-47C3-A111-8E129B514129}" type="datetimeFigureOut">
              <a:rPr lang="en-US" altLang="en-US" kern="0" smtClean="0">
                <a:solidFill>
                  <a:sysClr val="windowText" lastClr="000000"/>
                </a:solidFill>
              </a:rPr>
              <a:pPr fontAlgn="auto">
                <a:spcBef>
                  <a:spcPts val="0"/>
                </a:spcBef>
                <a:spcAft>
                  <a:spcPts val="0"/>
                </a:spcAft>
                <a:defRPr/>
              </a:pPr>
              <a:t>4/11/2017</a:t>
            </a:fld>
            <a:endParaRPr lang="en-US" altLang="en-US" kern="0">
              <a:solidFill>
                <a:sysClr val="windowText" lastClr="000000"/>
              </a:solidFill>
            </a:endParaRPr>
          </a:p>
        </p:txBody>
      </p:sp>
      <p:sp>
        <p:nvSpPr>
          <p:cNvPr id="23" name="Rectangle 25"/>
          <p:cNvSpPr>
            <a:spLocks noGrp="1" noChangeArrowheads="1"/>
          </p:cNvSpPr>
          <p:nvPr>
            <p:ph type="ftr" sz="quarter" idx="11"/>
          </p:nvPr>
        </p:nvSpPr>
        <p:spPr/>
        <p:txBody>
          <a:bodyPr/>
          <a:lstStyle>
            <a:lvl1pPr>
              <a:defRPr>
                <a:solidFill>
                  <a:srgbClr val="FFFFFF"/>
                </a:solidFill>
              </a:defRPr>
            </a:lvl1pPr>
          </a:lstStyle>
          <a:p>
            <a:pPr fontAlgn="auto">
              <a:spcBef>
                <a:spcPts val="0"/>
              </a:spcBef>
              <a:spcAft>
                <a:spcPts val="0"/>
              </a:spcAft>
              <a:defRPr/>
            </a:pPr>
            <a:endParaRPr lang="en-US" kern="0"/>
          </a:p>
        </p:txBody>
      </p:sp>
      <p:sp>
        <p:nvSpPr>
          <p:cNvPr id="24" name="Rectangle 26"/>
          <p:cNvSpPr>
            <a:spLocks noGrp="1" noChangeArrowheads="1"/>
          </p:cNvSpPr>
          <p:nvPr>
            <p:ph type="sldNum" sz="quarter" idx="12"/>
          </p:nvPr>
        </p:nvSpPr>
        <p:spPr/>
        <p:txBody>
          <a:bodyPr/>
          <a:lstStyle>
            <a:lvl1pPr>
              <a:defRPr/>
            </a:lvl1pPr>
          </a:lstStyle>
          <a:p>
            <a:pPr fontAlgn="auto">
              <a:spcBef>
                <a:spcPts val="0"/>
              </a:spcBef>
              <a:spcAft>
                <a:spcPts val="0"/>
              </a:spcAft>
              <a:defRPr/>
            </a:pPr>
            <a:fld id="{87D5F65E-417F-4F6B-ABF4-563FC933D0FB}" type="slidenum">
              <a:rPr lang="en-US" altLang="en-US" kern="0" smtClean="0">
                <a:solidFill>
                  <a:sysClr val="windowText" lastClr="000000"/>
                </a:solidFill>
              </a:rPr>
              <a:pPr fontAlgn="auto">
                <a:spcBef>
                  <a:spcPts val="0"/>
                </a:spcBef>
                <a:spcAft>
                  <a:spcPts val="0"/>
                </a:spcAft>
                <a:defRPr/>
              </a:pPr>
              <a:t>‹#›</a:t>
            </a:fld>
            <a:endParaRPr lang="en-US" altLang="en-US" kern="0">
              <a:solidFill>
                <a:sysClr val="windowText" lastClr="000000"/>
              </a:solidFill>
            </a:endParaRPr>
          </a:p>
        </p:txBody>
      </p:sp>
    </p:spTree>
    <p:extLst>
      <p:ext uri="{BB962C8B-B14F-4D97-AF65-F5344CB8AC3E}">
        <p14:creationId xmlns:p14="http://schemas.microsoft.com/office/powerpoint/2010/main" val="19340217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3" y="261938"/>
            <a:ext cx="10845800"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21834599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3976013"/>
            <a:ext cx="10363200" cy="4308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fontAlgn="auto">
              <a:spcBef>
                <a:spcPts val="0"/>
              </a:spcBef>
              <a:spcAft>
                <a:spcPts val="0"/>
              </a:spcAft>
              <a:defRPr/>
            </a:pPr>
            <a:endParaRPr lang="en-US" kern="0">
              <a:solidFill>
                <a:sysClr val="windowText" lastClr="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auto">
              <a:spcBef>
                <a:spcPts val="0"/>
              </a:spcBef>
              <a:spcAft>
                <a:spcPts val="0"/>
              </a:spcAft>
              <a:defRPr/>
            </a:pPr>
            <a:endParaRPr lang="en-US" kern="0">
              <a:solidFill>
                <a:sysClr val="windowText" lastClr="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auto">
              <a:spcBef>
                <a:spcPts val="0"/>
              </a:spcBef>
              <a:spcAft>
                <a:spcPts val="0"/>
              </a:spcAft>
              <a:defRPr/>
            </a:pPr>
            <a:fld id="{1E1CABED-1E29-4956-BDF4-A7DD967E6FFB}" type="slidenum">
              <a:rPr lang="en-US" altLang="en-US" kern="0" smtClean="0">
                <a:solidFill>
                  <a:sysClr val="windowText" lastClr="000000"/>
                </a:solidFill>
              </a:rPr>
              <a:pPr fontAlgn="auto">
                <a:spcBef>
                  <a:spcPts val="0"/>
                </a:spcBef>
                <a:spcAft>
                  <a:spcPts val="0"/>
                </a:spcAft>
                <a:defRPr/>
              </a:pPr>
              <a:t>‹#›</a:t>
            </a:fld>
            <a:endParaRPr lang="en-US" altLang="en-US" kern="0">
              <a:solidFill>
                <a:sysClr val="windowText" lastClr="000000"/>
              </a:solidFill>
            </a:endParaRPr>
          </a:p>
        </p:txBody>
      </p:sp>
    </p:spTree>
    <p:extLst>
      <p:ext uri="{BB962C8B-B14F-4D97-AF65-F5344CB8AC3E}">
        <p14:creationId xmlns:p14="http://schemas.microsoft.com/office/powerpoint/2010/main" val="27951643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828807"/>
            <a:ext cx="12192000" cy="1771651"/>
          </a:xfrm>
          <a:prstGeom prst="rect">
            <a:avLst/>
          </a:prstGeom>
          <a:noFill/>
        </p:spPr>
        <p:txBody>
          <a:bodyPr lIns="91380" tIns="45692" rIns="91380" bIns="45692"/>
          <a:lstStyle>
            <a:lvl1pPr algn="ctr">
              <a:defRPr>
                <a:solidFill>
                  <a:srgbClr val="0065A3"/>
                </a:solidFill>
              </a:defRPr>
            </a:lvl1pPr>
          </a:lstStyle>
          <a:p>
            <a:r>
              <a:rPr lang="en-US" dirty="0"/>
              <a:t>Click to edit Master title style</a:t>
            </a:r>
          </a:p>
        </p:txBody>
      </p:sp>
      <p:sp>
        <p:nvSpPr>
          <p:cNvPr id="3" name="Subtitle 2"/>
          <p:cNvSpPr>
            <a:spLocks noGrp="1"/>
          </p:cNvSpPr>
          <p:nvPr>
            <p:ph type="subTitle" idx="1"/>
          </p:nvPr>
        </p:nvSpPr>
        <p:spPr>
          <a:xfrm>
            <a:off x="1828800" y="3886202"/>
            <a:ext cx="8534400" cy="547842"/>
          </a:xfrm>
        </p:spPr>
        <p:txBody>
          <a:bodyPr/>
          <a:lstStyle>
            <a:lvl1pPr marL="0" indent="0" algn="ctr">
              <a:buNone/>
              <a:defRPr>
                <a:solidFill>
                  <a:schemeClr val="tx1">
                    <a:lumMod val="65000"/>
                    <a:lumOff val="35000"/>
                  </a:schemeClr>
                </a:solidFill>
              </a:defRPr>
            </a:lvl1pPr>
            <a:lvl2pPr marL="456915" indent="0" algn="ctr">
              <a:buNone/>
              <a:defRPr>
                <a:solidFill>
                  <a:schemeClr val="tx1">
                    <a:tint val="75000"/>
                  </a:schemeClr>
                </a:solidFill>
              </a:defRPr>
            </a:lvl2pPr>
            <a:lvl3pPr marL="913832" indent="0" algn="ctr">
              <a:buNone/>
              <a:defRPr>
                <a:solidFill>
                  <a:schemeClr val="tx1">
                    <a:tint val="75000"/>
                  </a:schemeClr>
                </a:solidFill>
              </a:defRPr>
            </a:lvl3pPr>
            <a:lvl4pPr marL="1370748" indent="0" algn="ctr">
              <a:buNone/>
              <a:defRPr>
                <a:solidFill>
                  <a:schemeClr val="tx1">
                    <a:tint val="75000"/>
                  </a:schemeClr>
                </a:solidFill>
              </a:defRPr>
            </a:lvl4pPr>
            <a:lvl5pPr marL="1827662" indent="0" algn="ctr">
              <a:buNone/>
              <a:defRPr>
                <a:solidFill>
                  <a:schemeClr val="tx1">
                    <a:tint val="75000"/>
                  </a:schemeClr>
                </a:solidFill>
              </a:defRPr>
            </a:lvl5pPr>
            <a:lvl6pPr marL="2284579" indent="0" algn="ctr">
              <a:buNone/>
              <a:defRPr>
                <a:solidFill>
                  <a:schemeClr val="tx1">
                    <a:tint val="75000"/>
                  </a:schemeClr>
                </a:solidFill>
              </a:defRPr>
            </a:lvl6pPr>
            <a:lvl7pPr marL="2741494" indent="0" algn="ctr">
              <a:buNone/>
              <a:defRPr>
                <a:solidFill>
                  <a:schemeClr val="tx1">
                    <a:tint val="75000"/>
                  </a:schemeClr>
                </a:solidFill>
              </a:defRPr>
            </a:lvl7pPr>
            <a:lvl8pPr marL="3198408" indent="0" algn="ctr">
              <a:buNone/>
              <a:defRPr>
                <a:solidFill>
                  <a:schemeClr val="tx1">
                    <a:tint val="75000"/>
                  </a:schemeClr>
                </a:solidFill>
              </a:defRPr>
            </a:lvl8pPr>
            <a:lvl9pPr marL="3655325"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pPr>
              <a:defRPr/>
            </a:pPr>
            <a:fld id="{DBF2FB71-CC9C-4E12-9268-F6FA24A708F9}" type="datetimeFigureOut">
              <a:rPr lang="en-US" smtClean="0"/>
              <a:pPr>
                <a:defRPr/>
              </a:pPr>
              <a:t>4/11/2017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D14C747-DCD3-4E8D-98AB-4BF073305C63}" type="slidenum">
              <a:rPr lang="en-US" smtClean="0"/>
              <a:pPr>
                <a:defRPr/>
              </a:pPr>
              <a:t>‹#›</a:t>
            </a:fld>
            <a:endParaRPr lang="en-US"/>
          </a:p>
        </p:txBody>
      </p:sp>
    </p:spTree>
    <p:extLst>
      <p:ext uri="{BB962C8B-B14F-4D97-AF65-F5344CB8AC3E}">
        <p14:creationId xmlns:p14="http://schemas.microsoft.com/office/powerpoint/2010/main" val="32714819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561832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79067" y="3429000"/>
            <a:ext cx="5994400" cy="739298"/>
          </a:xfrm>
          <a:prstGeom prst="rect">
            <a:avLst/>
          </a:prstGeo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Tree>
    <p:extLst>
      <p:ext uri="{BB962C8B-B14F-4D97-AF65-F5344CB8AC3E}">
        <p14:creationId xmlns:p14="http://schemas.microsoft.com/office/powerpoint/2010/main" val="39873172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0279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79067" y="3429000"/>
            <a:ext cx="5994400" cy="739298"/>
          </a:xfrm>
          <a:prstGeom prst="rect">
            <a:avLst/>
          </a:prstGeo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3" y="261938"/>
            <a:ext cx="10845800"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6200073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pitchFamily="34" charset="0"/>
                <a:ea typeface="MS PGothic" pitchFamily="34" charset="-128"/>
              </a:defRPr>
            </a:lvl1pPr>
            <a:lvl2pPr marL="742950" indent="-285750" defTabSz="457200">
              <a:defRPr>
                <a:solidFill>
                  <a:schemeClr val="tx1"/>
                </a:solidFill>
                <a:latin typeface="Verdana" pitchFamily="34" charset="0"/>
                <a:ea typeface="MS PGothic" pitchFamily="34" charset="-128"/>
              </a:defRPr>
            </a:lvl2pPr>
            <a:lvl3pPr marL="1143000" indent="-228600" defTabSz="457200">
              <a:defRPr>
                <a:solidFill>
                  <a:schemeClr val="tx1"/>
                </a:solidFill>
                <a:latin typeface="Verdana" pitchFamily="34" charset="0"/>
                <a:ea typeface="MS PGothic" pitchFamily="34" charset="-128"/>
              </a:defRPr>
            </a:lvl3pPr>
            <a:lvl4pPr marL="1600200" indent="-228600" defTabSz="457200">
              <a:defRPr>
                <a:solidFill>
                  <a:schemeClr val="tx1"/>
                </a:solidFill>
                <a:latin typeface="Verdana" pitchFamily="34" charset="0"/>
                <a:ea typeface="MS PGothic" pitchFamily="34" charset="-128"/>
              </a:defRPr>
            </a:lvl4pPr>
            <a:lvl5pPr marL="2057400" indent="-228600" defTabSz="457200">
              <a:defRPr>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r>
              <a:rPr lang="en-US" altLang="en-US" sz="900" dirty="0">
                <a:solidFill>
                  <a:srgbClr val="FFFFFF"/>
                </a:solidFill>
                <a:latin typeface="Arial" pitchFamily="34" charset="0"/>
                <a:ea typeface="ヒラギノ角ゴ Pro W3"/>
                <a:cs typeface="Arial" pitchFamily="34"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842449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solidFill>
                  <a:srgbClr val="FFFFFF"/>
                </a:solidFill>
              </a:defRPr>
            </a:lvl1pPr>
          </a:lstStyle>
          <a:p>
            <a:pPr>
              <a:defRPr/>
            </a:pPr>
            <a:endParaRPr lang="es-ES_tradnl"/>
          </a:p>
        </p:txBody>
      </p:sp>
      <p:sp>
        <p:nvSpPr>
          <p:cNvPr id="3" name="Rectangle 5"/>
          <p:cNvSpPr>
            <a:spLocks noGrp="1" noChangeArrowheads="1"/>
          </p:cNvSpPr>
          <p:nvPr>
            <p:ph type="ftr" sz="quarter" idx="11"/>
          </p:nvPr>
        </p:nvSpPr>
        <p:spPr/>
        <p:txBody>
          <a:bodyPr/>
          <a:lstStyle>
            <a:lvl1pPr algn="ctr">
              <a:defRPr>
                <a:solidFill>
                  <a:srgbClr val="FFFFFF"/>
                </a:solidFill>
              </a:defRPr>
            </a:lvl1pPr>
          </a:lstStyle>
          <a:p>
            <a:pPr>
              <a:defRPr/>
            </a:pPr>
            <a:endParaRPr lang="es-ES"/>
          </a:p>
        </p:txBody>
      </p:sp>
      <p:sp>
        <p:nvSpPr>
          <p:cNvPr id="4" name="Rectangle 6"/>
          <p:cNvSpPr>
            <a:spLocks noGrp="1" noChangeArrowheads="1"/>
          </p:cNvSpPr>
          <p:nvPr>
            <p:ph type="sldNum" sz="quarter" idx="12"/>
          </p:nvPr>
        </p:nvSpPr>
        <p:spPr/>
        <p:txBody>
          <a:bodyPr/>
          <a:lstStyle>
            <a:lvl1pPr algn="ctr">
              <a:defRPr/>
            </a:lvl1pPr>
          </a:lstStyle>
          <a:p>
            <a:fld id="{10BE19A5-9E0F-4FFD-B9FA-9638DCBF69F8}" type="slidenum">
              <a:rPr lang="es-ES" altLang="en-US"/>
              <a:pPr/>
              <a:t>‹#›</a:t>
            </a:fld>
            <a:endParaRPr lang="es-ES" altLang="en-US"/>
          </a:p>
        </p:txBody>
      </p:sp>
    </p:spTree>
    <p:extLst>
      <p:ext uri="{BB962C8B-B14F-4D97-AF65-F5344CB8AC3E}">
        <p14:creationId xmlns:p14="http://schemas.microsoft.com/office/powerpoint/2010/main" val="33169066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01199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143000"/>
          </a:xfrm>
          <a:prstGeom prst="rect">
            <a:avLst/>
          </a:prstGeom>
        </p:spPr>
        <p:txBody>
          <a:bodyPr/>
          <a:lstStyle/>
          <a:p>
            <a:r>
              <a:rPr lang="en-US"/>
              <a:t>Click to edit Master title style</a:t>
            </a:r>
          </a:p>
        </p:txBody>
      </p:sp>
      <p:sp>
        <p:nvSpPr>
          <p:cNvPr id="3" name="Rectangle 24"/>
          <p:cNvSpPr>
            <a:spLocks noGrp="1" noChangeArrowheads="1"/>
          </p:cNvSpPr>
          <p:nvPr>
            <p:ph type="dt" sz="half" idx="10"/>
          </p:nvPr>
        </p:nvSpPr>
        <p:spPr/>
        <p:txBody>
          <a:bodyPr/>
          <a:lstStyle>
            <a:lvl1pPr algn="ctr">
              <a:defRPr>
                <a:latin typeface="Verdana" pitchFamily="34" charset="0"/>
                <a:ea typeface="MS PGothic" pitchFamily="34" charset="-128"/>
              </a:defRPr>
            </a:lvl1pPr>
          </a:lstStyle>
          <a:p>
            <a:pPr>
              <a:defRPr/>
            </a:pPr>
            <a:endParaRPr lang="en-US" dirty="0"/>
          </a:p>
        </p:txBody>
      </p:sp>
      <p:sp>
        <p:nvSpPr>
          <p:cNvPr id="4" name="Rectangle 25"/>
          <p:cNvSpPr>
            <a:spLocks noGrp="1" noChangeArrowheads="1"/>
          </p:cNvSpPr>
          <p:nvPr>
            <p:ph type="ftr" sz="quarter" idx="11"/>
          </p:nvPr>
        </p:nvSpPr>
        <p:spPr/>
        <p:txBody>
          <a:bodyPr/>
          <a:lstStyle>
            <a:lvl1pPr>
              <a:defRPr>
                <a:latin typeface="Verdana" pitchFamily="34" charset="0"/>
                <a:ea typeface="MS PGothic" pitchFamily="34" charset="-128"/>
              </a:defRPr>
            </a:lvl1pPr>
          </a:lstStyle>
          <a:p>
            <a:pPr>
              <a:defRPr/>
            </a:pPr>
            <a:endParaRPr lang="en-US" dirty="0"/>
          </a:p>
        </p:txBody>
      </p:sp>
      <p:sp>
        <p:nvSpPr>
          <p:cNvPr id="5" name="Rectangle 26"/>
          <p:cNvSpPr>
            <a:spLocks noGrp="1" noChangeArrowheads="1"/>
          </p:cNvSpPr>
          <p:nvPr>
            <p:ph type="sldNum" sz="quarter" idx="12"/>
          </p:nvPr>
        </p:nvSpPr>
        <p:spPr/>
        <p:txBody>
          <a:bodyPr/>
          <a:lstStyle>
            <a:lvl1pPr>
              <a:defRPr>
                <a:latin typeface="Verdana" panose="020B0604030504040204" pitchFamily="34" charset="0"/>
              </a:defRPr>
            </a:lvl1pPr>
          </a:lstStyle>
          <a:p>
            <a:pPr>
              <a:defRPr/>
            </a:pPr>
            <a:fld id="{AE896A0E-90E1-4B0E-9782-94095559FA85}" type="slidenum">
              <a:rPr lang="en-US" altLang="en-US"/>
              <a:pPr>
                <a:defRPr/>
              </a:pPr>
              <a:t>‹#›</a:t>
            </a:fld>
            <a:endParaRPr lang="en-US" altLang="en-US" dirty="0"/>
          </a:p>
        </p:txBody>
      </p:sp>
    </p:spTree>
    <p:extLst>
      <p:ext uri="{BB962C8B-B14F-4D97-AF65-F5344CB8AC3E}">
        <p14:creationId xmlns:p14="http://schemas.microsoft.com/office/powerpoint/2010/main" val="29010406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9"/>
            <a:ext cx="10845801"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9325519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494" y="261938"/>
            <a:ext cx="10968567" cy="1143000"/>
          </a:xfrm>
          <a:prstGeom prst="rect">
            <a:avLst/>
          </a:prstGeom>
        </p:spPr>
        <p:txBody>
          <a:bodyPr/>
          <a:lstStyle/>
          <a:p>
            <a:r>
              <a:rPr lang="en-US" dirty="0"/>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13742209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494" y="261938"/>
            <a:ext cx="10968567" cy="1143000"/>
          </a:xfrm>
          <a:prstGeom prst="rect">
            <a:avLst/>
          </a:prstGeom>
        </p:spPr>
        <p:txBody>
          <a:bodyPr/>
          <a:lstStyle/>
          <a:p>
            <a:r>
              <a:rPr lang="en-US" dirty="0"/>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23673221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494" y="261938"/>
            <a:ext cx="10968567" cy="1143000"/>
          </a:xfrm>
          <a:prstGeom prst="rect">
            <a:avLst/>
          </a:prstGeom>
        </p:spPr>
        <p:txBody>
          <a:bodyPr/>
          <a:lstStyle/>
          <a:p>
            <a:r>
              <a:rPr lang="en-US" dirty="0"/>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9944281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8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494" y="261938"/>
            <a:ext cx="10968567" cy="1143000"/>
          </a:xfrm>
          <a:prstGeom prst="rect">
            <a:avLst/>
          </a:prstGeom>
        </p:spPr>
        <p:txBody>
          <a:bodyPr/>
          <a:lstStyle/>
          <a:p>
            <a:r>
              <a:rPr lang="en-US" dirty="0"/>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3371707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9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494" y="261938"/>
            <a:ext cx="10968567" cy="1143000"/>
          </a:xfrm>
          <a:prstGeom prst="rect">
            <a:avLst/>
          </a:prstGeom>
        </p:spPr>
        <p:txBody>
          <a:bodyPr/>
          <a:lstStyle/>
          <a:p>
            <a:r>
              <a:rPr lang="en-US" dirty="0"/>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5352126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0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494" y="261938"/>
            <a:ext cx="10968567" cy="1143000"/>
          </a:xfrm>
          <a:prstGeom prst="rect">
            <a:avLst/>
          </a:prstGeom>
        </p:spPr>
        <p:txBody>
          <a:bodyPr/>
          <a:lstStyle/>
          <a:p>
            <a:r>
              <a:rPr lang="en-US" dirty="0"/>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28680507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79067" y="3429000"/>
            <a:ext cx="5994400" cy="739298"/>
          </a:xfrm>
          <a:prstGeom prst="rect">
            <a:avLst/>
          </a:prstGeo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Tree>
    <p:extLst>
      <p:ext uri="{BB962C8B-B14F-4D97-AF65-F5344CB8AC3E}">
        <p14:creationId xmlns:p14="http://schemas.microsoft.com/office/powerpoint/2010/main" val="41576370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41814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pitchFamily="34" charset="0"/>
                <a:ea typeface="MS PGothic" pitchFamily="34" charset="-128"/>
              </a:defRPr>
            </a:lvl1pPr>
            <a:lvl2pPr marL="742950" indent="-285750" defTabSz="457200">
              <a:defRPr>
                <a:solidFill>
                  <a:schemeClr val="tx1"/>
                </a:solidFill>
                <a:latin typeface="Verdana" pitchFamily="34" charset="0"/>
                <a:ea typeface="MS PGothic" pitchFamily="34" charset="-128"/>
              </a:defRPr>
            </a:lvl2pPr>
            <a:lvl3pPr marL="1143000" indent="-228600" defTabSz="457200">
              <a:defRPr>
                <a:solidFill>
                  <a:schemeClr val="tx1"/>
                </a:solidFill>
                <a:latin typeface="Verdana" pitchFamily="34" charset="0"/>
                <a:ea typeface="MS PGothic" pitchFamily="34" charset="-128"/>
              </a:defRPr>
            </a:lvl3pPr>
            <a:lvl4pPr marL="1600200" indent="-228600" defTabSz="457200">
              <a:defRPr>
                <a:solidFill>
                  <a:schemeClr val="tx1"/>
                </a:solidFill>
                <a:latin typeface="Verdana" pitchFamily="34" charset="0"/>
                <a:ea typeface="MS PGothic" pitchFamily="34" charset="-128"/>
              </a:defRPr>
            </a:lvl4pPr>
            <a:lvl5pPr marL="2057400" indent="-228600" defTabSz="457200">
              <a:defRPr>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r>
              <a:rPr lang="en-US" altLang="en-US" sz="900" dirty="0">
                <a:solidFill>
                  <a:srgbClr val="FFFFFF"/>
                </a:solidFill>
                <a:latin typeface="Arial" pitchFamily="34" charset="0"/>
                <a:ea typeface="ヒラギノ角ゴ Pro W3"/>
                <a:cs typeface="Arial" pitchFamily="34"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5312971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vert="horz" wrap="square" lIns="91440" tIns="45720" rIns="91440" bIns="45720" numCol="1" anchor="t" anchorCtr="0" compatLnSpc="1">
            <a:prstTxWarp prst="textNoShape">
              <a:avLst/>
            </a:prstTxWarp>
          </a:bodyPr>
          <a:lstStyle>
            <a:lvl1pPr>
              <a:defRPr>
                <a:ea typeface="MS PGothic" pitchFamily="34" charset="-128"/>
              </a:defRPr>
            </a:lvl1pPr>
          </a:lstStyle>
          <a:p>
            <a:pPr>
              <a:defRPr/>
            </a:pPr>
            <a:fld id="{A2A4E647-13CE-420B-B1DC-1754A13BA521}" type="datetimeFigureOut">
              <a:rPr lang="en-US" altLang="en-US"/>
              <a:pPr>
                <a:defRPr/>
              </a:pPr>
              <a:t>4/11/2017</a:t>
            </a:fld>
            <a:endParaRPr lang="en-US" alt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24866001-4F2F-4127-8853-699A585EE573}" type="slidenum">
              <a:rPr lang="en-US" altLang="en-US"/>
              <a:pPr>
                <a:defRPr/>
              </a:pPr>
              <a:t>‹#›</a:t>
            </a:fld>
            <a:endParaRPr lang="en-US" altLang="en-US" dirty="0"/>
          </a:p>
        </p:txBody>
      </p:sp>
    </p:spTree>
    <p:extLst>
      <p:ext uri="{BB962C8B-B14F-4D97-AF65-F5344CB8AC3E}">
        <p14:creationId xmlns:p14="http://schemas.microsoft.com/office/powerpoint/2010/main" val="26511982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solidFill>
                  <a:srgbClr val="FFFFFF"/>
                </a:solidFill>
              </a:defRPr>
            </a:lvl1pPr>
          </a:lstStyle>
          <a:p>
            <a:pPr>
              <a:defRPr/>
            </a:pPr>
            <a:endParaRPr lang="es-ES_tradnl" dirty="0"/>
          </a:p>
        </p:txBody>
      </p:sp>
      <p:sp>
        <p:nvSpPr>
          <p:cNvPr id="3" name="Rectangle 5"/>
          <p:cNvSpPr>
            <a:spLocks noGrp="1" noChangeArrowheads="1"/>
          </p:cNvSpPr>
          <p:nvPr>
            <p:ph type="ftr" sz="quarter" idx="11"/>
          </p:nvPr>
        </p:nvSpPr>
        <p:spPr/>
        <p:txBody>
          <a:bodyPr/>
          <a:lstStyle>
            <a:lvl1pPr algn="ctr">
              <a:defRPr>
                <a:solidFill>
                  <a:srgbClr val="FFFFFF"/>
                </a:solidFill>
              </a:defRPr>
            </a:lvl1pPr>
          </a:lstStyle>
          <a:p>
            <a:pPr>
              <a:defRPr/>
            </a:pPr>
            <a:endParaRPr lang="es-ES" dirty="0"/>
          </a:p>
        </p:txBody>
      </p:sp>
      <p:sp>
        <p:nvSpPr>
          <p:cNvPr id="4" name="Rectangle 6"/>
          <p:cNvSpPr>
            <a:spLocks noGrp="1" noChangeArrowheads="1"/>
          </p:cNvSpPr>
          <p:nvPr>
            <p:ph type="sldNum" sz="quarter" idx="12"/>
          </p:nvPr>
        </p:nvSpPr>
        <p:spPr/>
        <p:txBody>
          <a:bodyPr/>
          <a:lstStyle>
            <a:lvl1pPr algn="ctr">
              <a:defRPr/>
            </a:lvl1pPr>
          </a:lstStyle>
          <a:p>
            <a:pPr>
              <a:defRPr/>
            </a:pPr>
            <a:fld id="{BE76CB2D-9068-4C14-82B9-EDD4F9527124}" type="slidenum">
              <a:rPr lang="es-ES" altLang="en-US"/>
              <a:pPr>
                <a:defRPr/>
              </a:pPr>
              <a:t>‹#›</a:t>
            </a:fld>
            <a:endParaRPr lang="es-ES" altLang="en-US" dirty="0"/>
          </a:p>
        </p:txBody>
      </p:sp>
    </p:spTree>
    <p:extLst>
      <p:ext uri="{BB962C8B-B14F-4D97-AF65-F5344CB8AC3E}">
        <p14:creationId xmlns:p14="http://schemas.microsoft.com/office/powerpoint/2010/main" val="42209540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ackgroun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5918200" y="5253039"/>
            <a:ext cx="6273800" cy="8842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hangingPunct="1">
              <a:defRPr/>
            </a:pPr>
            <a:endParaRPr lang="en-US" dirty="0">
              <a:solidFill>
                <a:prstClr val="white"/>
              </a:solidFill>
            </a:endParaRPr>
          </a:p>
        </p:txBody>
      </p:sp>
      <p:pic>
        <p:nvPicPr>
          <p:cNvPr id="6" name="Picture 11" descr="Ipsen_Logo_4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41534" y="5360988"/>
            <a:ext cx="2999317"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13"/>
          <p:cNvSpPr txBox="1">
            <a:spLocks noChangeArrowheads="1"/>
          </p:cNvSpPr>
          <p:nvPr userDrawn="1"/>
        </p:nvSpPr>
        <p:spPr bwMode="auto">
          <a:xfrm>
            <a:off x="1559985" y="6359525"/>
            <a:ext cx="8716433"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charset="0"/>
                <a:ea typeface="MS PGothic" charset="0"/>
                <a:cs typeface="MS PGothic" charset="0"/>
              </a:defRPr>
            </a:lvl1pPr>
            <a:lvl2pPr marL="742950" indent="-285750" defTabSz="457200">
              <a:defRPr>
                <a:solidFill>
                  <a:schemeClr val="tx1"/>
                </a:solidFill>
                <a:latin typeface="Verdana" charset="0"/>
                <a:ea typeface="MS PGothic" charset="0"/>
                <a:cs typeface="MS PGothic" charset="0"/>
              </a:defRPr>
            </a:lvl2pPr>
            <a:lvl3pPr marL="1143000" indent="-228600" defTabSz="457200">
              <a:defRPr>
                <a:solidFill>
                  <a:schemeClr val="tx1"/>
                </a:solidFill>
                <a:latin typeface="Verdana" charset="0"/>
                <a:ea typeface="MS PGothic" charset="0"/>
                <a:cs typeface="MS PGothic" charset="0"/>
              </a:defRPr>
            </a:lvl3pPr>
            <a:lvl4pPr marL="1600200" indent="-228600" defTabSz="457200">
              <a:defRPr>
                <a:solidFill>
                  <a:schemeClr val="tx1"/>
                </a:solidFill>
                <a:latin typeface="Verdana" charset="0"/>
                <a:ea typeface="MS PGothic" charset="0"/>
                <a:cs typeface="MS PGothic" charset="0"/>
              </a:defRPr>
            </a:lvl4pPr>
            <a:lvl5pPr marL="2057400" indent="-228600" defTabSz="457200">
              <a:defRPr>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a:solidFill>
                  <a:schemeClr val="tx1"/>
                </a:solidFill>
                <a:latin typeface="Verdana" charset="0"/>
                <a:ea typeface="MS PGothic" charset="0"/>
                <a:cs typeface="MS PGothic" charset="0"/>
              </a:defRPr>
            </a:lvl9pPr>
          </a:lstStyle>
          <a:p>
            <a:pPr algn="ctr" eaLnBrk="1" hangingPunct="1">
              <a:defRPr/>
            </a:pPr>
            <a:r>
              <a:rPr lang="en-US" sz="900" dirty="0">
                <a:solidFill>
                  <a:srgbClr val="FFFFFF"/>
                </a:solidFill>
                <a:latin typeface="Arial" charset="0"/>
                <a:ea typeface="ヒラギノ角ゴ Pro W3" charset="0"/>
                <a:cs typeface="Arial"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2" name="Title 1"/>
          <p:cNvSpPr>
            <a:spLocks noGrp="1"/>
          </p:cNvSpPr>
          <p:nvPr>
            <p:ph type="ctrTitle"/>
          </p:nvPr>
        </p:nvSpPr>
        <p:spPr>
          <a:xfrm>
            <a:off x="6079067" y="3429000"/>
            <a:ext cx="5994400" cy="739298"/>
          </a:xfr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
        <p:nvSpPr>
          <p:cNvPr id="3" name="Subtitle 2"/>
          <p:cNvSpPr>
            <a:spLocks noGrp="1"/>
          </p:cNvSpPr>
          <p:nvPr>
            <p:ph type="subTitle" idx="1"/>
          </p:nvPr>
        </p:nvSpPr>
        <p:spPr>
          <a:xfrm>
            <a:off x="6079067" y="4388008"/>
            <a:ext cx="5994400" cy="755492"/>
          </a:xfrm>
        </p:spPr>
        <p:txBody>
          <a:bodyPr tIns="0"/>
          <a:lstStyle>
            <a:lvl1pPr marL="0" indent="0" algn="l" defTabSz="457200" rtl="0" fontAlgn="base">
              <a:spcBef>
                <a:spcPct val="20000"/>
              </a:spcBef>
              <a:spcAft>
                <a:spcPct val="0"/>
              </a:spcAft>
              <a:buFont typeface="Arial" charset="0"/>
              <a:buNone/>
              <a:defRPr lang="en-US" sz="1600" b="0" i="1" kern="1200" dirty="0">
                <a:solidFill>
                  <a:srgbClr val="FFFFFF"/>
                </a:solidFill>
                <a:latin typeface="Arial" charset="0"/>
                <a:ea typeface="ヒラギノ角ゴ Pro W3" charset="-128"/>
                <a:cs typeface="Arial"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0115766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4" name="Picture 8" descr="backgroun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1792818" y="941388"/>
            <a:ext cx="10399183" cy="521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hangingPunct="1">
              <a:defRPr/>
            </a:pPr>
            <a:endParaRPr lang="en-US" dirty="0">
              <a:solidFill>
                <a:prstClr val="white"/>
              </a:solidFill>
            </a:endParaRPr>
          </a:p>
        </p:txBody>
      </p:sp>
      <p:pic>
        <p:nvPicPr>
          <p:cNvPr id="6" name="Picture 11" descr="Ipsen_Logo_4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184400" y="5357813"/>
            <a:ext cx="2999317"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1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charset="0"/>
                <a:ea typeface="MS PGothic" charset="0"/>
                <a:cs typeface="MS PGothic" charset="0"/>
              </a:defRPr>
            </a:lvl1pPr>
            <a:lvl2pPr marL="742950" indent="-285750" defTabSz="457200">
              <a:defRPr>
                <a:solidFill>
                  <a:schemeClr val="tx1"/>
                </a:solidFill>
                <a:latin typeface="Verdana" charset="0"/>
                <a:ea typeface="MS PGothic" charset="0"/>
                <a:cs typeface="MS PGothic" charset="0"/>
              </a:defRPr>
            </a:lvl2pPr>
            <a:lvl3pPr marL="1143000" indent="-228600" defTabSz="457200">
              <a:defRPr>
                <a:solidFill>
                  <a:schemeClr val="tx1"/>
                </a:solidFill>
                <a:latin typeface="Verdana" charset="0"/>
                <a:ea typeface="MS PGothic" charset="0"/>
                <a:cs typeface="MS PGothic" charset="0"/>
              </a:defRPr>
            </a:lvl3pPr>
            <a:lvl4pPr marL="1600200" indent="-228600" defTabSz="457200">
              <a:defRPr>
                <a:solidFill>
                  <a:schemeClr val="tx1"/>
                </a:solidFill>
                <a:latin typeface="Verdana" charset="0"/>
                <a:ea typeface="MS PGothic" charset="0"/>
                <a:cs typeface="MS PGothic" charset="0"/>
              </a:defRPr>
            </a:lvl4pPr>
            <a:lvl5pPr marL="2057400" indent="-228600" defTabSz="457200">
              <a:defRPr>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a:solidFill>
                  <a:schemeClr val="tx1"/>
                </a:solidFill>
                <a:latin typeface="Verdana" charset="0"/>
                <a:ea typeface="MS PGothic" charset="0"/>
                <a:cs typeface="MS PGothic" charset="0"/>
              </a:defRPr>
            </a:lvl9pPr>
          </a:lstStyle>
          <a:p>
            <a:pPr algn="ctr" eaLnBrk="1" hangingPunct="1">
              <a:defRPr/>
            </a:pPr>
            <a:r>
              <a:rPr lang="en-US" sz="900" dirty="0">
                <a:solidFill>
                  <a:srgbClr val="FFFFFF"/>
                </a:solidFill>
                <a:latin typeface="Arial" charset="0"/>
                <a:ea typeface="ヒラギノ角ゴ Pro W3" charset="0"/>
                <a:cs typeface="Arial"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1555529"/>
            <a:ext cx="7311983" cy="1500187"/>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5266865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12"/>
          <p:cNvSpPr>
            <a:spLocks noGrp="1"/>
          </p:cNvSpPr>
          <p:nvPr>
            <p:ph type="body" sz="quarter" idx="10"/>
          </p:nvPr>
        </p:nvSpPr>
        <p:spPr>
          <a:xfrm>
            <a:off x="613833" y="6194573"/>
            <a:ext cx="8363899" cy="266552"/>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3597609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3" y="261938"/>
            <a:ext cx="10845800"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ackgroun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5918200" y="5253039"/>
            <a:ext cx="6273800" cy="8842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hangingPunct="1">
              <a:defRPr/>
            </a:pPr>
            <a:endParaRPr lang="en-US" dirty="0">
              <a:solidFill>
                <a:prstClr val="white"/>
              </a:solidFill>
            </a:endParaRPr>
          </a:p>
        </p:txBody>
      </p:sp>
      <p:pic>
        <p:nvPicPr>
          <p:cNvPr id="6" name="Picture 11" descr="Ipsen_Logo_4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41534" y="5360988"/>
            <a:ext cx="2999317"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13"/>
          <p:cNvSpPr txBox="1">
            <a:spLocks noChangeArrowheads="1"/>
          </p:cNvSpPr>
          <p:nvPr userDrawn="1"/>
        </p:nvSpPr>
        <p:spPr bwMode="auto">
          <a:xfrm>
            <a:off x="1559985" y="6359525"/>
            <a:ext cx="8716433"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charset="0"/>
                <a:ea typeface="MS PGothic" charset="0"/>
                <a:cs typeface="MS PGothic" charset="0"/>
              </a:defRPr>
            </a:lvl1pPr>
            <a:lvl2pPr marL="742950" indent="-285750" defTabSz="457200">
              <a:defRPr>
                <a:solidFill>
                  <a:schemeClr val="tx1"/>
                </a:solidFill>
                <a:latin typeface="Verdana" charset="0"/>
                <a:ea typeface="MS PGothic" charset="0"/>
                <a:cs typeface="MS PGothic" charset="0"/>
              </a:defRPr>
            </a:lvl2pPr>
            <a:lvl3pPr marL="1143000" indent="-228600" defTabSz="457200">
              <a:defRPr>
                <a:solidFill>
                  <a:schemeClr val="tx1"/>
                </a:solidFill>
                <a:latin typeface="Verdana" charset="0"/>
                <a:ea typeface="MS PGothic" charset="0"/>
                <a:cs typeface="MS PGothic" charset="0"/>
              </a:defRPr>
            </a:lvl3pPr>
            <a:lvl4pPr marL="1600200" indent="-228600" defTabSz="457200">
              <a:defRPr>
                <a:solidFill>
                  <a:schemeClr val="tx1"/>
                </a:solidFill>
                <a:latin typeface="Verdana" charset="0"/>
                <a:ea typeface="MS PGothic" charset="0"/>
                <a:cs typeface="MS PGothic" charset="0"/>
              </a:defRPr>
            </a:lvl4pPr>
            <a:lvl5pPr marL="2057400" indent="-228600" defTabSz="457200">
              <a:defRPr>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a:solidFill>
                  <a:schemeClr val="tx1"/>
                </a:solidFill>
                <a:latin typeface="Verdana" charset="0"/>
                <a:ea typeface="MS PGothic" charset="0"/>
                <a:cs typeface="MS PGothic" charset="0"/>
              </a:defRPr>
            </a:lvl9pPr>
          </a:lstStyle>
          <a:p>
            <a:pPr algn="ctr" eaLnBrk="1" hangingPunct="1">
              <a:defRPr/>
            </a:pPr>
            <a:r>
              <a:rPr lang="en-US" sz="900" dirty="0">
                <a:solidFill>
                  <a:srgbClr val="FFFFFF"/>
                </a:solidFill>
                <a:latin typeface="Arial" charset="0"/>
                <a:ea typeface="ヒラギノ角ゴ Pro W3" charset="0"/>
                <a:cs typeface="Arial"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2" name="Title 1"/>
          <p:cNvSpPr>
            <a:spLocks noGrp="1"/>
          </p:cNvSpPr>
          <p:nvPr>
            <p:ph type="ctrTitle"/>
          </p:nvPr>
        </p:nvSpPr>
        <p:spPr>
          <a:xfrm>
            <a:off x="6079067" y="3429000"/>
            <a:ext cx="5994400" cy="739298"/>
          </a:xfr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
        <p:nvSpPr>
          <p:cNvPr id="3" name="Subtitle 2"/>
          <p:cNvSpPr>
            <a:spLocks noGrp="1"/>
          </p:cNvSpPr>
          <p:nvPr>
            <p:ph type="subTitle" idx="1"/>
          </p:nvPr>
        </p:nvSpPr>
        <p:spPr>
          <a:xfrm>
            <a:off x="6079067" y="4388008"/>
            <a:ext cx="5994400" cy="755492"/>
          </a:xfrm>
        </p:spPr>
        <p:txBody>
          <a:bodyPr tIns="0"/>
          <a:lstStyle>
            <a:lvl1pPr marL="0" indent="0" algn="l" defTabSz="457200" rtl="0" fontAlgn="base">
              <a:spcBef>
                <a:spcPct val="20000"/>
              </a:spcBef>
              <a:spcAft>
                <a:spcPct val="0"/>
              </a:spcAft>
              <a:buFont typeface="Arial" charset="0"/>
              <a:buNone/>
              <a:defRPr lang="en-US" sz="1600" b="0" i="1" kern="1200" dirty="0">
                <a:solidFill>
                  <a:srgbClr val="FFFFFF"/>
                </a:solidFill>
                <a:latin typeface="Arial" charset="0"/>
                <a:ea typeface="ヒラギノ角ゴ Pro W3" charset="-128"/>
                <a:cs typeface="Arial"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3447760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4" name="Picture 8" descr="backgroun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1792818" y="941388"/>
            <a:ext cx="10399183" cy="521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hangingPunct="1">
              <a:defRPr/>
            </a:pPr>
            <a:endParaRPr lang="en-US" dirty="0">
              <a:solidFill>
                <a:prstClr val="white"/>
              </a:solidFill>
            </a:endParaRPr>
          </a:p>
        </p:txBody>
      </p:sp>
      <p:pic>
        <p:nvPicPr>
          <p:cNvPr id="6" name="Picture 11" descr="Ipsen_Logo_4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184400" y="5357813"/>
            <a:ext cx="2999317"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1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charset="0"/>
                <a:ea typeface="MS PGothic" charset="0"/>
                <a:cs typeface="MS PGothic" charset="0"/>
              </a:defRPr>
            </a:lvl1pPr>
            <a:lvl2pPr marL="742950" indent="-285750" defTabSz="457200">
              <a:defRPr>
                <a:solidFill>
                  <a:schemeClr val="tx1"/>
                </a:solidFill>
                <a:latin typeface="Verdana" charset="0"/>
                <a:ea typeface="MS PGothic" charset="0"/>
                <a:cs typeface="MS PGothic" charset="0"/>
              </a:defRPr>
            </a:lvl2pPr>
            <a:lvl3pPr marL="1143000" indent="-228600" defTabSz="457200">
              <a:defRPr>
                <a:solidFill>
                  <a:schemeClr val="tx1"/>
                </a:solidFill>
                <a:latin typeface="Verdana" charset="0"/>
                <a:ea typeface="MS PGothic" charset="0"/>
                <a:cs typeface="MS PGothic" charset="0"/>
              </a:defRPr>
            </a:lvl3pPr>
            <a:lvl4pPr marL="1600200" indent="-228600" defTabSz="457200">
              <a:defRPr>
                <a:solidFill>
                  <a:schemeClr val="tx1"/>
                </a:solidFill>
                <a:latin typeface="Verdana" charset="0"/>
                <a:ea typeface="MS PGothic" charset="0"/>
                <a:cs typeface="MS PGothic" charset="0"/>
              </a:defRPr>
            </a:lvl4pPr>
            <a:lvl5pPr marL="2057400" indent="-228600" defTabSz="457200">
              <a:defRPr>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a:solidFill>
                  <a:schemeClr val="tx1"/>
                </a:solidFill>
                <a:latin typeface="Verdana" charset="0"/>
                <a:ea typeface="MS PGothic" charset="0"/>
                <a:cs typeface="MS PGothic" charset="0"/>
              </a:defRPr>
            </a:lvl9pPr>
          </a:lstStyle>
          <a:p>
            <a:pPr algn="ctr" eaLnBrk="1" hangingPunct="1">
              <a:defRPr/>
            </a:pPr>
            <a:r>
              <a:rPr lang="en-US" sz="900" dirty="0">
                <a:solidFill>
                  <a:srgbClr val="FFFFFF"/>
                </a:solidFill>
                <a:latin typeface="Arial" charset="0"/>
                <a:ea typeface="ヒラギノ角ゴ Pro W3" charset="0"/>
                <a:cs typeface="Arial"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1555529"/>
            <a:ext cx="7311983" cy="1500187"/>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2449082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12"/>
          <p:cNvSpPr>
            <a:spLocks noGrp="1"/>
          </p:cNvSpPr>
          <p:nvPr>
            <p:ph type="body" sz="quarter" idx="10"/>
          </p:nvPr>
        </p:nvSpPr>
        <p:spPr>
          <a:xfrm>
            <a:off x="613833" y="6194573"/>
            <a:ext cx="8363899" cy="266552"/>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1932748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914400" eaLnBrk="0" hangingPunct="0">
              <a:defRPr>
                <a:latin typeface="Verdana" pitchFamily="34" charset="0"/>
              </a:defRPr>
            </a:lvl1pPr>
          </a:lstStyle>
          <a:p>
            <a:pPr>
              <a:defRPr/>
            </a:pPr>
            <a:fld id="{9141BE33-6BF1-4E87-990A-42B6534D6934}" type="datetimeFigureOut">
              <a:rPr lang="en-US" altLang="en-US"/>
              <a:pPr>
                <a:defRPr/>
              </a:pPr>
              <a:t>4/11/2017</a:t>
            </a:fld>
            <a:endParaRPr lang="en-US" alt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6" name="Slide Number Placeholder 5"/>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A4836DB1-658E-447B-96D7-B13FCD83EC8C}" type="slidenum">
              <a:rPr lang="en-US" altLang="en-US"/>
              <a:pPr>
                <a:defRPr/>
              </a:pPr>
              <a:t>‹#›</a:t>
            </a:fld>
            <a:endParaRPr lang="en-US" altLang="en-US" dirty="0"/>
          </a:p>
        </p:txBody>
      </p:sp>
    </p:spTree>
    <p:extLst>
      <p:ext uri="{BB962C8B-B14F-4D97-AF65-F5344CB8AC3E}">
        <p14:creationId xmlns:p14="http://schemas.microsoft.com/office/powerpoint/2010/main" val="31154719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hangingPunct="0">
              <a:defRPr>
                <a:latin typeface="Verdana" pitchFamily="34" charset="0"/>
              </a:defRPr>
            </a:lvl1pPr>
          </a:lstStyle>
          <a:p>
            <a:pPr>
              <a:defRPr/>
            </a:pPr>
            <a:fld id="{78ECD4E2-7334-4DF0-B799-A9163A36C6B0}" type="datetimeFigureOut">
              <a:rPr lang="en-US" altLang="en-US"/>
              <a:pPr>
                <a:defRPr/>
              </a:pPr>
              <a:t>4/11/2017</a:t>
            </a:fld>
            <a:endParaRPr lang="en-US" alt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6" name="Slide Number Placeholder 5"/>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82D0D9FD-7858-46A8-8045-4F0AABF558BD}" type="slidenum">
              <a:rPr lang="en-US" altLang="en-US"/>
              <a:pPr>
                <a:defRPr/>
              </a:pPr>
              <a:t>‹#›</a:t>
            </a:fld>
            <a:endParaRPr lang="en-US" altLang="en-US" dirty="0"/>
          </a:p>
        </p:txBody>
      </p:sp>
    </p:spTree>
    <p:extLst>
      <p:ext uri="{BB962C8B-B14F-4D97-AF65-F5344CB8AC3E}">
        <p14:creationId xmlns:p14="http://schemas.microsoft.com/office/powerpoint/2010/main" val="20023674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914400" eaLnBrk="0" hangingPunct="0">
              <a:defRPr>
                <a:latin typeface="Verdana" pitchFamily="34" charset="0"/>
              </a:defRPr>
            </a:lvl1pPr>
          </a:lstStyle>
          <a:p>
            <a:pPr>
              <a:defRPr/>
            </a:pPr>
            <a:fld id="{08E89804-D13A-46EE-AC08-8E42C71ADB23}" type="datetimeFigureOut">
              <a:rPr lang="en-US" altLang="en-US"/>
              <a:pPr>
                <a:defRPr/>
              </a:pPr>
              <a:t>4/11/2017</a:t>
            </a:fld>
            <a:endParaRPr lang="en-US" alt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6" name="Slide Number Placeholder 5"/>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528059D9-3D28-40CD-91B9-47AEE5F304C7}" type="slidenum">
              <a:rPr lang="en-US" altLang="en-US"/>
              <a:pPr>
                <a:defRPr/>
              </a:pPr>
              <a:t>‹#›</a:t>
            </a:fld>
            <a:endParaRPr lang="en-US" altLang="en-US" dirty="0"/>
          </a:p>
        </p:txBody>
      </p:sp>
    </p:spTree>
    <p:extLst>
      <p:ext uri="{BB962C8B-B14F-4D97-AF65-F5344CB8AC3E}">
        <p14:creationId xmlns:p14="http://schemas.microsoft.com/office/powerpoint/2010/main" val="16103039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defTabSz="914400" eaLnBrk="0" hangingPunct="0">
              <a:defRPr>
                <a:latin typeface="Verdana" pitchFamily="34" charset="0"/>
              </a:defRPr>
            </a:lvl1pPr>
          </a:lstStyle>
          <a:p>
            <a:pPr>
              <a:defRPr/>
            </a:pPr>
            <a:fld id="{C3CEA21C-3476-4369-B995-7EDB0C94CCD2}" type="datetimeFigureOut">
              <a:rPr lang="en-US" altLang="en-US"/>
              <a:pPr>
                <a:defRPr/>
              </a:pPr>
              <a:t>4/11/2017</a:t>
            </a:fld>
            <a:endParaRPr lang="en-US" altLang="en-US" dirty="0"/>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7" name="Slide Number Placeholder 6"/>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1A89BE66-B8E8-4CC9-BB76-6A2AD22248CD}" type="slidenum">
              <a:rPr lang="en-US" altLang="en-US"/>
              <a:pPr>
                <a:defRPr/>
              </a:pPr>
              <a:t>‹#›</a:t>
            </a:fld>
            <a:endParaRPr lang="en-US" altLang="en-US" dirty="0"/>
          </a:p>
        </p:txBody>
      </p:sp>
    </p:spTree>
    <p:extLst>
      <p:ext uri="{BB962C8B-B14F-4D97-AF65-F5344CB8AC3E}">
        <p14:creationId xmlns:p14="http://schemas.microsoft.com/office/powerpoint/2010/main" val="5737683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defTabSz="914400" eaLnBrk="0" hangingPunct="0">
              <a:defRPr>
                <a:latin typeface="Verdana" pitchFamily="34" charset="0"/>
              </a:defRPr>
            </a:lvl1pPr>
          </a:lstStyle>
          <a:p>
            <a:pPr>
              <a:defRPr/>
            </a:pPr>
            <a:fld id="{730F446A-AF86-4583-837C-2EC993FBF8A1}" type="datetimeFigureOut">
              <a:rPr lang="en-US" altLang="en-US"/>
              <a:pPr>
                <a:defRPr/>
              </a:pPr>
              <a:t>4/11/2017</a:t>
            </a:fld>
            <a:endParaRPr lang="en-US" altLang="en-US" dirty="0"/>
          </a:p>
        </p:txBody>
      </p:sp>
      <p:sp>
        <p:nvSpPr>
          <p:cNvPr id="8" name="Footer Placeholder 7"/>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9" name="Slide Number Placeholder 8"/>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E95BFFA7-6F38-4856-A627-EE5163E0FEA7}" type="slidenum">
              <a:rPr lang="en-US" altLang="en-US"/>
              <a:pPr>
                <a:defRPr/>
              </a:pPr>
              <a:t>‹#›</a:t>
            </a:fld>
            <a:endParaRPr lang="en-US" altLang="en-US" dirty="0"/>
          </a:p>
        </p:txBody>
      </p:sp>
    </p:spTree>
    <p:extLst>
      <p:ext uri="{BB962C8B-B14F-4D97-AF65-F5344CB8AC3E}">
        <p14:creationId xmlns:p14="http://schemas.microsoft.com/office/powerpoint/2010/main" val="19903583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defTabSz="914400" eaLnBrk="0" hangingPunct="0">
              <a:defRPr>
                <a:latin typeface="Verdana" pitchFamily="34" charset="0"/>
              </a:defRPr>
            </a:lvl1pPr>
          </a:lstStyle>
          <a:p>
            <a:pPr>
              <a:defRPr/>
            </a:pPr>
            <a:fld id="{23D4AE02-276B-4409-B6FE-B4F6E5E25866}" type="datetimeFigureOut">
              <a:rPr lang="en-US" altLang="en-US"/>
              <a:pPr>
                <a:defRPr/>
              </a:pPr>
              <a:t>4/11/2017</a:t>
            </a:fld>
            <a:endParaRPr lang="en-US" altLang="en-US" dirty="0"/>
          </a:p>
        </p:txBody>
      </p:sp>
      <p:sp>
        <p:nvSpPr>
          <p:cNvPr id="4" name="Footer Placeholder 3"/>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5" name="Slide Number Placeholder 4"/>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4DFF4C42-96B3-48C9-A077-C4504FFBFB3E}" type="slidenum">
              <a:rPr lang="en-US" altLang="en-US"/>
              <a:pPr>
                <a:defRPr/>
              </a:pPr>
              <a:t>‹#›</a:t>
            </a:fld>
            <a:endParaRPr lang="en-US" altLang="en-US" dirty="0"/>
          </a:p>
        </p:txBody>
      </p:sp>
    </p:spTree>
    <p:extLst>
      <p:ext uri="{BB962C8B-B14F-4D97-AF65-F5344CB8AC3E}">
        <p14:creationId xmlns:p14="http://schemas.microsoft.com/office/powerpoint/2010/main" val="12789438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914400" eaLnBrk="0" hangingPunct="0">
              <a:defRPr>
                <a:latin typeface="Verdana" pitchFamily="34" charset="0"/>
              </a:defRPr>
            </a:lvl1pPr>
          </a:lstStyle>
          <a:p>
            <a:pPr>
              <a:defRPr/>
            </a:pPr>
            <a:fld id="{E26B3477-EDCF-4920-8238-A6636C335AC1}" type="datetimeFigureOut">
              <a:rPr lang="en-US" altLang="en-US"/>
              <a:pPr>
                <a:defRPr/>
              </a:pPr>
              <a:t>4/11/2017</a:t>
            </a:fld>
            <a:endParaRPr lang="en-US" altLang="en-US" dirty="0"/>
          </a:p>
        </p:txBody>
      </p:sp>
      <p:sp>
        <p:nvSpPr>
          <p:cNvPr id="3" name="Footer Placeholder 2"/>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4" name="Slide Number Placeholder 3"/>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2CE06D7C-4AE0-48A6-BCBC-117D96AC4A51}" type="slidenum">
              <a:rPr lang="en-US" altLang="en-US"/>
              <a:pPr>
                <a:defRPr/>
              </a:pPr>
              <a:t>‹#›</a:t>
            </a:fld>
            <a:endParaRPr lang="en-US" altLang="en-US" dirty="0"/>
          </a:p>
        </p:txBody>
      </p:sp>
    </p:spTree>
    <p:extLst>
      <p:ext uri="{BB962C8B-B14F-4D97-AF65-F5344CB8AC3E}">
        <p14:creationId xmlns:p14="http://schemas.microsoft.com/office/powerpoint/2010/main" val="2794450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1737785" y="6365875"/>
            <a:ext cx="8716433" cy="369888"/>
          </a:xfrm>
          <a:prstGeom prst="rect">
            <a:avLst/>
          </a:prstGeom>
          <a:noFill/>
          <a:ln>
            <a:noFill/>
          </a:ln>
          <a:extLst/>
        </p:spPr>
        <p:txBody>
          <a:bodyPr>
            <a:spAutoFit/>
          </a:bodyPr>
          <a:lstStyle>
            <a:lvl1pPr defTabSz="457200">
              <a:defRPr>
                <a:solidFill>
                  <a:schemeClr val="tx1"/>
                </a:solidFill>
                <a:latin typeface="Verdana" pitchFamily="34" charset="0"/>
                <a:ea typeface="MS PGothic" pitchFamily="34" charset="-128"/>
              </a:defRPr>
            </a:lvl1pPr>
            <a:lvl2pPr marL="742950" indent="-285750" defTabSz="457200">
              <a:defRPr>
                <a:solidFill>
                  <a:schemeClr val="tx1"/>
                </a:solidFill>
                <a:latin typeface="Verdana" pitchFamily="34" charset="0"/>
                <a:ea typeface="MS PGothic" pitchFamily="34" charset="-128"/>
              </a:defRPr>
            </a:lvl2pPr>
            <a:lvl3pPr marL="1143000" indent="-228600" defTabSz="457200">
              <a:defRPr>
                <a:solidFill>
                  <a:schemeClr val="tx1"/>
                </a:solidFill>
                <a:latin typeface="Verdana" pitchFamily="34" charset="0"/>
                <a:ea typeface="MS PGothic" pitchFamily="34" charset="-128"/>
              </a:defRPr>
            </a:lvl3pPr>
            <a:lvl4pPr marL="1600200" indent="-228600" defTabSz="457200">
              <a:defRPr>
                <a:solidFill>
                  <a:schemeClr val="tx1"/>
                </a:solidFill>
                <a:latin typeface="Verdana" pitchFamily="34" charset="0"/>
                <a:ea typeface="MS PGothic" pitchFamily="34" charset="-128"/>
              </a:defRPr>
            </a:lvl4pPr>
            <a:lvl5pPr marL="2057400" indent="-228600" defTabSz="457200">
              <a:defRPr>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a:defRPr/>
            </a:pPr>
            <a:r>
              <a:rPr lang="en-US" altLang="en-US" sz="900">
                <a:solidFill>
                  <a:srgbClr val="FFFFFF"/>
                </a:solidFill>
                <a:latin typeface="Arial" pitchFamily="34" charset="0"/>
                <a:ea typeface="ヒラギノ角ゴ Pro W3"/>
                <a:cs typeface="Arial" pitchFamily="34"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defTabSz="914400" eaLnBrk="0" hangingPunct="0">
              <a:defRPr>
                <a:latin typeface="Verdana" pitchFamily="34" charset="0"/>
              </a:defRPr>
            </a:lvl1pPr>
          </a:lstStyle>
          <a:p>
            <a:pPr>
              <a:defRPr/>
            </a:pPr>
            <a:fld id="{602DBDAF-E7C9-4830-A988-54519FBD91C7}" type="datetimeFigureOut">
              <a:rPr lang="en-US" altLang="en-US"/>
              <a:pPr>
                <a:defRPr/>
              </a:pPr>
              <a:t>4/11/2017</a:t>
            </a:fld>
            <a:endParaRPr lang="en-US" altLang="en-US" dirty="0"/>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7" name="Slide Number Placeholder 6"/>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877C31C3-4A06-4122-97BF-815196E9412B}" type="slidenum">
              <a:rPr lang="en-US" altLang="en-US"/>
              <a:pPr>
                <a:defRPr/>
              </a:pPr>
              <a:t>‹#›</a:t>
            </a:fld>
            <a:endParaRPr lang="en-US" altLang="en-US" dirty="0"/>
          </a:p>
        </p:txBody>
      </p:sp>
    </p:spTree>
    <p:extLst>
      <p:ext uri="{BB962C8B-B14F-4D97-AF65-F5344CB8AC3E}">
        <p14:creationId xmlns:p14="http://schemas.microsoft.com/office/powerpoint/2010/main" val="13114866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defTabSz="914400" eaLnBrk="0" hangingPunct="0">
              <a:defRPr>
                <a:latin typeface="Verdana" pitchFamily="34" charset="0"/>
              </a:defRPr>
            </a:lvl1pPr>
          </a:lstStyle>
          <a:p>
            <a:pPr>
              <a:defRPr/>
            </a:pPr>
            <a:fld id="{A714636E-4ABB-451A-BD6A-A573670E11DF}" type="datetimeFigureOut">
              <a:rPr lang="en-US" altLang="en-US"/>
              <a:pPr>
                <a:defRPr/>
              </a:pPr>
              <a:t>4/11/2017</a:t>
            </a:fld>
            <a:endParaRPr lang="en-US" altLang="en-US" dirty="0"/>
          </a:p>
        </p:txBody>
      </p:sp>
      <p:sp>
        <p:nvSpPr>
          <p:cNvPr id="6" name="Footer Placeholder 5"/>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7" name="Slide Number Placeholder 6"/>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E5DA42D0-340B-43AE-BD48-38C271F044E4}" type="slidenum">
              <a:rPr lang="en-US" altLang="en-US"/>
              <a:pPr>
                <a:defRPr/>
              </a:pPr>
              <a:t>‹#›</a:t>
            </a:fld>
            <a:endParaRPr lang="en-US" altLang="en-US" dirty="0"/>
          </a:p>
        </p:txBody>
      </p:sp>
    </p:spTree>
    <p:extLst>
      <p:ext uri="{BB962C8B-B14F-4D97-AF65-F5344CB8AC3E}">
        <p14:creationId xmlns:p14="http://schemas.microsoft.com/office/powerpoint/2010/main" val="15179329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hangingPunct="0">
              <a:defRPr>
                <a:latin typeface="Verdana" pitchFamily="34" charset="0"/>
              </a:defRPr>
            </a:lvl1pPr>
          </a:lstStyle>
          <a:p>
            <a:pPr>
              <a:defRPr/>
            </a:pPr>
            <a:fld id="{666C3804-0110-498D-89EC-8B49AE1AAE15}" type="datetimeFigureOut">
              <a:rPr lang="en-US" altLang="en-US"/>
              <a:pPr>
                <a:defRPr/>
              </a:pPr>
              <a:t>4/11/2017</a:t>
            </a:fld>
            <a:endParaRPr lang="en-US" alt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6" name="Slide Number Placeholder 5"/>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0285491C-7F87-4319-A836-D27DA09D2F28}" type="slidenum">
              <a:rPr lang="en-US" altLang="en-US"/>
              <a:pPr>
                <a:defRPr/>
              </a:pPr>
              <a:t>‹#›</a:t>
            </a:fld>
            <a:endParaRPr lang="en-US" altLang="en-US" dirty="0"/>
          </a:p>
        </p:txBody>
      </p:sp>
    </p:spTree>
    <p:extLst>
      <p:ext uri="{BB962C8B-B14F-4D97-AF65-F5344CB8AC3E}">
        <p14:creationId xmlns:p14="http://schemas.microsoft.com/office/powerpoint/2010/main" val="38282510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914400" eaLnBrk="0" hangingPunct="0">
              <a:defRPr>
                <a:latin typeface="Verdana" pitchFamily="34" charset="0"/>
              </a:defRPr>
            </a:lvl1pPr>
          </a:lstStyle>
          <a:p>
            <a:pPr>
              <a:defRPr/>
            </a:pPr>
            <a:fld id="{853E74C9-55BD-4628-BE5D-C522C4794AA1}" type="datetimeFigureOut">
              <a:rPr lang="en-US" altLang="en-US"/>
              <a:pPr>
                <a:defRPr/>
              </a:pPr>
              <a:t>4/11/2017</a:t>
            </a:fld>
            <a:endParaRPr lang="en-US" altLang="en-US" dirty="0"/>
          </a:p>
        </p:txBody>
      </p:sp>
      <p:sp>
        <p:nvSpPr>
          <p:cNvPr id="5" name="Footer Placeholder 4"/>
          <p:cNvSpPr>
            <a:spLocks noGrp="1"/>
          </p:cNvSpPr>
          <p:nvPr>
            <p:ph type="ftr" sz="quarter" idx="11"/>
          </p:nvPr>
        </p:nvSpPr>
        <p:spPr/>
        <p:txBody>
          <a:bodyPr/>
          <a:lstStyle>
            <a:lvl1pPr defTabSz="914400" eaLnBrk="0" fontAlgn="base" hangingPunct="0">
              <a:spcBef>
                <a:spcPct val="0"/>
              </a:spcBef>
              <a:spcAft>
                <a:spcPct val="0"/>
              </a:spcAft>
              <a:defRPr>
                <a:latin typeface="Verdana" pitchFamily="34" charset="0"/>
                <a:ea typeface="MS PGothic" pitchFamily="34" charset="-128"/>
                <a:cs typeface="+mn-cs"/>
              </a:defRPr>
            </a:lvl1pPr>
          </a:lstStyle>
          <a:p>
            <a:pPr>
              <a:defRPr/>
            </a:pPr>
            <a:endParaRPr lang="en-US" dirty="0"/>
          </a:p>
        </p:txBody>
      </p:sp>
      <p:sp>
        <p:nvSpPr>
          <p:cNvPr id="6" name="Slide Number Placeholder 5"/>
          <p:cNvSpPr>
            <a:spLocks noGrp="1"/>
          </p:cNvSpPr>
          <p:nvPr>
            <p:ph type="sldNum" sz="quarter" idx="12"/>
          </p:nvPr>
        </p:nvSpPr>
        <p:spPr/>
        <p:txBody>
          <a:bodyPr/>
          <a:lstStyle>
            <a:lvl1pPr defTabSz="914400" eaLnBrk="0" hangingPunct="0">
              <a:defRPr>
                <a:latin typeface="Verdana" panose="020B0604030504040204" pitchFamily="34" charset="0"/>
              </a:defRPr>
            </a:lvl1pPr>
          </a:lstStyle>
          <a:p>
            <a:pPr>
              <a:defRPr/>
            </a:pPr>
            <a:fld id="{22416F31-DC5B-4784-BA58-07C61BD6794C}" type="slidenum">
              <a:rPr lang="en-US" altLang="en-US"/>
              <a:pPr>
                <a:defRPr/>
              </a:pPr>
              <a:t>‹#›</a:t>
            </a:fld>
            <a:endParaRPr lang="en-US" altLang="en-US" dirty="0"/>
          </a:p>
        </p:txBody>
      </p:sp>
    </p:spTree>
    <p:extLst>
      <p:ext uri="{BB962C8B-B14F-4D97-AF65-F5344CB8AC3E}">
        <p14:creationId xmlns:p14="http://schemas.microsoft.com/office/powerpoint/2010/main" val="24347201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4" name="Picture 8" descr="backgroun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1792818" y="941388"/>
            <a:ext cx="10399183" cy="521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hangingPunct="1">
              <a:defRPr/>
            </a:pPr>
            <a:endParaRPr lang="en-US" dirty="0">
              <a:solidFill>
                <a:prstClr val="white"/>
              </a:solidFill>
              <a:latin typeface="Arial"/>
            </a:endParaRPr>
          </a:p>
        </p:txBody>
      </p:sp>
      <p:pic>
        <p:nvPicPr>
          <p:cNvPr id="6" name="Picture 11" descr="Ipsen_Logo_4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184400" y="5357813"/>
            <a:ext cx="2999317"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1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charset="0"/>
                <a:ea typeface="MS PGothic" charset="0"/>
                <a:cs typeface="MS PGothic" charset="0"/>
              </a:defRPr>
            </a:lvl1pPr>
            <a:lvl2pPr marL="742950" indent="-285750" defTabSz="457200">
              <a:defRPr>
                <a:solidFill>
                  <a:schemeClr val="tx1"/>
                </a:solidFill>
                <a:latin typeface="Verdana" charset="0"/>
                <a:ea typeface="MS PGothic" charset="0"/>
                <a:cs typeface="MS PGothic" charset="0"/>
              </a:defRPr>
            </a:lvl2pPr>
            <a:lvl3pPr marL="1143000" indent="-228600" defTabSz="457200">
              <a:defRPr>
                <a:solidFill>
                  <a:schemeClr val="tx1"/>
                </a:solidFill>
                <a:latin typeface="Verdana" charset="0"/>
                <a:ea typeface="MS PGothic" charset="0"/>
                <a:cs typeface="MS PGothic" charset="0"/>
              </a:defRPr>
            </a:lvl3pPr>
            <a:lvl4pPr marL="1600200" indent="-228600" defTabSz="457200">
              <a:defRPr>
                <a:solidFill>
                  <a:schemeClr val="tx1"/>
                </a:solidFill>
                <a:latin typeface="Verdana" charset="0"/>
                <a:ea typeface="MS PGothic" charset="0"/>
                <a:cs typeface="MS PGothic" charset="0"/>
              </a:defRPr>
            </a:lvl4pPr>
            <a:lvl5pPr marL="2057400" indent="-228600" defTabSz="457200">
              <a:defRPr>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a:solidFill>
                  <a:schemeClr val="tx1"/>
                </a:solidFill>
                <a:latin typeface="Verdana" charset="0"/>
                <a:ea typeface="MS PGothic" charset="0"/>
                <a:cs typeface="MS PGothic" charset="0"/>
              </a:defRPr>
            </a:lvl9pPr>
          </a:lstStyle>
          <a:p>
            <a:pPr algn="ctr" eaLnBrk="1" hangingPunct="1">
              <a:defRPr/>
            </a:pPr>
            <a:r>
              <a:rPr lang="en-US" sz="900" dirty="0">
                <a:solidFill>
                  <a:srgbClr val="FFFFFF"/>
                </a:solidFill>
                <a:latin typeface="Arial" charset="0"/>
                <a:ea typeface="ヒラギノ角ゴ Pro W3" charset="0"/>
                <a:cs typeface="Arial"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1555529"/>
            <a:ext cx="7311983" cy="1500187"/>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836711758"/>
      </p:ext>
    </p:extLst>
  </p:cSld>
  <p:clrMapOvr>
    <a:masterClrMapping/>
  </p:clrMapOvr>
  <p:transition spd="slow"/>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12"/>
          <p:cNvSpPr>
            <a:spLocks noGrp="1"/>
          </p:cNvSpPr>
          <p:nvPr>
            <p:ph type="body" sz="quarter" idx="10"/>
          </p:nvPr>
        </p:nvSpPr>
        <p:spPr>
          <a:xfrm>
            <a:off x="613833" y="6194573"/>
            <a:ext cx="8363899" cy="266552"/>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2276144482"/>
      </p:ext>
    </p:extLst>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494" y="261938"/>
            <a:ext cx="10968567" cy="1143000"/>
          </a:xfrm>
          <a:prstGeom prst="rect">
            <a:avLst/>
          </a:prstGeom>
        </p:spPr>
        <p:txBody>
          <a:bodyPr/>
          <a:lstStyle/>
          <a:p>
            <a:r>
              <a:rPr lang="en-US" dirty="0"/>
              <a:t>Click to edit Master title style</a:t>
            </a:r>
          </a:p>
        </p:txBody>
      </p:sp>
      <p:sp>
        <p:nvSpPr>
          <p:cNvPr id="4" name="Text Placeholder 12"/>
          <p:cNvSpPr>
            <a:spLocks noGrp="1"/>
          </p:cNvSpPr>
          <p:nvPr>
            <p:ph type="body" sz="quarter" idx="10"/>
          </p:nvPr>
        </p:nvSpPr>
        <p:spPr>
          <a:xfrm>
            <a:off x="613833" y="6194573"/>
            <a:ext cx="8363899" cy="266552"/>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40155006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47607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solidFill>
                  <a:srgbClr val="FFFFFF"/>
                </a:solidFill>
              </a:defRPr>
            </a:lvl1pPr>
          </a:lstStyle>
          <a:p>
            <a:pPr>
              <a:defRPr/>
            </a:pPr>
            <a:endParaRPr lang="es-ES_tradnl"/>
          </a:p>
        </p:txBody>
      </p:sp>
      <p:sp>
        <p:nvSpPr>
          <p:cNvPr id="3" name="Rectangle 5"/>
          <p:cNvSpPr>
            <a:spLocks noGrp="1" noChangeArrowheads="1"/>
          </p:cNvSpPr>
          <p:nvPr>
            <p:ph type="ftr" sz="quarter" idx="11"/>
          </p:nvPr>
        </p:nvSpPr>
        <p:spPr/>
        <p:txBody>
          <a:bodyPr/>
          <a:lstStyle>
            <a:lvl1pPr algn="ctr">
              <a:defRPr>
                <a:solidFill>
                  <a:srgbClr val="FFFFFF"/>
                </a:solidFill>
              </a:defRPr>
            </a:lvl1pPr>
          </a:lstStyle>
          <a:p>
            <a:pPr>
              <a:defRPr/>
            </a:pPr>
            <a:endParaRPr lang="es-ES"/>
          </a:p>
        </p:txBody>
      </p:sp>
      <p:sp>
        <p:nvSpPr>
          <p:cNvPr id="4" name="Rectangle 6"/>
          <p:cNvSpPr>
            <a:spLocks noGrp="1" noChangeArrowheads="1"/>
          </p:cNvSpPr>
          <p:nvPr>
            <p:ph type="sldNum" sz="quarter" idx="12"/>
          </p:nvPr>
        </p:nvSpPr>
        <p:spPr/>
        <p:txBody>
          <a:bodyPr/>
          <a:lstStyle>
            <a:lvl1pPr algn="ctr">
              <a:defRPr/>
            </a:lvl1pPr>
          </a:lstStyle>
          <a:p>
            <a:pPr>
              <a:defRPr/>
            </a:pPr>
            <a:fld id="{DFAE4BBA-4BA1-4E90-956B-5B09370C151B}" type="slidenum">
              <a:rPr lang="es-ES" altLang="en-US"/>
              <a:pPr>
                <a:defRPr/>
              </a:pPr>
              <a:t>‹#›</a:t>
            </a:fld>
            <a:endParaRPr lang="es-ES" altLang="en-US"/>
          </a:p>
        </p:txBody>
      </p:sp>
    </p:spTree>
    <p:extLst>
      <p:ext uri="{BB962C8B-B14F-4D97-AF65-F5344CB8AC3E}">
        <p14:creationId xmlns:p14="http://schemas.microsoft.com/office/powerpoint/2010/main" val="403502363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fontAlgn="auto">
              <a:spcBef>
                <a:spcPts val="0"/>
              </a:spcBef>
              <a:spcAft>
                <a:spcPts val="0"/>
              </a:spcAft>
              <a:defRPr/>
            </a:pPr>
            <a:fld id="{D39F7AE1-B086-42EF-8BB5-C611F7D3C75A}" type="datetimeFigureOut">
              <a:rPr lang="en-US" kern="0" smtClean="0">
                <a:solidFill>
                  <a:sysClr val="windowText" lastClr="000000"/>
                </a:solidFill>
              </a:rPr>
              <a:pPr fontAlgn="auto">
                <a:spcBef>
                  <a:spcPts val="0"/>
                </a:spcBef>
                <a:spcAft>
                  <a:spcPts val="0"/>
                </a:spcAft>
                <a:defRPr/>
              </a:pPr>
              <a:t>4/11/2017</a:t>
            </a:fld>
            <a:endParaRPr lang="en-US" kern="0">
              <a:solidFill>
                <a:sysClr val="windowText" lastClr="000000"/>
              </a:solidFill>
            </a:endParaRPr>
          </a:p>
        </p:txBody>
      </p:sp>
      <p:sp>
        <p:nvSpPr>
          <p:cNvPr id="5" name="Footer Placeholder 4"/>
          <p:cNvSpPr>
            <a:spLocks noGrp="1"/>
          </p:cNvSpPr>
          <p:nvPr>
            <p:ph type="ftr" sz="quarter" idx="11"/>
          </p:nvPr>
        </p:nvSpPr>
        <p:spPr/>
        <p:txBody>
          <a:bodyPr/>
          <a:lstStyle/>
          <a:p>
            <a:pPr fontAlgn="auto">
              <a:spcBef>
                <a:spcPts val="0"/>
              </a:spcBef>
              <a:spcAft>
                <a:spcPts val="0"/>
              </a:spcAft>
              <a:defRPr/>
            </a:pPr>
            <a:endParaRPr lang="en-US" kern="0">
              <a:solidFill>
                <a:sysClr val="windowText" lastClr="000000"/>
              </a:solidFill>
            </a:endParaRPr>
          </a:p>
        </p:txBody>
      </p:sp>
      <p:sp>
        <p:nvSpPr>
          <p:cNvPr id="6" name="Slide Number Placeholder 5"/>
          <p:cNvSpPr>
            <a:spLocks noGrp="1"/>
          </p:cNvSpPr>
          <p:nvPr>
            <p:ph type="sldNum" sz="quarter" idx="12"/>
          </p:nvPr>
        </p:nvSpPr>
        <p:spPr/>
        <p:txBody>
          <a:bodyPr/>
          <a:lstStyle/>
          <a:p>
            <a:pPr fontAlgn="auto">
              <a:spcBef>
                <a:spcPts val="0"/>
              </a:spcBef>
              <a:spcAft>
                <a:spcPts val="0"/>
              </a:spcAft>
              <a:defRPr/>
            </a:pPr>
            <a:fld id="{653A5A8B-A52F-4020-B43D-6713A5B87D6C}" type="slidenum">
              <a:rPr lang="en-US" kern="0" smtClean="0">
                <a:solidFill>
                  <a:sysClr val="windowText" lastClr="000000"/>
                </a:solidFill>
              </a:rPr>
              <a:pPr fontAlgn="auto">
                <a:spcBef>
                  <a:spcPts val="0"/>
                </a:spcBef>
                <a:spcAft>
                  <a:spcPts val="0"/>
                </a:spcAft>
                <a:defRPr/>
              </a:pPr>
              <a:t>‹#›</a:t>
            </a:fld>
            <a:endParaRPr lang="en-US" kern="0">
              <a:solidFill>
                <a:sysClr val="windowText" lastClr="000000"/>
              </a:solidFill>
            </a:endParaRPr>
          </a:p>
        </p:txBody>
      </p:sp>
    </p:spTree>
    <p:extLst>
      <p:ext uri="{BB962C8B-B14F-4D97-AF65-F5344CB8AC3E}">
        <p14:creationId xmlns:p14="http://schemas.microsoft.com/office/powerpoint/2010/main" val="139651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solidFill>
                  <a:srgbClr val="FFFFFF"/>
                </a:solidFill>
              </a:defRPr>
            </a:lvl1pPr>
          </a:lstStyle>
          <a:p>
            <a:pPr>
              <a:defRPr/>
            </a:pPr>
            <a:endParaRPr lang="es-ES_tradnl"/>
          </a:p>
        </p:txBody>
      </p:sp>
      <p:sp>
        <p:nvSpPr>
          <p:cNvPr id="3" name="Rectangle 5"/>
          <p:cNvSpPr>
            <a:spLocks noGrp="1" noChangeArrowheads="1"/>
          </p:cNvSpPr>
          <p:nvPr>
            <p:ph type="ftr" sz="quarter" idx="11"/>
          </p:nvPr>
        </p:nvSpPr>
        <p:spPr/>
        <p:txBody>
          <a:bodyPr/>
          <a:lstStyle>
            <a:lvl1pPr algn="ctr">
              <a:defRPr>
                <a:solidFill>
                  <a:srgbClr val="FFFFFF"/>
                </a:solidFill>
              </a:defRPr>
            </a:lvl1pPr>
          </a:lstStyle>
          <a:p>
            <a:pPr>
              <a:defRPr/>
            </a:pPr>
            <a:endParaRPr lang="es-ES"/>
          </a:p>
        </p:txBody>
      </p:sp>
      <p:sp>
        <p:nvSpPr>
          <p:cNvPr id="4" name="Rectangle 6"/>
          <p:cNvSpPr>
            <a:spLocks noGrp="1" noChangeArrowheads="1"/>
          </p:cNvSpPr>
          <p:nvPr>
            <p:ph type="sldNum" sz="quarter" idx="12"/>
          </p:nvPr>
        </p:nvSpPr>
        <p:spPr/>
        <p:txBody>
          <a:bodyPr/>
          <a:lstStyle>
            <a:lvl1pPr algn="ctr">
              <a:defRPr/>
            </a:lvl1pPr>
          </a:lstStyle>
          <a:p>
            <a:pPr>
              <a:defRPr/>
            </a:pPr>
            <a:fld id="{FDE3FE61-8543-4434-92A1-7ED4F2FE5F11}" type="slidenum">
              <a:rPr lang="es-ES" altLang="en-US"/>
              <a:pPr>
                <a:defRPr/>
              </a:pPr>
              <a:t>‹#›</a:t>
            </a:fld>
            <a:endParaRPr lang="es-ES"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fontAlgn="auto">
              <a:spcBef>
                <a:spcPts val="0"/>
              </a:spcBef>
              <a:spcAft>
                <a:spcPts val="0"/>
              </a:spcAft>
              <a:defRPr/>
            </a:pPr>
            <a:fld id="{D39F7AE1-B086-42EF-8BB5-C611F7D3C75A}" type="datetimeFigureOut">
              <a:rPr lang="en-US" kern="0" smtClean="0">
                <a:solidFill>
                  <a:sysClr val="windowText" lastClr="000000"/>
                </a:solidFill>
              </a:rPr>
              <a:pPr fontAlgn="auto">
                <a:spcBef>
                  <a:spcPts val="0"/>
                </a:spcBef>
                <a:spcAft>
                  <a:spcPts val="0"/>
                </a:spcAft>
                <a:defRPr/>
              </a:pPr>
              <a:t>4/11/2017</a:t>
            </a:fld>
            <a:endParaRPr lang="en-US" kern="0">
              <a:solidFill>
                <a:sysClr val="windowText" lastClr="000000"/>
              </a:solidFill>
            </a:endParaRPr>
          </a:p>
        </p:txBody>
      </p:sp>
      <p:sp>
        <p:nvSpPr>
          <p:cNvPr id="4" name="Footer Placeholder 3"/>
          <p:cNvSpPr>
            <a:spLocks noGrp="1"/>
          </p:cNvSpPr>
          <p:nvPr>
            <p:ph type="ftr" sz="quarter" idx="11"/>
          </p:nvPr>
        </p:nvSpPr>
        <p:spPr/>
        <p:txBody>
          <a:bodyPr/>
          <a:lstStyle/>
          <a:p>
            <a:pPr fontAlgn="auto">
              <a:spcBef>
                <a:spcPts val="0"/>
              </a:spcBef>
              <a:spcAft>
                <a:spcPts val="0"/>
              </a:spcAft>
              <a:defRPr/>
            </a:pPr>
            <a:endParaRPr lang="en-US" kern="0">
              <a:solidFill>
                <a:sysClr val="windowText" lastClr="000000"/>
              </a:solidFill>
            </a:endParaRPr>
          </a:p>
        </p:txBody>
      </p:sp>
      <p:sp>
        <p:nvSpPr>
          <p:cNvPr id="5" name="Slide Number Placeholder 4"/>
          <p:cNvSpPr>
            <a:spLocks noGrp="1"/>
          </p:cNvSpPr>
          <p:nvPr>
            <p:ph type="sldNum" sz="quarter" idx="12"/>
          </p:nvPr>
        </p:nvSpPr>
        <p:spPr/>
        <p:txBody>
          <a:bodyPr/>
          <a:lstStyle/>
          <a:p>
            <a:pPr fontAlgn="auto">
              <a:spcBef>
                <a:spcPts val="0"/>
              </a:spcBef>
              <a:spcAft>
                <a:spcPts val="0"/>
              </a:spcAft>
              <a:defRPr/>
            </a:pPr>
            <a:fld id="{653A5A8B-A52F-4020-B43D-6713A5B87D6C}" type="slidenum">
              <a:rPr lang="en-US" kern="0" smtClean="0">
                <a:solidFill>
                  <a:sysClr val="windowText" lastClr="000000"/>
                </a:solidFill>
              </a:rPr>
              <a:pPr fontAlgn="auto">
                <a:spcBef>
                  <a:spcPts val="0"/>
                </a:spcBef>
                <a:spcAft>
                  <a:spcPts val="0"/>
                </a:spcAft>
                <a:defRPr/>
              </a:pPr>
              <a:t>‹#›</a:t>
            </a:fld>
            <a:endParaRPr lang="en-US" kern="0">
              <a:solidFill>
                <a:sysClr val="windowText" lastClr="000000"/>
              </a:solidFill>
            </a:endParaRPr>
          </a:p>
        </p:txBody>
      </p:sp>
    </p:spTree>
    <p:extLst>
      <p:ext uri="{BB962C8B-B14F-4D97-AF65-F5344CB8AC3E}">
        <p14:creationId xmlns:p14="http://schemas.microsoft.com/office/powerpoint/2010/main" val="394086758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5"/>
            <a:ext cx="10515600" cy="40164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fontAlgn="auto">
              <a:spcBef>
                <a:spcPts val="0"/>
              </a:spcBef>
              <a:spcAft>
                <a:spcPts val="0"/>
              </a:spcAft>
              <a:defRPr/>
            </a:pPr>
            <a:fld id="{D39F7AE1-B086-42EF-8BB5-C611F7D3C75A}" type="datetimeFigureOut">
              <a:rPr lang="en-US" kern="0" smtClean="0">
                <a:solidFill>
                  <a:sysClr val="windowText" lastClr="000000"/>
                </a:solidFill>
              </a:rPr>
              <a:pPr fontAlgn="auto">
                <a:spcBef>
                  <a:spcPts val="0"/>
                </a:spcBef>
                <a:spcAft>
                  <a:spcPts val="0"/>
                </a:spcAft>
                <a:defRPr/>
              </a:pPr>
              <a:t>4/11/2017</a:t>
            </a:fld>
            <a:endParaRPr lang="en-US" kern="0">
              <a:solidFill>
                <a:sysClr val="windowText" lastClr="000000"/>
              </a:solidFill>
            </a:endParaRPr>
          </a:p>
        </p:txBody>
      </p:sp>
      <p:sp>
        <p:nvSpPr>
          <p:cNvPr id="5" name="Footer Placeholder 4"/>
          <p:cNvSpPr>
            <a:spLocks noGrp="1"/>
          </p:cNvSpPr>
          <p:nvPr>
            <p:ph type="ftr" sz="quarter" idx="11"/>
          </p:nvPr>
        </p:nvSpPr>
        <p:spPr/>
        <p:txBody>
          <a:bodyPr/>
          <a:lstStyle/>
          <a:p>
            <a:pPr fontAlgn="auto">
              <a:spcBef>
                <a:spcPts val="0"/>
              </a:spcBef>
              <a:spcAft>
                <a:spcPts val="0"/>
              </a:spcAft>
              <a:defRPr/>
            </a:pPr>
            <a:endParaRPr lang="en-US" kern="0">
              <a:solidFill>
                <a:sysClr val="windowText" lastClr="000000"/>
              </a:solidFill>
            </a:endParaRPr>
          </a:p>
        </p:txBody>
      </p:sp>
      <p:sp>
        <p:nvSpPr>
          <p:cNvPr id="6" name="Slide Number Placeholder 5"/>
          <p:cNvSpPr>
            <a:spLocks noGrp="1"/>
          </p:cNvSpPr>
          <p:nvPr>
            <p:ph type="sldNum" sz="quarter" idx="12"/>
          </p:nvPr>
        </p:nvSpPr>
        <p:spPr/>
        <p:txBody>
          <a:bodyPr/>
          <a:lstStyle/>
          <a:p>
            <a:pPr fontAlgn="auto">
              <a:spcBef>
                <a:spcPts val="0"/>
              </a:spcBef>
              <a:spcAft>
                <a:spcPts val="0"/>
              </a:spcAft>
              <a:defRPr/>
            </a:pPr>
            <a:fld id="{653A5A8B-A52F-4020-B43D-6713A5B87D6C}" type="slidenum">
              <a:rPr lang="en-US" kern="0" smtClean="0">
                <a:solidFill>
                  <a:sysClr val="windowText" lastClr="000000"/>
                </a:solidFill>
              </a:rPr>
              <a:pPr fontAlgn="auto">
                <a:spcBef>
                  <a:spcPts val="0"/>
                </a:spcBef>
                <a:spcAft>
                  <a:spcPts val="0"/>
                </a:spcAft>
                <a:defRPr/>
              </a:pPr>
              <a:t>‹#›</a:t>
            </a:fld>
            <a:endParaRPr lang="en-US" kern="0">
              <a:solidFill>
                <a:sysClr val="windowText" lastClr="000000"/>
              </a:solidFill>
            </a:endParaRPr>
          </a:p>
        </p:txBody>
      </p:sp>
    </p:spTree>
    <p:extLst>
      <p:ext uri="{BB962C8B-B14F-4D97-AF65-F5344CB8AC3E}">
        <p14:creationId xmlns:p14="http://schemas.microsoft.com/office/powerpoint/2010/main" val="19782051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bwMode="white">
          <a:xfrm>
            <a:off x="0" y="5970588"/>
            <a:ext cx="12192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5" name="Rectangle 4"/>
          <p:cNvSpPr/>
          <p:nvPr/>
        </p:nvSpPr>
        <p:spPr>
          <a:xfrm>
            <a:off x="-12700" y="6053139"/>
            <a:ext cx="2999317"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Rectangle 5"/>
          <p:cNvSpPr/>
          <p:nvPr/>
        </p:nvSpPr>
        <p:spPr>
          <a:xfrm>
            <a:off x="3145368" y="6043614"/>
            <a:ext cx="9046633"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lang="en-US"/>
              <a:t>Click to edit Master title style</a:t>
            </a:r>
          </a:p>
        </p:txBody>
      </p:sp>
      <p:sp>
        <p:nvSpPr>
          <p:cNvPr id="9" name="Subtitle 8"/>
          <p:cNvSpPr>
            <a:spLocks noGrp="1"/>
          </p:cNvSpPr>
          <p:nvPr>
            <p:ph type="subTitle" idx="1"/>
          </p:nvPr>
        </p:nvSpPr>
        <p:spPr>
          <a:xfrm>
            <a:off x="3149600" y="6050037"/>
            <a:ext cx="89408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7" name="Date Placeholder 27"/>
          <p:cNvSpPr>
            <a:spLocks noGrp="1"/>
          </p:cNvSpPr>
          <p:nvPr>
            <p:ph type="dt" sz="half" idx="10"/>
          </p:nvPr>
        </p:nvSpPr>
        <p:spPr>
          <a:xfrm>
            <a:off x="101600" y="6069013"/>
            <a:ext cx="2743200" cy="685800"/>
          </a:xfrm>
        </p:spPr>
        <p:txBody>
          <a:bodyPr>
            <a:noAutofit/>
          </a:bodyPr>
          <a:lstStyle>
            <a:lvl1pPr algn="ctr">
              <a:defRPr sz="2000">
                <a:solidFill>
                  <a:srgbClr val="FFFFFF"/>
                </a:solidFill>
                <a:latin typeface="Verdana" pitchFamily="34" charset="0"/>
              </a:defRPr>
            </a:lvl1pPr>
          </a:lstStyle>
          <a:p>
            <a:pPr>
              <a:defRPr/>
            </a:pPr>
            <a:fld id="{D8870652-A14A-490D-9366-BC072039292E}" type="datetimeFigureOut">
              <a:rPr lang="en-US" altLang="en-US"/>
              <a:pPr>
                <a:defRPr/>
              </a:pPr>
              <a:t>4/11/2017</a:t>
            </a:fld>
            <a:endParaRPr lang="en-US" altLang="en-US"/>
          </a:p>
        </p:txBody>
      </p:sp>
      <p:sp>
        <p:nvSpPr>
          <p:cNvPr id="10" name="Footer Placeholder 16"/>
          <p:cNvSpPr>
            <a:spLocks noGrp="1"/>
          </p:cNvSpPr>
          <p:nvPr>
            <p:ph type="ftr" sz="quarter" idx="11"/>
          </p:nvPr>
        </p:nvSpPr>
        <p:spPr>
          <a:xfrm>
            <a:off x="2781300" y="236539"/>
            <a:ext cx="7823200" cy="365125"/>
          </a:xfrm>
        </p:spPr>
        <p:txBody>
          <a:bodyPr/>
          <a:lstStyle>
            <a:lvl1pPr algn="r" fontAlgn="base">
              <a:spcBef>
                <a:spcPct val="0"/>
              </a:spcBef>
              <a:spcAft>
                <a:spcPct val="0"/>
              </a:spcAft>
              <a:defRPr>
                <a:solidFill>
                  <a:srgbClr val="E7DEC9"/>
                </a:solidFill>
                <a:latin typeface="Verdana" pitchFamily="34" charset="0"/>
                <a:ea typeface="MS PGothic" pitchFamily="34" charset="-128"/>
              </a:defRPr>
            </a:lvl1pPr>
          </a:lstStyle>
          <a:p>
            <a:pPr>
              <a:defRPr/>
            </a:pPr>
            <a:endParaRPr lang="en-US"/>
          </a:p>
        </p:txBody>
      </p:sp>
      <p:sp>
        <p:nvSpPr>
          <p:cNvPr id="11" name="Slide Number Placeholder 28"/>
          <p:cNvSpPr>
            <a:spLocks noGrp="1"/>
          </p:cNvSpPr>
          <p:nvPr>
            <p:ph type="sldNum" sz="quarter" idx="12"/>
          </p:nvPr>
        </p:nvSpPr>
        <p:spPr>
          <a:xfrm>
            <a:off x="10668000" y="228600"/>
            <a:ext cx="1117600" cy="381000"/>
          </a:xfrm>
        </p:spPr>
        <p:txBody>
          <a:bodyPr/>
          <a:lstStyle>
            <a:lvl1pPr>
              <a:defRPr>
                <a:solidFill>
                  <a:srgbClr val="E7DEC9"/>
                </a:solidFill>
                <a:latin typeface="Verdana" pitchFamily="34" charset="0"/>
              </a:defRPr>
            </a:lvl1pPr>
          </a:lstStyle>
          <a:p>
            <a:pPr>
              <a:defRPr/>
            </a:pPr>
            <a:fld id="{0C75C54B-5785-4120-9EC4-0712FEA7D368}" type="slidenum">
              <a:rPr lang="en-US" altLang="en-US"/>
              <a:pPr>
                <a:defRPr/>
              </a:pPr>
              <a:t>‹#›</a:t>
            </a:fld>
            <a:endParaRPr lang="en-US" altLang="en-US"/>
          </a:p>
        </p:txBody>
      </p:sp>
    </p:spTree>
    <p:extLst>
      <p:ext uri="{BB962C8B-B14F-4D97-AF65-F5344CB8AC3E}">
        <p14:creationId xmlns:p14="http://schemas.microsoft.com/office/powerpoint/2010/main" val="2823757376"/>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p:spPr>
        <p:txBody>
          <a:bodyPr/>
          <a:lstStyle/>
          <a:p>
            <a:r>
              <a:rPr lang="en-US"/>
              <a:t>Click to edit Master title style</a:t>
            </a:r>
          </a:p>
        </p:txBody>
      </p:sp>
      <p:sp>
        <p:nvSpPr>
          <p:cNvPr id="8" name="Content Placeholder 7"/>
          <p:cNvSpPr>
            <a:spLocks noGrp="1"/>
          </p:cNvSpPr>
          <p:nvPr>
            <p:ph sz="quarter" idx="1"/>
          </p:nvPr>
        </p:nvSpPr>
        <p:spPr>
          <a:xfrm>
            <a:off x="816864" y="1600200"/>
            <a:ext cx="108712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Verdana" pitchFamily="34" charset="0"/>
              </a:defRPr>
            </a:lvl1pPr>
          </a:lstStyle>
          <a:p>
            <a:pPr>
              <a:defRPr/>
            </a:pPr>
            <a:fld id="{5FC8828C-2A41-4C26-94F0-1FED33B3A397}" type="datetimeFigureOut">
              <a:rPr lang="en-US" altLang="en-US"/>
              <a:pPr>
                <a:defRPr/>
              </a:pPr>
              <a:t>4/11/2017</a:t>
            </a:fld>
            <a:endParaRPr lang="en-US" alt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Verdana" pitchFamily="34" charset="0"/>
              </a:defRPr>
            </a:lvl1pPr>
          </a:lstStyle>
          <a:p>
            <a:pPr>
              <a:defRPr/>
            </a:pPr>
            <a:fld id="{6255CA34-FC09-4A4A-8635-E3895CDD8637}" type="slidenum">
              <a:rPr lang="en-US" altLang="en-US"/>
              <a:pPr>
                <a:defRPr/>
              </a:pPr>
              <a:t>‹#›</a:t>
            </a:fld>
            <a:endParaRPr lang="en-US" altLang="en-US"/>
          </a:p>
        </p:txBody>
      </p:sp>
    </p:spTree>
    <p:extLst>
      <p:ext uri="{BB962C8B-B14F-4D97-AF65-F5344CB8AC3E}">
        <p14:creationId xmlns:p14="http://schemas.microsoft.com/office/powerpoint/2010/main" val="231664814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12192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5" name="Rectangle 4"/>
          <p:cNvSpPr/>
          <p:nvPr/>
        </p:nvSpPr>
        <p:spPr>
          <a:xfrm>
            <a:off x="0" y="1600200"/>
            <a:ext cx="17272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Rectangle 5"/>
          <p:cNvSpPr/>
          <p:nvPr/>
        </p:nvSpPr>
        <p:spPr>
          <a:xfrm>
            <a:off x="1828800" y="1600200"/>
            <a:ext cx="103632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3" name="Text Placeholder 2"/>
          <p:cNvSpPr>
            <a:spLocks noGrp="1"/>
          </p:cNvSpPr>
          <p:nvPr>
            <p:ph type="body" idx="1"/>
          </p:nvPr>
        </p:nvSpPr>
        <p:spPr>
          <a:xfrm>
            <a:off x="1828801" y="2743200"/>
            <a:ext cx="9497484"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828800" y="1600200"/>
            <a:ext cx="10160000" cy="990600"/>
          </a:xfrm>
        </p:spPr>
        <p:txBody>
          <a:bodyPr/>
          <a:lstStyle>
            <a:lvl1pPr algn="l">
              <a:buNone/>
              <a:defRPr sz="4400" b="0" cap="none">
                <a:solidFill>
                  <a:srgbClr val="FFFFFF"/>
                </a:solidFill>
              </a:defRPr>
            </a:lvl1pPr>
          </a:lstStyle>
          <a:p>
            <a:r>
              <a:rPr lang="en-US"/>
              <a:t>Click to edit Master title style</a:t>
            </a:r>
          </a:p>
        </p:txBody>
      </p:sp>
      <p:sp>
        <p:nvSpPr>
          <p:cNvPr id="7" name="Date Placeholder 11"/>
          <p:cNvSpPr>
            <a:spLocks noGrp="1"/>
          </p:cNvSpPr>
          <p:nvPr>
            <p:ph type="dt" sz="half" idx="10"/>
          </p:nvPr>
        </p:nvSpPr>
        <p:spPr/>
        <p:txBody>
          <a:bodyPr/>
          <a:lstStyle>
            <a:lvl1pPr>
              <a:defRPr>
                <a:latin typeface="Verdana" pitchFamily="34" charset="0"/>
              </a:defRPr>
            </a:lvl1pPr>
          </a:lstStyle>
          <a:p>
            <a:pPr>
              <a:defRPr/>
            </a:pPr>
            <a:fld id="{4128CA38-6E30-49E0-B423-13254BF2BE92}" type="datetimeFigureOut">
              <a:rPr lang="en-US" altLang="en-US"/>
              <a:pPr>
                <a:defRPr/>
              </a:pPr>
              <a:t>4/11/2017</a:t>
            </a:fld>
            <a:endParaRPr lang="en-US" altLang="en-US"/>
          </a:p>
        </p:txBody>
      </p:sp>
      <p:sp>
        <p:nvSpPr>
          <p:cNvPr id="8" name="Slide Number Placeholder 12"/>
          <p:cNvSpPr>
            <a:spLocks noGrp="1"/>
          </p:cNvSpPr>
          <p:nvPr>
            <p:ph type="sldNum" sz="quarter" idx="11"/>
          </p:nvPr>
        </p:nvSpPr>
        <p:spPr>
          <a:xfrm>
            <a:off x="0" y="1752601"/>
            <a:ext cx="1727200" cy="701675"/>
          </a:xfrm>
        </p:spPr>
        <p:txBody>
          <a:bodyPr>
            <a:noAutofit/>
          </a:bodyPr>
          <a:lstStyle>
            <a:lvl1pPr>
              <a:defRPr sz="2400">
                <a:latin typeface="Verdana" pitchFamily="34" charset="0"/>
              </a:defRPr>
            </a:lvl1pPr>
          </a:lstStyle>
          <a:p>
            <a:pPr>
              <a:defRPr/>
            </a:pPr>
            <a:fld id="{DE5C26EF-828C-45C0-B5E4-27BA0E05DEB3}" type="slidenum">
              <a:rPr lang="en-US" altLang="en-US"/>
              <a:pPr>
                <a:defRPr/>
              </a:pPr>
              <a:t>‹#›</a:t>
            </a:fld>
            <a:endParaRPr lang="en-US" altLang="en-US"/>
          </a:p>
        </p:txBody>
      </p:sp>
      <p:sp>
        <p:nvSpPr>
          <p:cNvPr id="9" name="Footer Placeholder 13"/>
          <p:cNvSpPr>
            <a:spLocks noGrp="1"/>
          </p:cNvSpPr>
          <p:nvPr>
            <p:ph type="ftr" sz="quarter" idx="12"/>
          </p:nvPr>
        </p:nvSpPr>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Tree>
    <p:extLst>
      <p:ext uri="{BB962C8B-B14F-4D97-AF65-F5344CB8AC3E}">
        <p14:creationId xmlns:p14="http://schemas.microsoft.com/office/powerpoint/2010/main" val="1070573516"/>
      </p:ext>
    </p:extLst>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812800" y="1589567"/>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6459868" y="1589567"/>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7"/>
          <p:cNvSpPr>
            <a:spLocks noGrp="1"/>
          </p:cNvSpPr>
          <p:nvPr>
            <p:ph type="dt" sz="half" idx="10"/>
          </p:nvPr>
        </p:nvSpPr>
        <p:spPr/>
        <p:txBody>
          <a:bodyPr/>
          <a:lstStyle>
            <a:lvl1pPr>
              <a:defRPr>
                <a:latin typeface="Verdana" pitchFamily="34" charset="0"/>
              </a:defRPr>
            </a:lvl1pPr>
          </a:lstStyle>
          <a:p>
            <a:pPr>
              <a:defRPr/>
            </a:pPr>
            <a:fld id="{C1F5D0ED-C162-4176-8BFF-9C47ED2960B1}" type="datetimeFigureOut">
              <a:rPr lang="en-US" altLang="en-US"/>
              <a:pPr>
                <a:defRPr/>
              </a:pPr>
              <a:t>4/11/2017</a:t>
            </a:fld>
            <a:endParaRPr lang="en-US" altLang="en-US"/>
          </a:p>
        </p:txBody>
      </p:sp>
      <p:sp>
        <p:nvSpPr>
          <p:cNvPr id="6" name="Slide Number Placeholder 9"/>
          <p:cNvSpPr>
            <a:spLocks noGrp="1"/>
          </p:cNvSpPr>
          <p:nvPr>
            <p:ph type="sldNum" sz="quarter" idx="11"/>
          </p:nvPr>
        </p:nvSpPr>
        <p:spPr/>
        <p:txBody>
          <a:bodyPr/>
          <a:lstStyle>
            <a:lvl1pPr>
              <a:defRPr>
                <a:latin typeface="Verdana" pitchFamily="34" charset="0"/>
              </a:defRPr>
            </a:lvl1pPr>
          </a:lstStyle>
          <a:p>
            <a:pPr>
              <a:defRPr/>
            </a:pPr>
            <a:fld id="{394E9E11-09B7-44DC-8106-13D5E99D45B0}" type="slidenum">
              <a:rPr lang="en-US" altLang="en-US"/>
              <a:pPr>
                <a:defRPr/>
              </a:pPr>
              <a:t>‹#›</a:t>
            </a:fld>
            <a:endParaRPr lang="en-US" altLang="en-US"/>
          </a:p>
        </p:txBody>
      </p:sp>
      <p:sp>
        <p:nvSpPr>
          <p:cNvPr id="7" name="Footer Placeholder 11"/>
          <p:cNvSpPr>
            <a:spLocks noGrp="1"/>
          </p:cNvSpPr>
          <p:nvPr>
            <p:ph type="ftr" sz="quarter" idx="12"/>
          </p:nvPr>
        </p:nvSpPr>
        <p:spPr/>
        <p:txBody>
          <a:bodyPr rtlCol="0"/>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Tree>
    <p:extLst>
      <p:ext uri="{BB962C8B-B14F-4D97-AF65-F5344CB8AC3E}">
        <p14:creationId xmlns:p14="http://schemas.microsoft.com/office/powerpoint/2010/main" val="1987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1200" y="273050"/>
            <a:ext cx="10871200" cy="869950"/>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812800" y="2438400"/>
            <a:ext cx="51816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6400800" y="2438400"/>
            <a:ext cx="51816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812800" y="1752600"/>
            <a:ext cx="5181600" cy="64008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6400800" y="1752600"/>
            <a:ext cx="5181600" cy="64008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Date Placeholder 9"/>
          <p:cNvSpPr>
            <a:spLocks noGrp="1"/>
          </p:cNvSpPr>
          <p:nvPr>
            <p:ph type="dt" sz="half" idx="10"/>
          </p:nvPr>
        </p:nvSpPr>
        <p:spPr/>
        <p:txBody>
          <a:bodyPr/>
          <a:lstStyle>
            <a:lvl1pPr>
              <a:defRPr>
                <a:latin typeface="Verdana" pitchFamily="34" charset="0"/>
              </a:defRPr>
            </a:lvl1pPr>
          </a:lstStyle>
          <a:p>
            <a:pPr>
              <a:defRPr/>
            </a:pPr>
            <a:fld id="{687DD5CF-3C82-4E18-A34C-AF86FD933971}" type="datetimeFigureOut">
              <a:rPr lang="en-US" altLang="en-US"/>
              <a:pPr>
                <a:defRPr/>
              </a:pPr>
              <a:t>4/11/2017</a:t>
            </a:fld>
            <a:endParaRPr lang="en-US" altLang="en-US"/>
          </a:p>
        </p:txBody>
      </p:sp>
      <p:sp>
        <p:nvSpPr>
          <p:cNvPr id="8" name="Slide Number Placeholder 11"/>
          <p:cNvSpPr>
            <a:spLocks noGrp="1"/>
          </p:cNvSpPr>
          <p:nvPr>
            <p:ph type="sldNum" sz="quarter" idx="11"/>
          </p:nvPr>
        </p:nvSpPr>
        <p:spPr/>
        <p:txBody>
          <a:bodyPr/>
          <a:lstStyle>
            <a:lvl1pPr>
              <a:defRPr>
                <a:latin typeface="Verdana" pitchFamily="34" charset="0"/>
              </a:defRPr>
            </a:lvl1pPr>
          </a:lstStyle>
          <a:p>
            <a:pPr>
              <a:defRPr/>
            </a:pPr>
            <a:fld id="{BE7A4DB9-0DF2-4512-AE33-C27D5545D890}" type="slidenum">
              <a:rPr lang="en-US" altLang="en-US"/>
              <a:pPr>
                <a:defRPr/>
              </a:pPr>
              <a:t>‹#›</a:t>
            </a:fld>
            <a:endParaRPr lang="en-US" altLang="en-US"/>
          </a:p>
        </p:txBody>
      </p:sp>
      <p:sp>
        <p:nvSpPr>
          <p:cNvPr id="9" name="Footer Placeholder 13"/>
          <p:cNvSpPr>
            <a:spLocks noGrp="1"/>
          </p:cNvSpPr>
          <p:nvPr>
            <p:ph type="ftr" sz="quarter" idx="12"/>
          </p:nvPr>
        </p:nvSpPr>
        <p:spPr/>
        <p:txBody>
          <a:bodyPr rtlCol="0"/>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Tree>
    <p:extLst>
      <p:ext uri="{BB962C8B-B14F-4D97-AF65-F5344CB8AC3E}">
        <p14:creationId xmlns:p14="http://schemas.microsoft.com/office/powerpoint/2010/main" val="13173123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atin typeface="Verdana" pitchFamily="34" charset="0"/>
              </a:defRPr>
            </a:lvl1pPr>
          </a:lstStyle>
          <a:p>
            <a:pPr>
              <a:defRPr/>
            </a:pPr>
            <a:fld id="{04A797F3-41C0-4605-AF67-E10B70E2A873}" type="datetimeFigureOut">
              <a:rPr lang="en-US" altLang="en-US"/>
              <a:pPr>
                <a:defRPr/>
              </a:pPr>
              <a:t>4/11/2017</a:t>
            </a:fld>
            <a:endParaRPr lang="en-US" alt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Verdana" pitchFamily="34" charset="0"/>
              </a:defRPr>
            </a:lvl1pPr>
          </a:lstStyle>
          <a:p>
            <a:pPr>
              <a:defRPr/>
            </a:pPr>
            <a:fld id="{914BB654-028B-4587-9C0C-045154EF8431}" type="slidenum">
              <a:rPr lang="en-US" altLang="en-US"/>
              <a:pPr>
                <a:defRPr/>
              </a:pPr>
              <a:t>‹#›</a:t>
            </a:fld>
            <a:endParaRPr lang="en-US" altLang="en-US"/>
          </a:p>
        </p:txBody>
      </p:sp>
    </p:spTree>
    <p:extLst>
      <p:ext uri="{BB962C8B-B14F-4D97-AF65-F5344CB8AC3E}">
        <p14:creationId xmlns:p14="http://schemas.microsoft.com/office/powerpoint/2010/main" val="326101177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Verdana" pitchFamily="34" charset="0"/>
              </a:defRPr>
            </a:lvl1pPr>
          </a:lstStyle>
          <a:p>
            <a:pPr>
              <a:defRPr/>
            </a:pPr>
            <a:fld id="{9A65C32E-828F-40E2-9E7A-AAA350BFE48C}" type="datetimeFigureOut">
              <a:rPr lang="en-US" altLang="en-US"/>
              <a:pPr>
                <a:defRPr/>
              </a:pPr>
              <a:t>4/11/2017</a:t>
            </a:fld>
            <a:endParaRPr lang="en-US" altLang="en-US"/>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
        <p:nvSpPr>
          <p:cNvPr id="4" name="Slide Number Placeholder 3"/>
          <p:cNvSpPr>
            <a:spLocks noGrp="1"/>
          </p:cNvSpPr>
          <p:nvPr>
            <p:ph type="sldNum" sz="quarter" idx="12"/>
          </p:nvPr>
        </p:nvSpPr>
        <p:spPr>
          <a:xfrm>
            <a:off x="0" y="6248400"/>
            <a:ext cx="711200" cy="381000"/>
          </a:xfrm>
        </p:spPr>
        <p:txBody>
          <a:bodyPr/>
          <a:lstStyle>
            <a:lvl1pPr>
              <a:defRPr>
                <a:solidFill>
                  <a:srgbClr val="3F3F3F"/>
                </a:solidFill>
                <a:latin typeface="Verdana" pitchFamily="34" charset="0"/>
              </a:defRPr>
            </a:lvl1pPr>
          </a:lstStyle>
          <a:p>
            <a:pPr>
              <a:defRPr/>
            </a:pPr>
            <a:fld id="{CC180404-A1D2-4D9B-A90B-9317A86CC4D6}" type="slidenum">
              <a:rPr lang="en-US" altLang="en-US"/>
              <a:pPr>
                <a:defRPr/>
              </a:pPr>
              <a:t>‹#›</a:t>
            </a:fld>
            <a:endParaRPr lang="en-US" altLang="en-US"/>
          </a:p>
        </p:txBody>
      </p:sp>
    </p:spTree>
    <p:extLst>
      <p:ext uri="{BB962C8B-B14F-4D97-AF65-F5344CB8AC3E}">
        <p14:creationId xmlns:p14="http://schemas.microsoft.com/office/powerpoint/2010/main" val="22648328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0" y="273050"/>
            <a:ext cx="10769600" cy="869950"/>
          </a:xfrm>
        </p:spPr>
        <p:txBody>
          <a:bodyPr/>
          <a:lstStyle>
            <a:lvl1pPr algn="l">
              <a:buNone/>
              <a:defRPr sz="4400" b="0"/>
            </a:lvl1pPr>
          </a:lstStyle>
          <a:p>
            <a:r>
              <a:rPr lang="en-US"/>
              <a:t>Click to edit Master title style</a:t>
            </a:r>
          </a:p>
        </p:txBody>
      </p:sp>
      <p:sp>
        <p:nvSpPr>
          <p:cNvPr id="3" name="Text Placeholder 2"/>
          <p:cNvSpPr>
            <a:spLocks noGrp="1"/>
          </p:cNvSpPr>
          <p:nvPr>
            <p:ph type="body" idx="2"/>
          </p:nvPr>
        </p:nvSpPr>
        <p:spPr>
          <a:xfrm>
            <a:off x="812800" y="1752600"/>
            <a:ext cx="21336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3149600" y="1752600"/>
            <a:ext cx="85344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atin typeface="Verdana" pitchFamily="34" charset="0"/>
              </a:defRPr>
            </a:lvl1pPr>
          </a:lstStyle>
          <a:p>
            <a:pPr>
              <a:defRPr/>
            </a:pPr>
            <a:fld id="{2566D8B8-8814-4A66-A071-C92A78D2C772}" type="datetimeFigureOut">
              <a:rPr lang="en-US" altLang="en-US"/>
              <a:pPr>
                <a:defRPr/>
              </a:pPr>
              <a:t>4/11/2017</a:t>
            </a:fld>
            <a:endParaRPr lang="en-US" alt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
        <p:nvSpPr>
          <p:cNvPr id="7" name="Slide Number Placeholder 6"/>
          <p:cNvSpPr>
            <a:spLocks noGrp="1"/>
          </p:cNvSpPr>
          <p:nvPr>
            <p:ph type="sldNum" sz="quarter" idx="12"/>
          </p:nvPr>
        </p:nvSpPr>
        <p:spPr/>
        <p:txBody>
          <a:bodyPr/>
          <a:lstStyle>
            <a:lvl1pPr>
              <a:defRPr>
                <a:latin typeface="Verdana" pitchFamily="34" charset="0"/>
              </a:defRPr>
            </a:lvl1pPr>
          </a:lstStyle>
          <a:p>
            <a:pPr>
              <a:defRPr/>
            </a:pPr>
            <a:fld id="{4460188E-8FED-4343-BC4A-58213E5DFC14}" type="slidenum">
              <a:rPr lang="en-US" altLang="en-US"/>
              <a:pPr>
                <a:defRPr/>
              </a:pPr>
              <a:t>‹#›</a:t>
            </a:fld>
            <a:endParaRPr lang="en-US" altLang="en-US"/>
          </a:p>
        </p:txBody>
      </p:sp>
    </p:spTree>
    <p:extLst>
      <p:ext uri="{BB962C8B-B14F-4D97-AF65-F5344CB8AC3E}">
        <p14:creationId xmlns:p14="http://schemas.microsoft.com/office/powerpoint/2010/main" val="1502076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4" name="Rectangle 4"/>
          <p:cNvSpPr>
            <a:spLocks noChangeArrowheads="1"/>
          </p:cNvSpPr>
          <p:nvPr userDrawn="1"/>
        </p:nvSpPr>
        <p:spPr bwMode="auto">
          <a:xfrm>
            <a:off x="0" y="0"/>
            <a:ext cx="12192000" cy="6858000"/>
          </a:xfrm>
          <a:prstGeom prst="rect">
            <a:avLst/>
          </a:prstGeom>
          <a:solidFill>
            <a:srgbClr val="0000A4"/>
          </a:solidFill>
          <a:ln>
            <a:noFill/>
          </a:ln>
          <a:extLst/>
        </p:spPr>
        <p:txBody>
          <a:bodyPr rot="10800000"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sz="1600">
              <a:solidFill>
                <a:srgbClr val="FFFFFF"/>
              </a:solidFill>
              <a:latin typeface="Arial Narrow" pitchFamily="34" charset="0"/>
              <a:cs typeface="+mn-cs"/>
            </a:endParaRP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82600" y="1202057"/>
            <a:ext cx="11220451" cy="51206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sldNum" sz="quarter" idx="10"/>
          </p:nvPr>
        </p:nvSpPr>
        <p:spPr/>
        <p:txBody>
          <a:bodyPr/>
          <a:lstStyle>
            <a:lvl1pPr>
              <a:defRPr>
                <a:solidFill>
                  <a:srgbClr val="FFFFFF"/>
                </a:solidFill>
              </a:defRPr>
            </a:lvl1pPr>
          </a:lstStyle>
          <a:p>
            <a:pPr>
              <a:defRPr/>
            </a:pPr>
            <a:fld id="{F7740289-33EF-4A4F-BC5C-0304F388A7FF}" type="slidenum">
              <a:rPr lang="en-US"/>
              <a:pPr>
                <a:defRPr/>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12700" y="4572001"/>
            <a:ext cx="12192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Rectangle 5"/>
          <p:cNvSpPr/>
          <p:nvPr/>
        </p:nvSpPr>
        <p:spPr>
          <a:xfrm>
            <a:off x="-12699" y="4664075"/>
            <a:ext cx="1951567"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Rectangle 6"/>
          <p:cNvSpPr/>
          <p:nvPr/>
        </p:nvSpPr>
        <p:spPr>
          <a:xfrm>
            <a:off x="2059517" y="4654550"/>
            <a:ext cx="10132483"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8" name="Rectangle 7"/>
          <p:cNvSpPr/>
          <p:nvPr/>
        </p:nvSpPr>
        <p:spPr bwMode="white">
          <a:xfrm>
            <a:off x="1930401" y="1"/>
            <a:ext cx="133351"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4" name="Text Placeholder 3"/>
          <p:cNvSpPr>
            <a:spLocks noGrp="1"/>
          </p:cNvSpPr>
          <p:nvPr>
            <p:ph type="body" sz="half" idx="2"/>
          </p:nvPr>
        </p:nvSpPr>
        <p:spPr>
          <a:xfrm>
            <a:off x="2133600" y="5486400"/>
            <a:ext cx="97536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2133600" y="4648200"/>
            <a:ext cx="97536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2080768" y="0"/>
            <a:ext cx="10111232" cy="4568952"/>
          </a:xfrm>
          <a:solidFill>
            <a:schemeClr val="accent1">
              <a:tint val="40000"/>
            </a:schemeClr>
          </a:solidFill>
          <a:ln>
            <a:noFill/>
          </a:ln>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11"/>
          <p:cNvSpPr>
            <a:spLocks noGrp="1"/>
          </p:cNvSpPr>
          <p:nvPr>
            <p:ph type="dt" sz="half" idx="10"/>
          </p:nvPr>
        </p:nvSpPr>
        <p:spPr>
          <a:xfrm>
            <a:off x="8331200" y="6248401"/>
            <a:ext cx="3556000" cy="365125"/>
          </a:xfrm>
        </p:spPr>
        <p:txBody>
          <a:bodyPr/>
          <a:lstStyle>
            <a:lvl1pPr>
              <a:defRPr>
                <a:latin typeface="Verdana" pitchFamily="34" charset="0"/>
              </a:defRPr>
            </a:lvl1pPr>
          </a:lstStyle>
          <a:p>
            <a:pPr>
              <a:defRPr/>
            </a:pPr>
            <a:fld id="{72CF5729-E0F8-46EC-96D1-FF8411F1CE39}" type="datetimeFigureOut">
              <a:rPr lang="en-US" altLang="en-US"/>
              <a:pPr>
                <a:defRPr/>
              </a:pPr>
              <a:t>4/11/2017</a:t>
            </a:fld>
            <a:endParaRPr lang="en-US" altLang="en-US"/>
          </a:p>
        </p:txBody>
      </p:sp>
      <p:sp>
        <p:nvSpPr>
          <p:cNvPr id="10" name="Slide Number Placeholder 12"/>
          <p:cNvSpPr>
            <a:spLocks noGrp="1"/>
          </p:cNvSpPr>
          <p:nvPr>
            <p:ph type="sldNum" sz="quarter" idx="11"/>
          </p:nvPr>
        </p:nvSpPr>
        <p:spPr>
          <a:xfrm>
            <a:off x="0" y="4667251"/>
            <a:ext cx="1930400" cy="663575"/>
          </a:xfrm>
        </p:spPr>
        <p:txBody>
          <a:bodyPr/>
          <a:lstStyle>
            <a:lvl1pPr>
              <a:defRPr sz="2800">
                <a:latin typeface="Verdana" pitchFamily="34" charset="0"/>
              </a:defRPr>
            </a:lvl1pPr>
          </a:lstStyle>
          <a:p>
            <a:pPr>
              <a:defRPr/>
            </a:pPr>
            <a:fld id="{6380CEB5-5DFD-4753-845F-8465A14FF11C}" type="slidenum">
              <a:rPr lang="en-US" altLang="en-US"/>
              <a:pPr>
                <a:defRPr/>
              </a:pPr>
              <a:t>‹#›</a:t>
            </a:fld>
            <a:endParaRPr lang="en-US" altLang="en-US"/>
          </a:p>
        </p:txBody>
      </p:sp>
      <p:sp>
        <p:nvSpPr>
          <p:cNvPr id="11" name="Footer Placeholder 13"/>
          <p:cNvSpPr>
            <a:spLocks noGrp="1"/>
          </p:cNvSpPr>
          <p:nvPr>
            <p:ph type="ftr" sz="quarter" idx="12"/>
          </p:nvPr>
        </p:nvSpPr>
        <p:spPr>
          <a:xfrm>
            <a:off x="2133600" y="6248401"/>
            <a:ext cx="6096000" cy="365125"/>
          </a:xfrm>
        </p:spPr>
        <p:txBody>
          <a:bodyPr rtlCol="0"/>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Tree>
    <p:extLst>
      <p:ext uri="{BB962C8B-B14F-4D97-AF65-F5344CB8AC3E}">
        <p14:creationId xmlns:p14="http://schemas.microsoft.com/office/powerpoint/2010/main" val="3956559926"/>
      </p:ext>
    </p:extLst>
  </p:cSld>
  <p:clrMapOvr>
    <a:overrideClrMapping bg1="lt1" tx1="dk1" bg2="lt2" tx2="dk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Verdana" pitchFamily="34" charset="0"/>
              </a:defRPr>
            </a:lvl1pPr>
          </a:lstStyle>
          <a:p>
            <a:pPr>
              <a:defRPr/>
            </a:pPr>
            <a:fld id="{73971F00-BC07-4E17-BA8E-DEA2CBB531B9}" type="datetimeFigureOut">
              <a:rPr lang="en-US" altLang="en-US"/>
              <a:pPr>
                <a:defRPr/>
              </a:pPr>
              <a:t>4/11/2017</a:t>
            </a:fld>
            <a:endParaRPr lang="en-US" alt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Verdana" pitchFamily="34" charset="0"/>
              </a:defRPr>
            </a:lvl1pPr>
          </a:lstStyle>
          <a:p>
            <a:pPr>
              <a:defRPr/>
            </a:pPr>
            <a:fld id="{341C39EB-0FA3-4F46-9417-FEB9EFE3CAAD}" type="slidenum">
              <a:rPr lang="en-US" altLang="en-US"/>
              <a:pPr>
                <a:defRPr/>
              </a:pPr>
              <a:t>‹#›</a:t>
            </a:fld>
            <a:endParaRPr lang="en-US" altLang="en-US"/>
          </a:p>
        </p:txBody>
      </p:sp>
    </p:spTree>
    <p:extLst>
      <p:ext uri="{BB962C8B-B14F-4D97-AF65-F5344CB8AC3E}">
        <p14:creationId xmlns:p14="http://schemas.microsoft.com/office/powerpoint/2010/main" val="1339460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8128001" y="0"/>
            <a:ext cx="427567"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5" name="Rectangle 4"/>
          <p:cNvSpPr/>
          <p:nvPr/>
        </p:nvSpPr>
        <p:spPr>
          <a:xfrm>
            <a:off x="8189384" y="609600"/>
            <a:ext cx="3048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Rectangle 5"/>
          <p:cNvSpPr/>
          <p:nvPr/>
        </p:nvSpPr>
        <p:spPr>
          <a:xfrm>
            <a:off x="8189384" y="0"/>
            <a:ext cx="3048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Vertical Title 1"/>
          <p:cNvSpPr>
            <a:spLocks noGrp="1"/>
          </p:cNvSpPr>
          <p:nvPr>
            <p:ph type="title" orient="vert"/>
          </p:nvPr>
        </p:nvSpPr>
        <p:spPr>
          <a:xfrm>
            <a:off x="8737600" y="609601"/>
            <a:ext cx="27432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609600"/>
            <a:ext cx="74168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8737600" y="6248401"/>
            <a:ext cx="2946400" cy="365125"/>
          </a:xfrm>
        </p:spPr>
        <p:txBody>
          <a:bodyPr/>
          <a:lstStyle>
            <a:lvl1pPr>
              <a:defRPr>
                <a:latin typeface="Verdana" pitchFamily="34" charset="0"/>
              </a:defRPr>
            </a:lvl1pPr>
          </a:lstStyle>
          <a:p>
            <a:pPr>
              <a:defRPr/>
            </a:pPr>
            <a:fld id="{2F8B8F0B-5C8E-4BA2-AD52-CE32EAF7D7E6}" type="datetimeFigureOut">
              <a:rPr lang="en-US" altLang="en-US"/>
              <a:pPr>
                <a:defRPr/>
              </a:pPr>
              <a:t>4/11/2017</a:t>
            </a:fld>
            <a:endParaRPr lang="en-US" altLang="en-US"/>
          </a:p>
        </p:txBody>
      </p:sp>
      <p:sp>
        <p:nvSpPr>
          <p:cNvPr id="8" name="Footer Placeholder 4"/>
          <p:cNvSpPr>
            <a:spLocks noGrp="1"/>
          </p:cNvSpPr>
          <p:nvPr>
            <p:ph type="ftr" sz="quarter" idx="11"/>
          </p:nvPr>
        </p:nvSpPr>
        <p:spPr>
          <a:xfrm>
            <a:off x="609601" y="6248401"/>
            <a:ext cx="7431617" cy="365125"/>
          </a:xfrm>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
        <p:nvSpPr>
          <p:cNvPr id="9" name="Slide Number Placeholder 5"/>
          <p:cNvSpPr>
            <a:spLocks noGrp="1"/>
          </p:cNvSpPr>
          <p:nvPr>
            <p:ph type="sldNum" sz="quarter" idx="12"/>
          </p:nvPr>
        </p:nvSpPr>
        <p:spPr>
          <a:xfrm rot="5400000">
            <a:off x="8075084" y="103717"/>
            <a:ext cx="533400" cy="325967"/>
          </a:xfrm>
        </p:spPr>
        <p:txBody>
          <a:bodyPr/>
          <a:lstStyle>
            <a:lvl1pPr>
              <a:defRPr>
                <a:latin typeface="Verdana" pitchFamily="34" charset="0"/>
              </a:defRPr>
            </a:lvl1pPr>
          </a:lstStyle>
          <a:p>
            <a:pPr>
              <a:defRPr/>
            </a:pPr>
            <a:fld id="{A5D0E11C-E83C-4969-9C80-EF97AD82F586}" type="slidenum">
              <a:rPr lang="en-US" altLang="en-US"/>
              <a:pPr>
                <a:defRPr/>
              </a:pPr>
              <a:t>‹#›</a:t>
            </a:fld>
            <a:endParaRPr lang="en-US" altLang="en-US"/>
          </a:p>
        </p:txBody>
      </p:sp>
    </p:spTree>
    <p:extLst>
      <p:ext uri="{BB962C8B-B14F-4D97-AF65-F5344CB8AC3E}">
        <p14:creationId xmlns:p14="http://schemas.microsoft.com/office/powerpoint/2010/main" val="2977035989"/>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atin typeface="Verdana" pitchFamily="34" charset="0"/>
              </a:defRPr>
            </a:lvl1pPr>
          </a:lstStyle>
          <a:p>
            <a:pPr>
              <a:defRPr/>
            </a:pPr>
            <a:fld id="{5383E7F1-0DA9-4469-AE2A-26C680E96F93}" type="datetimeFigureOut">
              <a:rPr lang="en-US" altLang="en-US"/>
              <a:pPr>
                <a:defRPr/>
              </a:pPr>
              <a:t>4/11/2017</a:t>
            </a:fld>
            <a:endParaRPr lang="en-US" altLang="en-US"/>
          </a:p>
        </p:txBody>
      </p:sp>
      <p:sp>
        <p:nvSpPr>
          <p:cNvPr id="6" name="Footer Placeholder 4"/>
          <p:cNvSpPr>
            <a:spLocks noGrp="1"/>
          </p:cNvSpPr>
          <p:nvPr>
            <p:ph type="ftr" sz="quarter" idx="11"/>
          </p:nvPr>
        </p:nvSpPr>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
        <p:nvSpPr>
          <p:cNvPr id="7" name="Slide Number Placeholder 5"/>
          <p:cNvSpPr>
            <a:spLocks noGrp="1"/>
          </p:cNvSpPr>
          <p:nvPr>
            <p:ph type="sldNum" sz="quarter" idx="12"/>
          </p:nvPr>
        </p:nvSpPr>
        <p:spPr/>
        <p:txBody>
          <a:bodyPr/>
          <a:lstStyle>
            <a:lvl1pPr>
              <a:defRPr>
                <a:latin typeface="Verdana" pitchFamily="34" charset="0"/>
              </a:defRPr>
            </a:lvl1pPr>
          </a:lstStyle>
          <a:p>
            <a:pPr>
              <a:defRPr/>
            </a:pPr>
            <a:fld id="{477218AF-D7B5-4547-8D30-A87468C36675}" type="slidenum">
              <a:rPr lang="en-US" altLang="en-US"/>
              <a:pPr>
                <a:defRPr/>
              </a:pPr>
              <a:t>‹#›</a:t>
            </a:fld>
            <a:endParaRPr lang="en-US" altLang="en-US"/>
          </a:p>
        </p:txBody>
      </p:sp>
    </p:spTree>
    <p:extLst>
      <p:ext uri="{BB962C8B-B14F-4D97-AF65-F5344CB8AC3E}">
        <p14:creationId xmlns:p14="http://schemas.microsoft.com/office/powerpoint/2010/main" val="272129114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atin typeface="Verdana" pitchFamily="34" charset="0"/>
              </a:defRPr>
            </a:lvl1pPr>
          </a:lstStyle>
          <a:p>
            <a:pPr>
              <a:defRPr/>
            </a:pPr>
            <a:fld id="{CE8361D7-FA20-4D62-A4F7-861CBC1B4D1E}" type="datetimeFigureOut">
              <a:rPr lang="en-US" altLang="en-US"/>
              <a:pPr>
                <a:defRPr/>
              </a:pPr>
              <a:t>4/11/2017</a:t>
            </a:fld>
            <a:endParaRPr lang="en-US" altLang="en-US"/>
          </a:p>
        </p:txBody>
      </p:sp>
      <p:sp>
        <p:nvSpPr>
          <p:cNvPr id="7" name="Footer Placeholder 4"/>
          <p:cNvSpPr>
            <a:spLocks noGrp="1"/>
          </p:cNvSpPr>
          <p:nvPr>
            <p:ph type="ftr" sz="quarter" idx="11"/>
          </p:nvPr>
        </p:nvSpPr>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
        <p:nvSpPr>
          <p:cNvPr id="8" name="Slide Number Placeholder 5"/>
          <p:cNvSpPr>
            <a:spLocks noGrp="1"/>
          </p:cNvSpPr>
          <p:nvPr>
            <p:ph type="sldNum" sz="quarter" idx="12"/>
          </p:nvPr>
        </p:nvSpPr>
        <p:spPr/>
        <p:txBody>
          <a:bodyPr/>
          <a:lstStyle>
            <a:lvl1pPr>
              <a:defRPr>
                <a:latin typeface="Verdana" pitchFamily="34" charset="0"/>
              </a:defRPr>
            </a:lvl1pPr>
          </a:lstStyle>
          <a:p>
            <a:pPr>
              <a:defRPr/>
            </a:pPr>
            <a:fld id="{352577E0-26EE-4790-8384-131EC7C21650}" type="slidenum">
              <a:rPr lang="en-US" altLang="en-US"/>
              <a:pPr>
                <a:defRPr/>
              </a:pPr>
              <a:t>‹#›</a:t>
            </a:fld>
            <a:endParaRPr lang="en-US" altLang="en-US"/>
          </a:p>
        </p:txBody>
      </p:sp>
    </p:spTree>
    <p:extLst>
      <p:ext uri="{BB962C8B-B14F-4D97-AF65-F5344CB8AC3E}">
        <p14:creationId xmlns:p14="http://schemas.microsoft.com/office/powerpoint/2010/main" val="81024186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816864" y="1600200"/>
            <a:ext cx="10871200" cy="4495800"/>
          </a:xfrm>
        </p:spPr>
        <p:txBody>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7" name="Title Placeholder 21"/>
          <p:cNvSpPr>
            <a:spLocks noGrp="1"/>
          </p:cNvSpPr>
          <p:nvPr>
            <p:ph type="title"/>
          </p:nvPr>
        </p:nvSpPr>
        <p:spPr bwMode="auto">
          <a:xfrm>
            <a:off x="831075" y="228600"/>
            <a:ext cx="10871200" cy="990600"/>
          </a:xfrm>
          <a:prstGeom prst="rect">
            <a:avLst/>
          </a:prstGeom>
          <a:noFill/>
          <a:ln w="9525">
            <a:noFill/>
            <a:miter lim="800000"/>
            <a:headEnd/>
            <a:tailEnd/>
          </a:ln>
        </p:spPr>
        <p:txBody>
          <a:bodyPr/>
          <a:lstStyle/>
          <a:p>
            <a:pPr lvl="0"/>
            <a:r>
              <a:rPr lang="de-DE" dirty="0"/>
              <a:t>Titelmasterformat durch Klicken bearbeiten</a:t>
            </a:r>
            <a:endParaRPr lang="en-US" dirty="0"/>
          </a:p>
        </p:txBody>
      </p:sp>
      <p:sp>
        <p:nvSpPr>
          <p:cNvPr id="4" name="Date Placeholder 13"/>
          <p:cNvSpPr>
            <a:spLocks noGrp="1"/>
          </p:cNvSpPr>
          <p:nvPr>
            <p:ph type="dt" sz="half" idx="10"/>
          </p:nvPr>
        </p:nvSpPr>
        <p:spPr/>
        <p:txBody>
          <a:bodyPr/>
          <a:lstStyle>
            <a:lvl1pPr fontAlgn="base">
              <a:spcBef>
                <a:spcPct val="0"/>
              </a:spcBef>
              <a:spcAft>
                <a:spcPct val="0"/>
              </a:spcAft>
              <a:defRPr>
                <a:latin typeface="Verdana" pitchFamily="34" charset="0"/>
                <a:ea typeface="MS PGothic" pitchFamily="34" charset="-128"/>
                <a:cs typeface="+mn-cs"/>
              </a:defRPr>
            </a:lvl1pPr>
          </a:lstStyle>
          <a:p>
            <a:pPr>
              <a:defRPr/>
            </a:pPr>
            <a:r>
              <a:rPr lang="de-DE"/>
              <a:t>11/23/2009</a:t>
            </a:r>
            <a:endParaRPr lang="en-US"/>
          </a:p>
        </p:txBody>
      </p:sp>
      <p:sp>
        <p:nvSpPr>
          <p:cNvPr id="5" name="Footer Placeholder 2"/>
          <p:cNvSpPr>
            <a:spLocks noGrp="1"/>
          </p:cNvSpPr>
          <p:nvPr>
            <p:ph type="ftr" sz="quarter" idx="11"/>
          </p:nvPr>
        </p:nvSpPr>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p>
        </p:txBody>
      </p:sp>
      <p:sp>
        <p:nvSpPr>
          <p:cNvPr id="6" name="Slide Number Placeholder 22"/>
          <p:cNvSpPr>
            <a:spLocks noGrp="1"/>
          </p:cNvSpPr>
          <p:nvPr>
            <p:ph type="sldNum" sz="quarter" idx="12"/>
          </p:nvPr>
        </p:nvSpPr>
        <p:spPr/>
        <p:txBody>
          <a:bodyPr/>
          <a:lstStyle>
            <a:lvl1pPr>
              <a:defRPr>
                <a:latin typeface="Verdana" pitchFamily="34" charset="0"/>
              </a:defRPr>
            </a:lvl1pPr>
          </a:lstStyle>
          <a:p>
            <a:pPr>
              <a:defRPr/>
            </a:pPr>
            <a:fld id="{65D9532E-3850-41C1-BBAF-9E27734C3FD1}" type="slidenum">
              <a:rPr lang="en-US" altLang="en-US"/>
              <a:pPr>
                <a:defRPr/>
              </a:pPr>
              <a:t>‹#›</a:t>
            </a:fld>
            <a:endParaRPr lang="en-US" altLang="en-US"/>
          </a:p>
        </p:txBody>
      </p:sp>
    </p:spTree>
    <p:extLst>
      <p:ext uri="{BB962C8B-B14F-4D97-AF65-F5344CB8AC3E}">
        <p14:creationId xmlns:p14="http://schemas.microsoft.com/office/powerpoint/2010/main" val="227946916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bwMode="white">
          <a:xfrm>
            <a:off x="0" y="5970588"/>
            <a:ext cx="12192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5" name="Rectangle 4"/>
          <p:cNvSpPr/>
          <p:nvPr/>
        </p:nvSpPr>
        <p:spPr>
          <a:xfrm>
            <a:off x="-12700" y="6053139"/>
            <a:ext cx="2999317"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6" name="Rectangle 5"/>
          <p:cNvSpPr/>
          <p:nvPr/>
        </p:nvSpPr>
        <p:spPr>
          <a:xfrm>
            <a:off x="3145368" y="6043614"/>
            <a:ext cx="9046633"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lang="en-US"/>
              <a:t>Click to edit Master title style</a:t>
            </a:r>
          </a:p>
        </p:txBody>
      </p:sp>
      <p:sp>
        <p:nvSpPr>
          <p:cNvPr id="9" name="Subtitle 8"/>
          <p:cNvSpPr>
            <a:spLocks noGrp="1"/>
          </p:cNvSpPr>
          <p:nvPr>
            <p:ph type="subTitle" idx="1"/>
          </p:nvPr>
        </p:nvSpPr>
        <p:spPr>
          <a:xfrm>
            <a:off x="3149600" y="6050037"/>
            <a:ext cx="89408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7" name="Date Placeholder 27"/>
          <p:cNvSpPr>
            <a:spLocks noGrp="1"/>
          </p:cNvSpPr>
          <p:nvPr>
            <p:ph type="dt" sz="half" idx="10"/>
          </p:nvPr>
        </p:nvSpPr>
        <p:spPr>
          <a:xfrm>
            <a:off x="101600" y="6069013"/>
            <a:ext cx="2743200" cy="685800"/>
          </a:xfrm>
        </p:spPr>
        <p:txBody>
          <a:bodyPr>
            <a:noAutofit/>
          </a:bodyPr>
          <a:lstStyle>
            <a:lvl1pPr algn="ctr">
              <a:defRPr sz="2000" baseline="0">
                <a:solidFill>
                  <a:srgbClr val="FFFFFF"/>
                </a:solidFill>
                <a:ea typeface="MS PGothic" pitchFamily="34" charset="-128"/>
              </a:defRPr>
            </a:lvl1pPr>
          </a:lstStyle>
          <a:p>
            <a:pPr>
              <a:defRPr/>
            </a:pPr>
            <a:endParaRPr lang="en-US"/>
          </a:p>
        </p:txBody>
      </p:sp>
      <p:sp>
        <p:nvSpPr>
          <p:cNvPr id="10" name="Footer Placeholder 16"/>
          <p:cNvSpPr>
            <a:spLocks noGrp="1"/>
          </p:cNvSpPr>
          <p:nvPr>
            <p:ph type="ftr" sz="quarter" idx="11"/>
          </p:nvPr>
        </p:nvSpPr>
        <p:spPr>
          <a:xfrm>
            <a:off x="2781300" y="236539"/>
            <a:ext cx="7823200" cy="365125"/>
          </a:xfrm>
        </p:spPr>
        <p:txBody>
          <a:bodyPr/>
          <a:lstStyle>
            <a:lvl1pPr algn="r">
              <a:defRPr baseline="0">
                <a:solidFill>
                  <a:srgbClr val="E7DEC9"/>
                </a:solidFill>
                <a:ea typeface="MS PGothic" pitchFamily="34" charset="-128"/>
              </a:defRPr>
            </a:lvl1pPr>
          </a:lstStyle>
          <a:p>
            <a:pPr>
              <a:defRPr/>
            </a:pPr>
            <a:endParaRPr lang="en-US"/>
          </a:p>
        </p:txBody>
      </p:sp>
      <p:sp>
        <p:nvSpPr>
          <p:cNvPr id="11" name="Slide Number Placeholder 28"/>
          <p:cNvSpPr>
            <a:spLocks noGrp="1"/>
          </p:cNvSpPr>
          <p:nvPr>
            <p:ph type="sldNum" sz="quarter" idx="12"/>
          </p:nvPr>
        </p:nvSpPr>
        <p:spPr>
          <a:xfrm>
            <a:off x="10668000" y="228600"/>
            <a:ext cx="1117600" cy="381000"/>
          </a:xfrm>
        </p:spPr>
        <p:txBody>
          <a:bodyPr/>
          <a:lstStyle>
            <a:lvl1pPr>
              <a:defRPr baseline="0">
                <a:solidFill>
                  <a:srgbClr val="E7DEC9"/>
                </a:solidFill>
              </a:defRPr>
            </a:lvl1pPr>
          </a:lstStyle>
          <a:p>
            <a:pPr>
              <a:defRPr/>
            </a:pPr>
            <a:fld id="{96ABC497-1AA0-4445-9E60-90010A6F4174}" type="slidenum">
              <a:rPr lang="en-US" altLang="en-US"/>
              <a:pPr>
                <a:defRPr/>
              </a:pPr>
              <a:t>‹#›</a:t>
            </a:fld>
            <a:endParaRPr lang="en-US" altLang="en-US"/>
          </a:p>
        </p:txBody>
      </p:sp>
    </p:spTree>
    <p:extLst>
      <p:ext uri="{BB962C8B-B14F-4D97-AF65-F5344CB8AC3E}">
        <p14:creationId xmlns:p14="http://schemas.microsoft.com/office/powerpoint/2010/main" val="4239432776"/>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p:spPr>
        <p:txBody>
          <a:bodyPr/>
          <a:lstStyle/>
          <a:p>
            <a:r>
              <a:rPr lang="en-US"/>
              <a:t>Click to edit Master title style</a:t>
            </a:r>
          </a:p>
        </p:txBody>
      </p:sp>
      <p:sp>
        <p:nvSpPr>
          <p:cNvPr id="8" name="Content Placeholder 7"/>
          <p:cNvSpPr>
            <a:spLocks noGrp="1"/>
          </p:cNvSpPr>
          <p:nvPr>
            <p:ph sz="quarter" idx="1"/>
          </p:nvPr>
        </p:nvSpPr>
        <p:spPr>
          <a:xfrm>
            <a:off x="816864" y="1600200"/>
            <a:ext cx="108712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baseline="0">
                <a:ea typeface="MS PGothic" pitchFamily="34" charset="-128"/>
              </a:defRPr>
            </a:lvl1pPr>
          </a:lstStyle>
          <a:p>
            <a:pPr>
              <a:defRPr/>
            </a:pPr>
            <a:endParaRPr lang="en-US"/>
          </a:p>
        </p:txBody>
      </p:sp>
      <p:sp>
        <p:nvSpPr>
          <p:cNvPr id="5" name="Footer Placeholder 2"/>
          <p:cNvSpPr>
            <a:spLocks noGrp="1"/>
          </p:cNvSpPr>
          <p:nvPr>
            <p:ph type="ftr" sz="quarter" idx="11"/>
          </p:nvPr>
        </p:nvSpPr>
        <p:spPr/>
        <p:txBody>
          <a:bodyPr/>
          <a:lstStyle>
            <a:lvl1pPr>
              <a:defRPr baseline="0">
                <a:ea typeface="MS PGothic" pitchFamily="34" charset="-128"/>
              </a:defRPr>
            </a:lvl1pPr>
          </a:lstStyle>
          <a:p>
            <a:pPr>
              <a:defRPr/>
            </a:pPr>
            <a:endParaRPr lang="en-US"/>
          </a:p>
        </p:txBody>
      </p:sp>
      <p:sp>
        <p:nvSpPr>
          <p:cNvPr id="6" name="Slide Number Placeholder 22"/>
          <p:cNvSpPr>
            <a:spLocks noGrp="1"/>
          </p:cNvSpPr>
          <p:nvPr>
            <p:ph type="sldNum" sz="quarter" idx="12"/>
          </p:nvPr>
        </p:nvSpPr>
        <p:spPr/>
        <p:txBody>
          <a:bodyPr/>
          <a:lstStyle>
            <a:lvl1pPr>
              <a:defRPr baseline="0"/>
            </a:lvl1pPr>
          </a:lstStyle>
          <a:p>
            <a:pPr>
              <a:defRPr/>
            </a:pPr>
            <a:fld id="{51BD2A46-519D-4FEA-BCD8-5CD8B9709D7A}" type="slidenum">
              <a:rPr lang="en-US" altLang="en-US"/>
              <a:pPr>
                <a:defRPr/>
              </a:pPr>
              <a:t>‹#›</a:t>
            </a:fld>
            <a:endParaRPr lang="en-US" altLang="en-US"/>
          </a:p>
        </p:txBody>
      </p:sp>
    </p:spTree>
    <p:extLst>
      <p:ext uri="{BB962C8B-B14F-4D97-AF65-F5344CB8AC3E}">
        <p14:creationId xmlns:p14="http://schemas.microsoft.com/office/powerpoint/2010/main" val="9893189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12192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5" name="Rectangle 4"/>
          <p:cNvSpPr/>
          <p:nvPr/>
        </p:nvSpPr>
        <p:spPr>
          <a:xfrm>
            <a:off x="0" y="1600200"/>
            <a:ext cx="17272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6" name="Rectangle 5"/>
          <p:cNvSpPr/>
          <p:nvPr/>
        </p:nvSpPr>
        <p:spPr>
          <a:xfrm>
            <a:off x="1828800" y="1600200"/>
            <a:ext cx="103632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3" name="Text Placeholder 2"/>
          <p:cNvSpPr>
            <a:spLocks noGrp="1"/>
          </p:cNvSpPr>
          <p:nvPr>
            <p:ph type="body" idx="1"/>
          </p:nvPr>
        </p:nvSpPr>
        <p:spPr>
          <a:xfrm>
            <a:off x="1828801" y="2743200"/>
            <a:ext cx="9497484"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828800" y="1600200"/>
            <a:ext cx="10160000" cy="990600"/>
          </a:xfrm>
        </p:spPr>
        <p:txBody>
          <a:bodyPr/>
          <a:lstStyle>
            <a:lvl1pPr algn="l">
              <a:buNone/>
              <a:defRPr sz="4400" b="0" cap="none">
                <a:solidFill>
                  <a:srgbClr val="FFFFFF"/>
                </a:solidFill>
              </a:defRPr>
            </a:lvl1pPr>
          </a:lstStyle>
          <a:p>
            <a:r>
              <a:rPr lang="en-US"/>
              <a:t>Click to edit Master title style</a:t>
            </a:r>
          </a:p>
        </p:txBody>
      </p:sp>
      <p:sp>
        <p:nvSpPr>
          <p:cNvPr id="7" name="Date Placeholder 11"/>
          <p:cNvSpPr>
            <a:spLocks noGrp="1"/>
          </p:cNvSpPr>
          <p:nvPr>
            <p:ph type="dt" sz="half" idx="10"/>
          </p:nvPr>
        </p:nvSpPr>
        <p:spPr/>
        <p:txBody>
          <a:bodyPr/>
          <a:lstStyle>
            <a:lvl1pPr>
              <a:defRPr baseline="0">
                <a:ea typeface="MS PGothic" pitchFamily="34" charset="-128"/>
              </a:defRPr>
            </a:lvl1pPr>
          </a:lstStyle>
          <a:p>
            <a:pPr>
              <a:defRPr/>
            </a:pPr>
            <a:endParaRPr lang="en-US"/>
          </a:p>
        </p:txBody>
      </p:sp>
      <p:sp>
        <p:nvSpPr>
          <p:cNvPr id="8" name="Slide Number Placeholder 12"/>
          <p:cNvSpPr>
            <a:spLocks noGrp="1"/>
          </p:cNvSpPr>
          <p:nvPr>
            <p:ph type="sldNum" sz="quarter" idx="11"/>
          </p:nvPr>
        </p:nvSpPr>
        <p:spPr>
          <a:xfrm>
            <a:off x="0" y="1752601"/>
            <a:ext cx="1727200" cy="701675"/>
          </a:xfrm>
        </p:spPr>
        <p:txBody>
          <a:bodyPr>
            <a:noAutofit/>
          </a:bodyPr>
          <a:lstStyle>
            <a:lvl1pPr>
              <a:defRPr sz="2400" baseline="0"/>
            </a:lvl1pPr>
          </a:lstStyle>
          <a:p>
            <a:pPr>
              <a:defRPr/>
            </a:pPr>
            <a:fld id="{9310D037-5B93-4274-9862-2C37D7FA7BEE}" type="slidenum">
              <a:rPr lang="en-US" altLang="en-US"/>
              <a:pPr>
                <a:defRPr/>
              </a:pPr>
              <a:t>‹#›</a:t>
            </a:fld>
            <a:endParaRPr lang="en-US" altLang="en-US"/>
          </a:p>
        </p:txBody>
      </p:sp>
      <p:sp>
        <p:nvSpPr>
          <p:cNvPr id="9" name="Footer Placeholder 13"/>
          <p:cNvSpPr>
            <a:spLocks noGrp="1"/>
          </p:cNvSpPr>
          <p:nvPr>
            <p:ph type="ftr" sz="quarter" idx="12"/>
          </p:nvPr>
        </p:nvSpPr>
        <p:spPr/>
        <p:txBody>
          <a:bodyPr/>
          <a:lstStyle>
            <a:lvl1pPr>
              <a:defRPr baseline="0">
                <a:ea typeface="MS PGothic" pitchFamily="34" charset="-128"/>
              </a:defRPr>
            </a:lvl1pPr>
          </a:lstStyle>
          <a:p>
            <a:pPr>
              <a:defRPr/>
            </a:pPr>
            <a:endParaRPr lang="en-US"/>
          </a:p>
        </p:txBody>
      </p:sp>
    </p:spTree>
    <p:extLst>
      <p:ext uri="{BB962C8B-B14F-4D97-AF65-F5344CB8AC3E}">
        <p14:creationId xmlns:p14="http://schemas.microsoft.com/office/powerpoint/2010/main" val="2948531407"/>
      </p:ext>
    </p:extLst>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812800" y="1589567"/>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6459868" y="1589567"/>
            <a:ext cx="5181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7"/>
          <p:cNvSpPr>
            <a:spLocks noGrp="1"/>
          </p:cNvSpPr>
          <p:nvPr>
            <p:ph type="dt" sz="half" idx="10"/>
          </p:nvPr>
        </p:nvSpPr>
        <p:spPr/>
        <p:txBody>
          <a:bodyPr rtlCol="0"/>
          <a:lstStyle>
            <a:lvl1pPr>
              <a:defRPr baseline="0">
                <a:ea typeface="MS PGothic" pitchFamily="34" charset="-128"/>
              </a:defRPr>
            </a:lvl1pPr>
          </a:lstStyle>
          <a:p>
            <a:pPr>
              <a:defRPr/>
            </a:pPr>
            <a:endParaRPr lang="en-US"/>
          </a:p>
        </p:txBody>
      </p:sp>
      <p:sp>
        <p:nvSpPr>
          <p:cNvPr id="6" name="Slide Number Placeholder 9"/>
          <p:cNvSpPr>
            <a:spLocks noGrp="1"/>
          </p:cNvSpPr>
          <p:nvPr>
            <p:ph type="sldNum" sz="quarter" idx="11"/>
          </p:nvPr>
        </p:nvSpPr>
        <p:spPr/>
        <p:txBody>
          <a:bodyPr/>
          <a:lstStyle>
            <a:lvl1pPr>
              <a:defRPr baseline="0"/>
            </a:lvl1pPr>
          </a:lstStyle>
          <a:p>
            <a:pPr>
              <a:defRPr/>
            </a:pPr>
            <a:fld id="{F31D9A57-C158-4702-8DD4-F9E6E6583350}" type="slidenum">
              <a:rPr lang="en-US" altLang="en-US"/>
              <a:pPr>
                <a:defRPr/>
              </a:pPr>
              <a:t>‹#›</a:t>
            </a:fld>
            <a:endParaRPr lang="en-US" altLang="en-US"/>
          </a:p>
        </p:txBody>
      </p:sp>
      <p:sp>
        <p:nvSpPr>
          <p:cNvPr id="7" name="Footer Placeholder 11"/>
          <p:cNvSpPr>
            <a:spLocks noGrp="1"/>
          </p:cNvSpPr>
          <p:nvPr>
            <p:ph type="ftr" sz="quarter" idx="12"/>
          </p:nvPr>
        </p:nvSpPr>
        <p:spPr/>
        <p:txBody>
          <a:bodyPr rtlCol="0"/>
          <a:lstStyle>
            <a:lvl1pPr>
              <a:defRPr baseline="0">
                <a:ea typeface="MS PGothic" pitchFamily="34" charset="-128"/>
              </a:defRPr>
            </a:lvl1pPr>
          </a:lstStyle>
          <a:p>
            <a:pPr>
              <a:defRPr/>
            </a:pPr>
            <a:endParaRPr lang="en-US"/>
          </a:p>
        </p:txBody>
      </p:sp>
    </p:spTree>
    <p:extLst>
      <p:ext uri="{BB962C8B-B14F-4D97-AF65-F5344CB8AC3E}">
        <p14:creationId xmlns:p14="http://schemas.microsoft.com/office/powerpoint/2010/main" val="1890668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a:off x="0" y="0"/>
            <a:ext cx="12192000" cy="6858000"/>
          </a:xfrm>
          <a:prstGeom prst="rect">
            <a:avLst/>
          </a:prstGeom>
          <a:solidFill>
            <a:srgbClr val="0000A4"/>
          </a:solidFill>
          <a:ln>
            <a:noFill/>
          </a:ln>
          <a:extLst/>
        </p:spPr>
        <p:txBody>
          <a:bodyPr rot="10800000"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sz="1600">
              <a:solidFill>
                <a:srgbClr val="FFFFFF"/>
              </a:solidFill>
              <a:latin typeface="Arial Narrow" pitchFamily="34" charset="0"/>
              <a:cs typeface="+mn-cs"/>
            </a:endParaRP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82600" y="1202056"/>
            <a:ext cx="5384800" cy="5120640"/>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2057"/>
            <a:ext cx="5505451" cy="5120640"/>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sldNum" sz="quarter" idx="10"/>
          </p:nvPr>
        </p:nvSpPr>
        <p:spPr/>
        <p:txBody>
          <a:bodyPr/>
          <a:lstStyle>
            <a:lvl1pPr>
              <a:defRPr>
                <a:solidFill>
                  <a:srgbClr val="FFFFFF"/>
                </a:solidFill>
              </a:defRPr>
            </a:lvl1pPr>
          </a:lstStyle>
          <a:p>
            <a:pPr>
              <a:defRPr/>
            </a:pPr>
            <a:fld id="{0995FBD0-3364-4CBD-876A-8128F1F61BC1}" type="slidenum">
              <a:rPr lang="en-US"/>
              <a:pPr>
                <a:defRPr/>
              </a:pPr>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1200" y="273050"/>
            <a:ext cx="10871200" cy="869950"/>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812800" y="2438400"/>
            <a:ext cx="51816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6400800" y="2438400"/>
            <a:ext cx="51816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812800" y="1752600"/>
            <a:ext cx="5181600" cy="64008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6400800" y="1752600"/>
            <a:ext cx="5181600" cy="64008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Date Placeholder 9"/>
          <p:cNvSpPr>
            <a:spLocks noGrp="1"/>
          </p:cNvSpPr>
          <p:nvPr>
            <p:ph type="dt" sz="half" idx="10"/>
          </p:nvPr>
        </p:nvSpPr>
        <p:spPr/>
        <p:txBody>
          <a:bodyPr rtlCol="0"/>
          <a:lstStyle>
            <a:lvl1pPr>
              <a:defRPr baseline="0">
                <a:ea typeface="MS PGothic" pitchFamily="34" charset="-128"/>
              </a:defRPr>
            </a:lvl1pPr>
          </a:lstStyle>
          <a:p>
            <a:pPr>
              <a:defRPr/>
            </a:pPr>
            <a:endParaRPr lang="en-US"/>
          </a:p>
        </p:txBody>
      </p:sp>
      <p:sp>
        <p:nvSpPr>
          <p:cNvPr id="8" name="Slide Number Placeholder 11"/>
          <p:cNvSpPr>
            <a:spLocks noGrp="1"/>
          </p:cNvSpPr>
          <p:nvPr>
            <p:ph type="sldNum" sz="quarter" idx="11"/>
          </p:nvPr>
        </p:nvSpPr>
        <p:spPr/>
        <p:txBody>
          <a:bodyPr/>
          <a:lstStyle>
            <a:lvl1pPr>
              <a:defRPr baseline="0"/>
            </a:lvl1pPr>
          </a:lstStyle>
          <a:p>
            <a:pPr>
              <a:defRPr/>
            </a:pPr>
            <a:fld id="{A9C9979B-58F3-4F66-BC25-022B266479CF}" type="slidenum">
              <a:rPr lang="en-US" altLang="en-US"/>
              <a:pPr>
                <a:defRPr/>
              </a:pPr>
              <a:t>‹#›</a:t>
            </a:fld>
            <a:endParaRPr lang="en-US" altLang="en-US"/>
          </a:p>
        </p:txBody>
      </p:sp>
      <p:sp>
        <p:nvSpPr>
          <p:cNvPr id="9" name="Footer Placeholder 13"/>
          <p:cNvSpPr>
            <a:spLocks noGrp="1"/>
          </p:cNvSpPr>
          <p:nvPr>
            <p:ph type="ftr" sz="quarter" idx="12"/>
          </p:nvPr>
        </p:nvSpPr>
        <p:spPr/>
        <p:txBody>
          <a:bodyPr rtlCol="0"/>
          <a:lstStyle>
            <a:lvl1pPr>
              <a:defRPr baseline="0">
                <a:ea typeface="MS PGothic" pitchFamily="34" charset="-128"/>
              </a:defRPr>
            </a:lvl1pPr>
          </a:lstStyle>
          <a:p>
            <a:pPr>
              <a:defRPr/>
            </a:pPr>
            <a:endParaRPr lang="en-US"/>
          </a:p>
        </p:txBody>
      </p:sp>
    </p:spTree>
    <p:extLst>
      <p:ext uri="{BB962C8B-B14F-4D97-AF65-F5344CB8AC3E}">
        <p14:creationId xmlns:p14="http://schemas.microsoft.com/office/powerpoint/2010/main" val="64427469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3"/>
          <p:cNvSpPr>
            <a:spLocks noGrp="1"/>
          </p:cNvSpPr>
          <p:nvPr>
            <p:ph type="dt" sz="half" idx="10"/>
          </p:nvPr>
        </p:nvSpPr>
        <p:spPr/>
        <p:txBody>
          <a:bodyPr/>
          <a:lstStyle>
            <a:lvl1pPr>
              <a:defRPr baseline="0">
                <a:ea typeface="MS PGothic" pitchFamily="34" charset="-128"/>
              </a:defRPr>
            </a:lvl1pPr>
          </a:lstStyle>
          <a:p>
            <a:pPr>
              <a:defRPr/>
            </a:pPr>
            <a:endParaRPr lang="en-US"/>
          </a:p>
        </p:txBody>
      </p:sp>
      <p:sp>
        <p:nvSpPr>
          <p:cNvPr id="4" name="Footer Placeholder 2"/>
          <p:cNvSpPr>
            <a:spLocks noGrp="1"/>
          </p:cNvSpPr>
          <p:nvPr>
            <p:ph type="ftr" sz="quarter" idx="11"/>
          </p:nvPr>
        </p:nvSpPr>
        <p:spPr/>
        <p:txBody>
          <a:bodyPr/>
          <a:lstStyle>
            <a:lvl1pPr>
              <a:defRPr baseline="0">
                <a:ea typeface="MS PGothic" pitchFamily="34" charset="-128"/>
              </a:defRPr>
            </a:lvl1pPr>
          </a:lstStyle>
          <a:p>
            <a:pPr>
              <a:defRPr/>
            </a:pPr>
            <a:endParaRPr lang="en-US"/>
          </a:p>
        </p:txBody>
      </p:sp>
      <p:sp>
        <p:nvSpPr>
          <p:cNvPr id="5" name="Slide Number Placeholder 22"/>
          <p:cNvSpPr>
            <a:spLocks noGrp="1"/>
          </p:cNvSpPr>
          <p:nvPr>
            <p:ph type="sldNum" sz="quarter" idx="12"/>
          </p:nvPr>
        </p:nvSpPr>
        <p:spPr/>
        <p:txBody>
          <a:bodyPr/>
          <a:lstStyle>
            <a:lvl1pPr>
              <a:defRPr baseline="0"/>
            </a:lvl1pPr>
          </a:lstStyle>
          <a:p>
            <a:pPr>
              <a:defRPr/>
            </a:pPr>
            <a:fld id="{3F8F74AF-6B52-43F8-91D1-0672CA53CBAC}" type="slidenum">
              <a:rPr lang="en-US" altLang="en-US"/>
              <a:pPr>
                <a:defRPr/>
              </a:pPr>
              <a:t>‹#›</a:t>
            </a:fld>
            <a:endParaRPr lang="en-US" altLang="en-US"/>
          </a:p>
        </p:txBody>
      </p:sp>
    </p:spTree>
    <p:extLst>
      <p:ext uri="{BB962C8B-B14F-4D97-AF65-F5344CB8AC3E}">
        <p14:creationId xmlns:p14="http://schemas.microsoft.com/office/powerpoint/2010/main" val="63807431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baseline="0">
                <a:ea typeface="MS PGothic" pitchFamily="34" charset="-128"/>
              </a:defRPr>
            </a:lvl1pPr>
          </a:lstStyle>
          <a:p>
            <a:pPr>
              <a:defRPr/>
            </a:pPr>
            <a:endParaRPr lang="en-US"/>
          </a:p>
        </p:txBody>
      </p:sp>
      <p:sp>
        <p:nvSpPr>
          <p:cNvPr id="3" name="Footer Placeholder 2"/>
          <p:cNvSpPr>
            <a:spLocks noGrp="1"/>
          </p:cNvSpPr>
          <p:nvPr>
            <p:ph type="ftr" sz="quarter" idx="11"/>
          </p:nvPr>
        </p:nvSpPr>
        <p:spPr/>
        <p:txBody>
          <a:bodyPr/>
          <a:lstStyle>
            <a:lvl1pPr>
              <a:defRPr baseline="0">
                <a:ea typeface="MS PGothic" pitchFamily="34" charset="-128"/>
              </a:defRPr>
            </a:lvl1pPr>
          </a:lstStyle>
          <a:p>
            <a:pPr>
              <a:defRPr/>
            </a:pPr>
            <a:endParaRPr lang="en-US"/>
          </a:p>
        </p:txBody>
      </p:sp>
      <p:sp>
        <p:nvSpPr>
          <p:cNvPr id="4" name="Slide Number Placeholder 3"/>
          <p:cNvSpPr>
            <a:spLocks noGrp="1"/>
          </p:cNvSpPr>
          <p:nvPr>
            <p:ph type="sldNum" sz="quarter" idx="12"/>
          </p:nvPr>
        </p:nvSpPr>
        <p:spPr>
          <a:xfrm>
            <a:off x="0" y="6248400"/>
            <a:ext cx="711200" cy="381000"/>
          </a:xfrm>
        </p:spPr>
        <p:txBody>
          <a:bodyPr/>
          <a:lstStyle>
            <a:lvl1pPr>
              <a:defRPr baseline="0">
                <a:solidFill>
                  <a:srgbClr val="7F7F7F"/>
                </a:solidFill>
              </a:defRPr>
            </a:lvl1pPr>
          </a:lstStyle>
          <a:p>
            <a:pPr>
              <a:defRPr/>
            </a:pPr>
            <a:fld id="{7EA9418F-C60E-43FF-B728-01224948FCC5}" type="slidenum">
              <a:rPr lang="en-US" altLang="en-US"/>
              <a:pPr>
                <a:defRPr/>
              </a:pPr>
              <a:t>‹#›</a:t>
            </a:fld>
            <a:endParaRPr lang="en-US" altLang="en-US"/>
          </a:p>
        </p:txBody>
      </p:sp>
    </p:spTree>
    <p:extLst>
      <p:ext uri="{BB962C8B-B14F-4D97-AF65-F5344CB8AC3E}">
        <p14:creationId xmlns:p14="http://schemas.microsoft.com/office/powerpoint/2010/main" val="14086978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0" y="273050"/>
            <a:ext cx="10769600" cy="869950"/>
          </a:xfrm>
        </p:spPr>
        <p:txBody>
          <a:bodyPr/>
          <a:lstStyle>
            <a:lvl1pPr algn="l">
              <a:buNone/>
              <a:defRPr sz="4400" b="0"/>
            </a:lvl1pPr>
          </a:lstStyle>
          <a:p>
            <a:r>
              <a:rPr lang="en-US"/>
              <a:t>Click to edit Master title style</a:t>
            </a:r>
          </a:p>
        </p:txBody>
      </p:sp>
      <p:sp>
        <p:nvSpPr>
          <p:cNvPr id="3" name="Text Placeholder 2"/>
          <p:cNvSpPr>
            <a:spLocks noGrp="1"/>
          </p:cNvSpPr>
          <p:nvPr>
            <p:ph type="body" idx="2"/>
          </p:nvPr>
        </p:nvSpPr>
        <p:spPr>
          <a:xfrm>
            <a:off x="812800" y="1752600"/>
            <a:ext cx="21336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3149600" y="1752600"/>
            <a:ext cx="85344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lvl1pPr>
              <a:defRPr baseline="0">
                <a:ea typeface="MS PGothic" pitchFamily="34" charset="-128"/>
              </a:defRPr>
            </a:lvl1pPr>
          </a:lstStyle>
          <a:p>
            <a:pPr>
              <a:defRPr/>
            </a:pPr>
            <a:endParaRPr lang="en-US"/>
          </a:p>
        </p:txBody>
      </p:sp>
      <p:sp>
        <p:nvSpPr>
          <p:cNvPr id="6" name="Footer Placeholder 2"/>
          <p:cNvSpPr>
            <a:spLocks noGrp="1"/>
          </p:cNvSpPr>
          <p:nvPr>
            <p:ph type="ftr" sz="quarter" idx="11"/>
          </p:nvPr>
        </p:nvSpPr>
        <p:spPr/>
        <p:txBody>
          <a:bodyPr/>
          <a:lstStyle>
            <a:lvl1pPr>
              <a:defRPr baseline="0">
                <a:ea typeface="MS PGothic" pitchFamily="34" charset="-128"/>
              </a:defRPr>
            </a:lvl1pPr>
          </a:lstStyle>
          <a:p>
            <a:pPr>
              <a:defRPr/>
            </a:pPr>
            <a:endParaRPr lang="en-US"/>
          </a:p>
        </p:txBody>
      </p:sp>
      <p:sp>
        <p:nvSpPr>
          <p:cNvPr id="7" name="Slide Number Placeholder 22"/>
          <p:cNvSpPr>
            <a:spLocks noGrp="1"/>
          </p:cNvSpPr>
          <p:nvPr>
            <p:ph type="sldNum" sz="quarter" idx="12"/>
          </p:nvPr>
        </p:nvSpPr>
        <p:spPr/>
        <p:txBody>
          <a:bodyPr/>
          <a:lstStyle>
            <a:lvl1pPr>
              <a:defRPr baseline="0"/>
            </a:lvl1pPr>
          </a:lstStyle>
          <a:p>
            <a:pPr>
              <a:defRPr/>
            </a:pPr>
            <a:fld id="{E97B087B-2302-445A-BA3F-E22F74D5F503}" type="slidenum">
              <a:rPr lang="en-US" altLang="en-US"/>
              <a:pPr>
                <a:defRPr/>
              </a:pPr>
              <a:t>‹#›</a:t>
            </a:fld>
            <a:endParaRPr lang="en-US" altLang="en-US"/>
          </a:p>
        </p:txBody>
      </p:sp>
    </p:spTree>
    <p:extLst>
      <p:ext uri="{BB962C8B-B14F-4D97-AF65-F5344CB8AC3E}">
        <p14:creationId xmlns:p14="http://schemas.microsoft.com/office/powerpoint/2010/main" val="83589770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12700" y="4572001"/>
            <a:ext cx="12192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6" name="Rectangle 5"/>
          <p:cNvSpPr/>
          <p:nvPr/>
        </p:nvSpPr>
        <p:spPr>
          <a:xfrm>
            <a:off x="-12699" y="4664075"/>
            <a:ext cx="1951567"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7" name="Rectangle 6"/>
          <p:cNvSpPr/>
          <p:nvPr/>
        </p:nvSpPr>
        <p:spPr>
          <a:xfrm>
            <a:off x="2059517" y="4654550"/>
            <a:ext cx="10132483"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8" name="Rectangle 7"/>
          <p:cNvSpPr/>
          <p:nvPr/>
        </p:nvSpPr>
        <p:spPr bwMode="white">
          <a:xfrm>
            <a:off x="1930401" y="1"/>
            <a:ext cx="133351"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4" name="Text Placeholder 3"/>
          <p:cNvSpPr>
            <a:spLocks noGrp="1"/>
          </p:cNvSpPr>
          <p:nvPr>
            <p:ph type="body" sz="half" idx="2"/>
          </p:nvPr>
        </p:nvSpPr>
        <p:spPr>
          <a:xfrm>
            <a:off x="2133600" y="5486400"/>
            <a:ext cx="97536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2133600" y="4648200"/>
            <a:ext cx="97536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2080768" y="0"/>
            <a:ext cx="10111232" cy="4568952"/>
          </a:xfrm>
          <a:solidFill>
            <a:schemeClr val="accent1">
              <a:tint val="40000"/>
            </a:schemeClr>
          </a:solidFill>
          <a:ln>
            <a:noFill/>
          </a:ln>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11"/>
          <p:cNvSpPr>
            <a:spLocks noGrp="1"/>
          </p:cNvSpPr>
          <p:nvPr>
            <p:ph type="dt" sz="half" idx="10"/>
          </p:nvPr>
        </p:nvSpPr>
        <p:spPr>
          <a:xfrm>
            <a:off x="8331200" y="6248401"/>
            <a:ext cx="3556000" cy="365125"/>
          </a:xfrm>
        </p:spPr>
        <p:txBody>
          <a:bodyPr rtlCol="0"/>
          <a:lstStyle>
            <a:lvl1pPr>
              <a:defRPr baseline="0">
                <a:ea typeface="MS PGothic" pitchFamily="34" charset="-128"/>
              </a:defRPr>
            </a:lvl1pPr>
          </a:lstStyle>
          <a:p>
            <a:pPr>
              <a:defRPr/>
            </a:pPr>
            <a:endParaRPr lang="en-US"/>
          </a:p>
        </p:txBody>
      </p:sp>
      <p:sp>
        <p:nvSpPr>
          <p:cNvPr id="10" name="Slide Number Placeholder 12"/>
          <p:cNvSpPr>
            <a:spLocks noGrp="1"/>
          </p:cNvSpPr>
          <p:nvPr>
            <p:ph type="sldNum" sz="quarter" idx="11"/>
          </p:nvPr>
        </p:nvSpPr>
        <p:spPr>
          <a:xfrm>
            <a:off x="0" y="4667251"/>
            <a:ext cx="1930400" cy="663575"/>
          </a:xfrm>
        </p:spPr>
        <p:txBody>
          <a:bodyPr/>
          <a:lstStyle>
            <a:lvl1pPr>
              <a:defRPr sz="2800" baseline="0"/>
            </a:lvl1pPr>
          </a:lstStyle>
          <a:p>
            <a:pPr>
              <a:defRPr/>
            </a:pPr>
            <a:fld id="{3692FF54-ED06-4927-86E5-B7E3005A7157}" type="slidenum">
              <a:rPr lang="en-US" altLang="en-US"/>
              <a:pPr>
                <a:defRPr/>
              </a:pPr>
              <a:t>‹#›</a:t>
            </a:fld>
            <a:endParaRPr lang="en-US" altLang="en-US"/>
          </a:p>
        </p:txBody>
      </p:sp>
      <p:sp>
        <p:nvSpPr>
          <p:cNvPr id="11" name="Footer Placeholder 13"/>
          <p:cNvSpPr>
            <a:spLocks noGrp="1"/>
          </p:cNvSpPr>
          <p:nvPr>
            <p:ph type="ftr" sz="quarter" idx="12"/>
          </p:nvPr>
        </p:nvSpPr>
        <p:spPr>
          <a:xfrm>
            <a:off x="2133600" y="6248401"/>
            <a:ext cx="6096000" cy="365125"/>
          </a:xfrm>
        </p:spPr>
        <p:txBody>
          <a:bodyPr rtlCol="0"/>
          <a:lstStyle>
            <a:lvl1pPr>
              <a:defRPr baseline="0">
                <a:ea typeface="MS PGothic" pitchFamily="34" charset="-128"/>
              </a:defRPr>
            </a:lvl1pPr>
          </a:lstStyle>
          <a:p>
            <a:pPr>
              <a:defRPr/>
            </a:pPr>
            <a:endParaRPr lang="en-US"/>
          </a:p>
        </p:txBody>
      </p:sp>
    </p:spTree>
    <p:extLst>
      <p:ext uri="{BB962C8B-B14F-4D97-AF65-F5344CB8AC3E}">
        <p14:creationId xmlns:p14="http://schemas.microsoft.com/office/powerpoint/2010/main" val="3210911618"/>
      </p:ext>
    </p:extLst>
  </p:cSld>
  <p:clrMapOvr>
    <a:overrideClrMapping bg1="lt1" tx1="dk1" bg2="lt2" tx2="dk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lvl1pPr>
              <a:defRPr baseline="0">
                <a:ea typeface="MS PGothic" pitchFamily="34" charset="-128"/>
              </a:defRPr>
            </a:lvl1pPr>
          </a:lstStyle>
          <a:p>
            <a:pPr>
              <a:defRPr/>
            </a:pPr>
            <a:endParaRPr lang="en-US"/>
          </a:p>
        </p:txBody>
      </p:sp>
      <p:sp>
        <p:nvSpPr>
          <p:cNvPr id="5" name="Footer Placeholder 2"/>
          <p:cNvSpPr>
            <a:spLocks noGrp="1"/>
          </p:cNvSpPr>
          <p:nvPr>
            <p:ph type="ftr" sz="quarter" idx="11"/>
          </p:nvPr>
        </p:nvSpPr>
        <p:spPr/>
        <p:txBody>
          <a:bodyPr/>
          <a:lstStyle>
            <a:lvl1pPr>
              <a:defRPr baseline="0">
                <a:ea typeface="MS PGothic" pitchFamily="34" charset="-128"/>
              </a:defRPr>
            </a:lvl1pPr>
          </a:lstStyle>
          <a:p>
            <a:pPr>
              <a:defRPr/>
            </a:pPr>
            <a:endParaRPr lang="en-US"/>
          </a:p>
        </p:txBody>
      </p:sp>
      <p:sp>
        <p:nvSpPr>
          <p:cNvPr id="6" name="Slide Number Placeholder 22"/>
          <p:cNvSpPr>
            <a:spLocks noGrp="1"/>
          </p:cNvSpPr>
          <p:nvPr>
            <p:ph type="sldNum" sz="quarter" idx="12"/>
          </p:nvPr>
        </p:nvSpPr>
        <p:spPr/>
        <p:txBody>
          <a:bodyPr/>
          <a:lstStyle>
            <a:lvl1pPr>
              <a:defRPr baseline="0"/>
            </a:lvl1pPr>
          </a:lstStyle>
          <a:p>
            <a:pPr>
              <a:defRPr/>
            </a:pPr>
            <a:fld id="{A10D7873-D0E2-4395-88F3-B28B9489C40F}" type="slidenum">
              <a:rPr lang="en-US" altLang="en-US"/>
              <a:pPr>
                <a:defRPr/>
              </a:pPr>
              <a:t>‹#›</a:t>
            </a:fld>
            <a:endParaRPr lang="en-US" altLang="en-US"/>
          </a:p>
        </p:txBody>
      </p:sp>
    </p:spTree>
    <p:extLst>
      <p:ext uri="{BB962C8B-B14F-4D97-AF65-F5344CB8AC3E}">
        <p14:creationId xmlns:p14="http://schemas.microsoft.com/office/powerpoint/2010/main" val="297331615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8128001" y="0"/>
            <a:ext cx="427567"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5" name="Rectangle 4"/>
          <p:cNvSpPr/>
          <p:nvPr/>
        </p:nvSpPr>
        <p:spPr>
          <a:xfrm>
            <a:off x="8189384" y="609600"/>
            <a:ext cx="3048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6" name="Rectangle 5"/>
          <p:cNvSpPr/>
          <p:nvPr/>
        </p:nvSpPr>
        <p:spPr>
          <a:xfrm>
            <a:off x="8189384" y="0"/>
            <a:ext cx="3048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2" name="Vertical Title 1"/>
          <p:cNvSpPr>
            <a:spLocks noGrp="1"/>
          </p:cNvSpPr>
          <p:nvPr>
            <p:ph type="title" orient="vert"/>
          </p:nvPr>
        </p:nvSpPr>
        <p:spPr>
          <a:xfrm>
            <a:off x="8737600" y="609601"/>
            <a:ext cx="27432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609600"/>
            <a:ext cx="74168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8737600" y="6248401"/>
            <a:ext cx="2946400" cy="365125"/>
          </a:xfrm>
        </p:spPr>
        <p:txBody>
          <a:bodyPr/>
          <a:lstStyle>
            <a:lvl1pPr>
              <a:defRPr baseline="0">
                <a:ea typeface="MS PGothic" pitchFamily="34" charset="-128"/>
              </a:defRPr>
            </a:lvl1pPr>
          </a:lstStyle>
          <a:p>
            <a:pPr>
              <a:defRPr/>
            </a:pPr>
            <a:endParaRPr lang="en-US"/>
          </a:p>
        </p:txBody>
      </p:sp>
      <p:sp>
        <p:nvSpPr>
          <p:cNvPr id="8" name="Footer Placeholder 4"/>
          <p:cNvSpPr>
            <a:spLocks noGrp="1"/>
          </p:cNvSpPr>
          <p:nvPr>
            <p:ph type="ftr" sz="quarter" idx="11"/>
          </p:nvPr>
        </p:nvSpPr>
        <p:spPr>
          <a:xfrm>
            <a:off x="609601" y="6248401"/>
            <a:ext cx="7431617" cy="365125"/>
          </a:xfrm>
        </p:spPr>
        <p:txBody>
          <a:bodyPr/>
          <a:lstStyle>
            <a:lvl1pPr>
              <a:defRPr baseline="0">
                <a:ea typeface="MS PGothic" pitchFamily="34" charset="-128"/>
              </a:defRPr>
            </a:lvl1pPr>
          </a:lstStyle>
          <a:p>
            <a:pPr>
              <a:defRPr/>
            </a:pPr>
            <a:endParaRPr lang="en-US"/>
          </a:p>
        </p:txBody>
      </p:sp>
      <p:sp>
        <p:nvSpPr>
          <p:cNvPr id="9" name="Slide Number Placeholder 5"/>
          <p:cNvSpPr>
            <a:spLocks noGrp="1"/>
          </p:cNvSpPr>
          <p:nvPr>
            <p:ph type="sldNum" sz="quarter" idx="12"/>
          </p:nvPr>
        </p:nvSpPr>
        <p:spPr>
          <a:xfrm rot="5400000">
            <a:off x="8075084" y="103717"/>
            <a:ext cx="533400" cy="325967"/>
          </a:xfrm>
        </p:spPr>
        <p:txBody>
          <a:bodyPr/>
          <a:lstStyle>
            <a:lvl1pPr>
              <a:defRPr baseline="0"/>
            </a:lvl1pPr>
          </a:lstStyle>
          <a:p>
            <a:pPr>
              <a:defRPr/>
            </a:pPr>
            <a:fld id="{AFC87EB6-BB3F-46A2-A5D4-3AB726B81989}" type="slidenum">
              <a:rPr lang="en-US" altLang="en-US"/>
              <a:pPr>
                <a:defRPr/>
              </a:pPr>
              <a:t>‹#›</a:t>
            </a:fld>
            <a:endParaRPr lang="en-US" altLang="en-US"/>
          </a:p>
        </p:txBody>
      </p:sp>
    </p:spTree>
    <p:extLst>
      <p:ext uri="{BB962C8B-B14F-4D97-AF65-F5344CB8AC3E}">
        <p14:creationId xmlns:p14="http://schemas.microsoft.com/office/powerpoint/2010/main" val="1132055148"/>
      </p:ext>
    </p:extLst>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baseline="0">
                <a:ea typeface="MS PGothic" pitchFamily="34" charset="-128"/>
              </a:defRPr>
            </a:lvl1pPr>
          </a:lstStyle>
          <a:p>
            <a:pPr>
              <a:defRPr/>
            </a:pPr>
            <a:endParaRPr lang="en-US"/>
          </a:p>
        </p:txBody>
      </p:sp>
      <p:sp>
        <p:nvSpPr>
          <p:cNvPr id="3" name="Footer Placeholder 2"/>
          <p:cNvSpPr>
            <a:spLocks noGrp="1"/>
          </p:cNvSpPr>
          <p:nvPr>
            <p:ph type="ftr" sz="quarter" idx="11"/>
          </p:nvPr>
        </p:nvSpPr>
        <p:spPr/>
        <p:txBody>
          <a:bodyPr/>
          <a:lstStyle>
            <a:lvl1pPr>
              <a:defRPr baseline="0">
                <a:ea typeface="MS PGothic" pitchFamily="34" charset="-128"/>
              </a:defRPr>
            </a:lvl1pPr>
          </a:lstStyle>
          <a:p>
            <a:pPr>
              <a:defRPr/>
            </a:pPr>
            <a:endParaRPr lang="en-US"/>
          </a:p>
        </p:txBody>
      </p:sp>
      <p:sp>
        <p:nvSpPr>
          <p:cNvPr id="4" name="Slide Number Placeholder 22"/>
          <p:cNvSpPr>
            <a:spLocks noGrp="1"/>
          </p:cNvSpPr>
          <p:nvPr>
            <p:ph type="sldNum" sz="quarter" idx="12"/>
          </p:nvPr>
        </p:nvSpPr>
        <p:spPr/>
        <p:txBody>
          <a:bodyPr/>
          <a:lstStyle>
            <a:lvl1pPr>
              <a:defRPr baseline="0"/>
            </a:lvl1pPr>
          </a:lstStyle>
          <a:p>
            <a:pPr>
              <a:defRPr/>
            </a:pPr>
            <a:fld id="{B96AF22E-D2F9-4EFF-B8A0-3013FEFF68BA}" type="slidenum">
              <a:rPr lang="en-US" altLang="en-US"/>
              <a:pPr>
                <a:defRPr/>
              </a:pPr>
              <a:t>‹#›</a:t>
            </a:fld>
            <a:endParaRPr lang="en-US" altLang="en-US"/>
          </a:p>
        </p:txBody>
      </p:sp>
    </p:spTree>
    <p:extLst>
      <p:ext uri="{BB962C8B-B14F-4D97-AF65-F5344CB8AC3E}">
        <p14:creationId xmlns:p14="http://schemas.microsoft.com/office/powerpoint/2010/main" val="303551153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25963"/>
          </a:xfrm>
        </p:spPr>
        <p:txBody>
          <a:bodyPr rtlCol="0">
            <a:normAutofit/>
          </a:bodyPr>
          <a:lstStyle/>
          <a:p>
            <a:pPr lvl="0"/>
            <a:endParaRPr lang="en-US" noProof="0"/>
          </a:p>
        </p:txBody>
      </p:sp>
      <p:sp>
        <p:nvSpPr>
          <p:cNvPr id="4" name="Date Placeholder 3"/>
          <p:cNvSpPr>
            <a:spLocks noGrp="1"/>
          </p:cNvSpPr>
          <p:nvPr>
            <p:ph type="dt" sz="half" idx="10"/>
          </p:nvPr>
        </p:nvSpPr>
        <p:spPr>
          <a:xfrm>
            <a:off x="609600" y="6245225"/>
            <a:ext cx="2844800" cy="476250"/>
          </a:xfrm>
        </p:spPr>
        <p:txBody>
          <a:bodyPr wrap="square" lIns="91440" tIns="45720" rIns="91440" bIns="45720" numCol="1" compatLnSpc="1">
            <a:prstTxWarp prst="textNoShape">
              <a:avLst/>
            </a:prstTxWarp>
          </a:bodyPr>
          <a:lstStyle>
            <a:lvl1pPr>
              <a:defRPr baseline="0">
                <a:latin typeface="Arial" pitchFamily="34" charset="0"/>
                <a:ea typeface="MS PGothic" pitchFamily="34" charset="-128"/>
              </a:defRPr>
            </a:lvl1pPr>
          </a:lstStyle>
          <a:p>
            <a:pPr>
              <a:defRPr/>
            </a:pPr>
            <a:endParaRPr lang="en-US" altLang="en-US"/>
          </a:p>
          <a:p>
            <a:pPr>
              <a:defRPr/>
            </a:pPr>
            <a:r>
              <a:rPr lang="en-US" altLang="en-US"/>
              <a:t>Yao </a:t>
            </a:r>
            <a:fld id="{F97342B4-1DAF-418C-8142-D91E7A58FF32}" type="slidenum">
              <a:rPr lang="en-US" altLang="en-US"/>
              <a:pPr>
                <a:defRPr/>
              </a:pPr>
              <a:t>‹#›</a:t>
            </a:fld>
            <a:endParaRPr lang="en-US" altLang="en-US"/>
          </a:p>
        </p:txBody>
      </p:sp>
      <p:sp>
        <p:nvSpPr>
          <p:cNvPr id="5" name="Footer Placeholder 4"/>
          <p:cNvSpPr>
            <a:spLocks noGrp="1"/>
          </p:cNvSpPr>
          <p:nvPr>
            <p:ph type="ftr" sz="quarter" idx="11"/>
          </p:nvPr>
        </p:nvSpPr>
        <p:spPr>
          <a:xfrm>
            <a:off x="4165600" y="6245225"/>
            <a:ext cx="3860800" cy="476250"/>
          </a:xfrm>
        </p:spPr>
        <p:txBody>
          <a:bodyPr/>
          <a:lstStyle>
            <a:lvl1pPr>
              <a:defRPr baseline="0">
                <a:ea typeface="MS PGothic" pitchFamily="34" charset="-128"/>
              </a:defRPr>
            </a:lvl1pPr>
          </a:lstStyle>
          <a:p>
            <a:pPr>
              <a:defRPr/>
            </a:pPr>
            <a:endParaRPr lang="en-US"/>
          </a:p>
        </p:txBody>
      </p:sp>
    </p:spTree>
    <p:extLst>
      <p:ext uri="{BB962C8B-B14F-4D97-AF65-F5344CB8AC3E}">
        <p14:creationId xmlns:p14="http://schemas.microsoft.com/office/powerpoint/2010/main" val="89006308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79067" y="3429000"/>
            <a:ext cx="5994400" cy="739298"/>
          </a:xfrm>
          <a:prstGeom prst="rect">
            <a:avLst/>
          </a:prstGeo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Tree>
    <p:extLst>
      <p:ext uri="{BB962C8B-B14F-4D97-AF65-F5344CB8AC3E}">
        <p14:creationId xmlns:p14="http://schemas.microsoft.com/office/powerpoint/2010/main" val="829452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3" name="Rectangle 3"/>
          <p:cNvSpPr>
            <a:spLocks noChangeArrowheads="1"/>
          </p:cNvSpPr>
          <p:nvPr userDrawn="1"/>
        </p:nvSpPr>
        <p:spPr bwMode="auto">
          <a:xfrm>
            <a:off x="0" y="0"/>
            <a:ext cx="12192000" cy="6858000"/>
          </a:xfrm>
          <a:prstGeom prst="rect">
            <a:avLst/>
          </a:prstGeom>
          <a:solidFill>
            <a:srgbClr val="0000A4"/>
          </a:solidFill>
          <a:ln>
            <a:noFill/>
          </a:ln>
          <a:extLst/>
        </p:spPr>
        <p:txBody>
          <a:bodyPr rot="10800000"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sz="1600">
              <a:solidFill>
                <a:srgbClr val="FFFFFF"/>
              </a:solidFill>
              <a:latin typeface="Arial Narrow" pitchFamily="34" charset="0"/>
              <a:cs typeface="+mn-cs"/>
            </a:endParaRPr>
          </a:p>
        </p:txBody>
      </p:sp>
      <p:sp>
        <p:nvSpPr>
          <p:cNvPr id="2" name="Title 1"/>
          <p:cNvSpPr>
            <a:spLocks noGrp="1"/>
          </p:cNvSpPr>
          <p:nvPr>
            <p:ph type="title"/>
          </p:nvPr>
        </p:nvSpPr>
        <p:spPr/>
        <p:txBody>
          <a:bodyPr/>
          <a:lstStyle>
            <a:lvl1pPr algn="ctr">
              <a:defRPr/>
            </a:lvl1pPr>
          </a:lstStyle>
          <a:p>
            <a:r>
              <a:rPr lang="en-US"/>
              <a:t>Click to edit Master title style</a:t>
            </a:r>
          </a:p>
        </p:txBody>
      </p:sp>
      <p:sp>
        <p:nvSpPr>
          <p:cNvPr id="4" name="Rectangle 3"/>
          <p:cNvSpPr>
            <a:spLocks noGrp="1" noChangeArrowheads="1"/>
          </p:cNvSpPr>
          <p:nvPr>
            <p:ph type="sldNum" sz="quarter" idx="10"/>
          </p:nvPr>
        </p:nvSpPr>
        <p:spPr/>
        <p:txBody>
          <a:bodyPr/>
          <a:lstStyle>
            <a:lvl1pPr>
              <a:defRPr>
                <a:solidFill>
                  <a:srgbClr val="FFFFFF"/>
                </a:solidFill>
              </a:defRPr>
            </a:lvl1pPr>
          </a:lstStyle>
          <a:p>
            <a:pPr>
              <a:defRPr/>
            </a:pPr>
            <a:fld id="{94BD613D-73B5-4D5C-AF8E-FAA43345FF49}" type="slidenum">
              <a:rPr lang="en-US"/>
              <a:pPr>
                <a:defRPr/>
              </a:pPr>
              <a:t>‹#›</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398682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3" y="261938"/>
            <a:ext cx="10845800"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162931673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1737785" y="6365875"/>
            <a:ext cx="8716433" cy="369888"/>
          </a:xfrm>
          <a:prstGeom prst="rect">
            <a:avLst/>
          </a:prstGeom>
          <a:noFill/>
          <a:ln>
            <a:noFill/>
          </a:ln>
          <a:extLst/>
        </p:spPr>
        <p:txBody>
          <a:bodyPr>
            <a:spAutoFit/>
          </a:bodyPr>
          <a:lstStyle>
            <a:lvl1pPr defTabSz="457200">
              <a:defRPr>
                <a:solidFill>
                  <a:schemeClr val="tx1"/>
                </a:solidFill>
                <a:latin typeface="Verdana" pitchFamily="34" charset="0"/>
                <a:ea typeface="MS PGothic" pitchFamily="34" charset="-128"/>
              </a:defRPr>
            </a:lvl1pPr>
            <a:lvl2pPr marL="742950" indent="-285750" defTabSz="457200">
              <a:defRPr>
                <a:solidFill>
                  <a:schemeClr val="tx1"/>
                </a:solidFill>
                <a:latin typeface="Verdana" pitchFamily="34" charset="0"/>
                <a:ea typeface="MS PGothic" pitchFamily="34" charset="-128"/>
              </a:defRPr>
            </a:lvl2pPr>
            <a:lvl3pPr marL="1143000" indent="-228600" defTabSz="457200">
              <a:defRPr>
                <a:solidFill>
                  <a:schemeClr val="tx1"/>
                </a:solidFill>
                <a:latin typeface="Verdana" pitchFamily="34" charset="0"/>
                <a:ea typeface="MS PGothic" pitchFamily="34" charset="-128"/>
              </a:defRPr>
            </a:lvl3pPr>
            <a:lvl4pPr marL="1600200" indent="-228600" defTabSz="457200">
              <a:defRPr>
                <a:solidFill>
                  <a:schemeClr val="tx1"/>
                </a:solidFill>
                <a:latin typeface="Verdana" pitchFamily="34" charset="0"/>
                <a:ea typeface="MS PGothic" pitchFamily="34" charset="-128"/>
              </a:defRPr>
            </a:lvl4pPr>
            <a:lvl5pPr marL="2057400" indent="-228600" defTabSz="457200">
              <a:defRPr>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a:defRPr/>
            </a:pPr>
            <a:r>
              <a:rPr lang="en-US" altLang="en-US" sz="900">
                <a:solidFill>
                  <a:srgbClr val="FFFFFF"/>
                </a:solidFill>
                <a:latin typeface="Arial" pitchFamily="34" charset="0"/>
                <a:ea typeface="ヒラギノ角ゴ Pro W3"/>
                <a:cs typeface="Arial" pitchFamily="34"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169301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solidFill>
                  <a:srgbClr val="FFFFFF"/>
                </a:solidFill>
              </a:defRPr>
            </a:lvl1pPr>
          </a:lstStyle>
          <a:p>
            <a:pPr>
              <a:defRPr/>
            </a:pPr>
            <a:endParaRPr lang="es-ES_tradnl"/>
          </a:p>
        </p:txBody>
      </p:sp>
      <p:sp>
        <p:nvSpPr>
          <p:cNvPr id="3" name="Rectangle 5"/>
          <p:cNvSpPr>
            <a:spLocks noGrp="1" noChangeArrowheads="1"/>
          </p:cNvSpPr>
          <p:nvPr>
            <p:ph type="ftr" sz="quarter" idx="11"/>
          </p:nvPr>
        </p:nvSpPr>
        <p:spPr/>
        <p:txBody>
          <a:bodyPr/>
          <a:lstStyle>
            <a:lvl1pPr algn="ctr">
              <a:defRPr>
                <a:solidFill>
                  <a:srgbClr val="FFFFFF"/>
                </a:solidFill>
              </a:defRPr>
            </a:lvl1pPr>
          </a:lstStyle>
          <a:p>
            <a:pPr>
              <a:defRPr/>
            </a:pPr>
            <a:endParaRPr lang="es-ES"/>
          </a:p>
        </p:txBody>
      </p:sp>
      <p:sp>
        <p:nvSpPr>
          <p:cNvPr id="4" name="Rectangle 6"/>
          <p:cNvSpPr>
            <a:spLocks noGrp="1" noChangeArrowheads="1"/>
          </p:cNvSpPr>
          <p:nvPr>
            <p:ph type="sldNum" sz="quarter" idx="12"/>
          </p:nvPr>
        </p:nvSpPr>
        <p:spPr/>
        <p:txBody>
          <a:bodyPr/>
          <a:lstStyle>
            <a:lvl1pPr algn="ctr">
              <a:defRPr/>
            </a:lvl1pPr>
          </a:lstStyle>
          <a:p>
            <a:pPr>
              <a:defRPr/>
            </a:pPr>
            <a:fld id="{FDE3FE61-8543-4434-92A1-7ED4F2FE5F11}" type="slidenum">
              <a:rPr lang="es-ES" altLang="en-US"/>
              <a:pPr>
                <a:defRPr/>
              </a:pPr>
              <a:t>‹#›</a:t>
            </a:fld>
            <a:endParaRPr lang="es-ES" altLang="en-US"/>
          </a:p>
        </p:txBody>
      </p:sp>
    </p:spTree>
    <p:extLst>
      <p:ext uri="{BB962C8B-B14F-4D97-AF65-F5344CB8AC3E}">
        <p14:creationId xmlns:p14="http://schemas.microsoft.com/office/powerpoint/2010/main" val="324748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theme" Target="../theme/theme10.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91.xml"/><Relationship Id="rId7" Type="http://schemas.openxmlformats.org/officeDocument/2006/relationships/image" Target="../media/image1.png"/><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theme" Target="../theme/theme12.xml"/><Relationship Id="rId5" Type="http://schemas.openxmlformats.org/officeDocument/2006/relationships/slideLayout" Target="../slideLayouts/slideLayout93.xml"/><Relationship Id="rId4" Type="http://schemas.openxmlformats.org/officeDocument/2006/relationships/slideLayout" Target="../slideLayouts/slideLayout92.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3.png"/><Relationship Id="rId5" Type="http://schemas.openxmlformats.org/officeDocument/2006/relationships/slideLayout" Target="../slideLayouts/slideLayout14.xml"/><Relationship Id="rId10" Type="http://schemas.openxmlformats.org/officeDocument/2006/relationships/image" Target="../media/image2.png"/><Relationship Id="rId4" Type="http://schemas.openxmlformats.org/officeDocument/2006/relationships/slideLayout" Target="../slideLayouts/slideLayout13.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10" Type="http://schemas.openxmlformats.org/officeDocument/2006/relationships/image" Target="../media/image3.png"/><Relationship Id="rId4" Type="http://schemas.openxmlformats.org/officeDocument/2006/relationships/slideLayout" Target="../slideLayouts/slideLayout20.xml"/><Relationship Id="rId9"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2.png"/><Relationship Id="rId2" Type="http://schemas.openxmlformats.org/officeDocument/2006/relationships/slideLayout" Target="../slideLayouts/slideLayout24.xml"/><Relationship Id="rId16" Type="http://schemas.openxmlformats.org/officeDocument/2006/relationships/image" Target="../media/image1.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5.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theme" Target="../theme/theme8.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59.xml"/><Relationship Id="rId7" Type="http://schemas.openxmlformats.org/officeDocument/2006/relationships/image" Target="../media/image1.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theme" Target="../theme/theme9.xml"/><Relationship Id="rId5" Type="http://schemas.openxmlformats.org/officeDocument/2006/relationships/slideLayout" Target="../slideLayouts/slideLayout61.xml"/><Relationship Id="rId4" Type="http://schemas.openxmlformats.org/officeDocument/2006/relationships/slideLayout" Target="../slideLayouts/slideLayout60.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cs typeface="+mn-cs"/>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cs typeface="+mn-cs"/>
              </a:defRPr>
            </a:lvl1pPr>
          </a:lstStyle>
          <a:p>
            <a:pPr>
              <a:defRPr/>
            </a:pPr>
            <a:fld id="{AC92E1A6-F3A1-49CA-8115-5438EA69AAFE}" type="slidenum">
              <a:rPr lang="en-US" altLang="en-US"/>
              <a:pPr>
                <a:defRPr/>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pic>
        <p:nvPicPr>
          <p:cNvPr id="135181" name="Picture 7"/>
          <p:cNvPicPr>
            <a:picLocks noChangeAspect="1" noChangeArrowheads="1"/>
          </p:cNvPicPr>
          <p:nvPr userDrawn="1"/>
        </p:nvPicPr>
        <p:blipFill>
          <a:blip r:embed="rId8" cstate="print"/>
          <a:srcRect/>
          <a:stretch>
            <a:fillRect/>
          </a:stretch>
        </p:blipFill>
        <p:spPr bwMode="auto">
          <a:xfrm>
            <a:off x="5687485" y="12700"/>
            <a:ext cx="6487583" cy="977900"/>
          </a:xfrm>
          <a:prstGeom prst="rect">
            <a:avLst/>
          </a:prstGeom>
          <a:noFill/>
          <a:ln w="9525">
            <a:noFill/>
            <a:miter lim="800000"/>
            <a:headEnd/>
            <a:tailEnd/>
          </a:ln>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9" cstate="print">
              <a:alphaModFix amt="61000"/>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latin typeface="Arial" pitchFamily="34" charset="0"/>
              <a:cs typeface="+mn-cs"/>
            </a:endParaRPr>
          </a:p>
        </p:txBody>
      </p:sp>
      <p:pic>
        <p:nvPicPr>
          <p:cNvPr id="1040" name="Picture 16"/>
          <p:cNvPicPr>
            <a:picLocks noChangeAspect="1" noChangeArrowheads="1"/>
          </p:cNvPicPr>
          <p:nvPr userDrawn="1"/>
        </p:nvPicPr>
        <p:blipFill>
          <a:blip r:embed="rId10" cstate="prin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p:spPr>
      </p:pic>
    </p:spTree>
  </p:cSld>
  <p:clrMap bg1="dk2" tx1="lt1" bg2="dk1" tx2="lt2" accent1="accent1" accent2="accent2" accent3="accent3" accent4="accent4" accent5="accent5" accent6="accent6" hlink="hlink" folHlink="folHlink"/>
  <p:sldLayoutIdLst>
    <p:sldLayoutId id="2147509181" r:id="rId1"/>
    <p:sldLayoutId id="2147509184" r:id="rId2"/>
    <p:sldLayoutId id="2147509185" r:id="rId3"/>
    <p:sldLayoutId id="2147509186" r:id="rId4"/>
    <p:sldLayoutId id="2147509187" r:id="rId5"/>
    <p:sldLayoutId id="2147509189" r:id="rId6"/>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812800" y="228600"/>
            <a:ext cx="108712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12"/>
          <p:cNvSpPr>
            <a:spLocks noGrp="1"/>
          </p:cNvSpPr>
          <p:nvPr>
            <p:ph type="body" idx="1"/>
          </p:nvPr>
        </p:nvSpPr>
        <p:spPr bwMode="auto">
          <a:xfrm>
            <a:off x="817033" y="1600201"/>
            <a:ext cx="108712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p:cNvSpPr>
            <a:spLocks noGrp="1"/>
          </p:cNvSpPr>
          <p:nvPr>
            <p:ph type="dt" sz="half" idx="2"/>
          </p:nvPr>
        </p:nvSpPr>
        <p:spPr>
          <a:xfrm>
            <a:off x="8128000" y="6248401"/>
            <a:ext cx="3556000" cy="365125"/>
          </a:xfrm>
          <a:prstGeom prst="rect">
            <a:avLst/>
          </a:prstGeom>
        </p:spPr>
        <p:txBody>
          <a:bodyPr vert="horz" wrap="square" lIns="91440" tIns="45720" rIns="91440" bIns="45720" numCol="1" anchor="ctr" anchorCtr="0" compatLnSpc="1">
            <a:prstTxWarp prst="textNoShape">
              <a:avLst/>
            </a:prstTxWarp>
          </a:bodyPr>
          <a:lstStyle>
            <a:lvl1pPr algn="l" eaLnBrk="1" hangingPunct="1">
              <a:defRPr sz="1400">
                <a:solidFill>
                  <a:srgbClr val="3F3F3F"/>
                </a:solidFill>
                <a:latin typeface="Tw Cen MT" charset="0"/>
              </a:defRPr>
            </a:lvl1pPr>
          </a:lstStyle>
          <a:p>
            <a:pPr>
              <a:defRPr/>
            </a:pPr>
            <a:fld id="{FC333E07-7570-4C4B-916F-1AA985D5A80A}" type="datetimeFigureOut">
              <a:rPr lang="en-US" altLang="en-US">
                <a:ea typeface="MS PGothic" pitchFamily="34" charset="-128"/>
                <a:cs typeface="+mn-cs"/>
              </a:rPr>
              <a:pPr>
                <a:defRPr/>
              </a:pPr>
              <a:t>4/11/2017</a:t>
            </a:fld>
            <a:endParaRPr lang="en-US" altLang="en-US">
              <a:ea typeface="MS PGothic" pitchFamily="34" charset="-128"/>
              <a:cs typeface="+mn-cs"/>
            </a:endParaRPr>
          </a:p>
        </p:txBody>
      </p:sp>
      <p:sp>
        <p:nvSpPr>
          <p:cNvPr id="3" name="Footer Placeholder 2"/>
          <p:cNvSpPr>
            <a:spLocks noGrp="1"/>
          </p:cNvSpPr>
          <p:nvPr>
            <p:ph type="ftr" sz="quarter" idx="3"/>
          </p:nvPr>
        </p:nvSpPr>
        <p:spPr>
          <a:xfrm>
            <a:off x="812801" y="6248401"/>
            <a:ext cx="7228417" cy="365125"/>
          </a:xfrm>
          <a:prstGeom prst="rect">
            <a:avLst/>
          </a:prstGeom>
        </p:spPr>
        <p:txBody>
          <a:bodyPr vert="horz" anchor="ctr"/>
          <a:lstStyle>
            <a:lvl1pPr algn="r" eaLnBrk="1" fontAlgn="auto" latinLnBrk="0" hangingPunct="1">
              <a:spcBef>
                <a:spcPts val="0"/>
              </a:spcBef>
              <a:spcAft>
                <a:spcPts val="0"/>
              </a:spcAft>
              <a:defRPr kumimoji="0" sz="1400">
                <a:solidFill>
                  <a:srgbClr val="3F3F3F"/>
                </a:solidFill>
                <a:latin typeface="Tw Cen MT"/>
                <a:ea typeface="+mn-ea"/>
                <a:cs typeface="+mn-cs"/>
              </a:defRPr>
            </a:lvl1pPr>
          </a:lstStyle>
          <a:p>
            <a:pPr>
              <a:defRPr/>
            </a:pPr>
            <a:endParaRPr lang="en-US"/>
          </a:p>
        </p:txBody>
      </p:sp>
      <p:sp>
        <p:nvSpPr>
          <p:cNvPr id="7" name="Rectangle 6"/>
          <p:cNvSpPr/>
          <p:nvPr/>
        </p:nvSpPr>
        <p:spPr bwMode="white">
          <a:xfrm>
            <a:off x="0" y="1235075"/>
            <a:ext cx="12192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8" name="Rectangle 7"/>
          <p:cNvSpPr/>
          <p:nvPr/>
        </p:nvSpPr>
        <p:spPr>
          <a:xfrm>
            <a:off x="0" y="1279525"/>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9" name="Rectangle 8"/>
          <p:cNvSpPr/>
          <p:nvPr/>
        </p:nvSpPr>
        <p:spPr>
          <a:xfrm>
            <a:off x="787400" y="1279525"/>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3" name="Slide Number Placeholder 22"/>
          <p:cNvSpPr>
            <a:spLocks noGrp="1"/>
          </p:cNvSpPr>
          <p:nvPr>
            <p:ph type="sldNum" sz="quarter" idx="4"/>
          </p:nvPr>
        </p:nvSpPr>
        <p:spPr>
          <a:xfrm>
            <a:off x="0" y="1271589"/>
            <a:ext cx="711200" cy="244475"/>
          </a:xfrm>
          <a:prstGeom prst="rect">
            <a:avLst/>
          </a:prstGeom>
        </p:spPr>
        <p:txBody>
          <a:bodyPr vert="horz" wrap="square" lIns="91440" tIns="45720" rIns="91440" bIns="45720" numCol="1" anchor="ctr" anchorCtr="0" compatLnSpc="1">
            <a:prstTxWarp prst="textNoShape">
              <a:avLst/>
            </a:prstTxWarp>
            <a:normAutofit/>
          </a:bodyPr>
          <a:lstStyle>
            <a:lvl1pPr eaLnBrk="1" hangingPunct="1">
              <a:defRPr sz="1400" b="1">
                <a:solidFill>
                  <a:srgbClr val="FFFFFF"/>
                </a:solidFill>
                <a:latin typeface="Tw Cen MT" charset="0"/>
              </a:defRPr>
            </a:lvl1pPr>
          </a:lstStyle>
          <a:p>
            <a:pPr algn="ctr">
              <a:defRPr/>
            </a:pPr>
            <a:fld id="{C67B656C-BBCD-4EE5-BB42-112AE7BBBA40}" type="slidenum">
              <a:rPr lang="en-US" altLang="en-US">
                <a:ea typeface="MS PGothic" pitchFamily="34" charset="-128"/>
                <a:cs typeface="+mn-cs"/>
              </a:rPr>
              <a:pPr algn="ctr">
                <a:defRPr/>
              </a:pPr>
              <a:t>‹#›</a:t>
            </a:fld>
            <a:endParaRPr lang="en-US" altLang="en-US">
              <a:ea typeface="MS PGothic" pitchFamily="34" charset="-128"/>
              <a:cs typeface="+mn-cs"/>
            </a:endParaRPr>
          </a:p>
        </p:txBody>
      </p:sp>
    </p:spTree>
    <p:extLst>
      <p:ext uri="{BB962C8B-B14F-4D97-AF65-F5344CB8AC3E}">
        <p14:creationId xmlns:p14="http://schemas.microsoft.com/office/powerpoint/2010/main" val="3416250154"/>
      </p:ext>
    </p:extLst>
  </p:cSld>
  <p:clrMap bg1="lt1" tx1="dk1" bg2="lt2" tx2="dk2" accent1="accent1" accent2="accent2" accent3="accent3" accent4="accent4" accent5="accent5" accent6="accent6" hlink="hlink" folHlink="folHlink"/>
  <p:sldLayoutIdLst>
    <p:sldLayoutId id="2147509541" r:id="rId1"/>
    <p:sldLayoutId id="2147509542" r:id="rId2"/>
    <p:sldLayoutId id="2147509543" r:id="rId3"/>
    <p:sldLayoutId id="2147509544" r:id="rId4"/>
    <p:sldLayoutId id="2147509545" r:id="rId5"/>
    <p:sldLayoutId id="2147509546" r:id="rId6"/>
    <p:sldLayoutId id="2147509547" r:id="rId7"/>
    <p:sldLayoutId id="2147509548" r:id="rId8"/>
    <p:sldLayoutId id="2147509549" r:id="rId9"/>
    <p:sldLayoutId id="2147509550" r:id="rId10"/>
    <p:sldLayoutId id="2147509551" r:id="rId11"/>
    <p:sldLayoutId id="2147509552" r:id="rId12"/>
    <p:sldLayoutId id="2147509553" r:id="rId13"/>
    <p:sldLayoutId id="2147509554" r:id="rId14"/>
  </p:sldLayoutIdLst>
  <p:txStyles>
    <p:titleStyle>
      <a:lvl1pPr algn="l" rtl="0" eaLnBrk="0" fontAlgn="base" hangingPunct="0">
        <a:spcBef>
          <a:spcPct val="0"/>
        </a:spcBef>
        <a:spcAft>
          <a:spcPct val="0"/>
        </a:spcAft>
        <a:defRPr sz="4400" kern="1200">
          <a:solidFill>
            <a:schemeClr val="tx2"/>
          </a:solidFill>
          <a:latin typeface="+mj-lt"/>
          <a:ea typeface="MS PGothic" pitchFamily="34" charset="-128"/>
          <a:cs typeface="MS PGothic" charset="0"/>
        </a:defRPr>
      </a:lvl1pPr>
      <a:lvl2pPr algn="l" rtl="0" eaLnBrk="0" fontAlgn="base" hangingPunct="0">
        <a:spcBef>
          <a:spcPct val="0"/>
        </a:spcBef>
        <a:spcAft>
          <a:spcPct val="0"/>
        </a:spcAft>
        <a:defRPr sz="4400">
          <a:solidFill>
            <a:schemeClr val="tx2"/>
          </a:solidFill>
          <a:latin typeface="Tw Cen MT"/>
          <a:ea typeface="MS PGothic" pitchFamily="34" charset="-128"/>
          <a:cs typeface="MS PGothic" charset="0"/>
        </a:defRPr>
      </a:lvl2pPr>
      <a:lvl3pPr algn="l" rtl="0" eaLnBrk="0" fontAlgn="base" hangingPunct="0">
        <a:spcBef>
          <a:spcPct val="0"/>
        </a:spcBef>
        <a:spcAft>
          <a:spcPct val="0"/>
        </a:spcAft>
        <a:defRPr sz="4400">
          <a:solidFill>
            <a:schemeClr val="tx2"/>
          </a:solidFill>
          <a:latin typeface="Tw Cen MT"/>
          <a:ea typeface="MS PGothic" pitchFamily="34" charset="-128"/>
          <a:cs typeface="MS PGothic" charset="0"/>
        </a:defRPr>
      </a:lvl3pPr>
      <a:lvl4pPr algn="l" rtl="0" eaLnBrk="0" fontAlgn="base" hangingPunct="0">
        <a:spcBef>
          <a:spcPct val="0"/>
        </a:spcBef>
        <a:spcAft>
          <a:spcPct val="0"/>
        </a:spcAft>
        <a:defRPr sz="4400">
          <a:solidFill>
            <a:schemeClr val="tx2"/>
          </a:solidFill>
          <a:latin typeface="Tw Cen MT"/>
          <a:ea typeface="MS PGothic" pitchFamily="34" charset="-128"/>
          <a:cs typeface="MS PGothic" charset="0"/>
        </a:defRPr>
      </a:lvl4pPr>
      <a:lvl5pPr algn="l" rtl="0" eaLnBrk="0" fontAlgn="base" hangingPunct="0">
        <a:spcBef>
          <a:spcPct val="0"/>
        </a:spcBef>
        <a:spcAft>
          <a:spcPct val="0"/>
        </a:spcAft>
        <a:defRPr sz="4400">
          <a:solidFill>
            <a:schemeClr val="tx2"/>
          </a:solidFill>
          <a:latin typeface="Tw Cen MT"/>
          <a:ea typeface="MS PGothic" pitchFamily="34" charset="-128"/>
          <a:cs typeface="MS PGothic" charset="0"/>
        </a:defRPr>
      </a:lvl5pPr>
      <a:lvl6pPr marL="457200" algn="l" rtl="0" fontAlgn="base">
        <a:spcBef>
          <a:spcPct val="0"/>
        </a:spcBef>
        <a:spcAft>
          <a:spcPct val="0"/>
        </a:spcAft>
        <a:defRPr sz="4400">
          <a:solidFill>
            <a:schemeClr val="tx2"/>
          </a:solidFill>
          <a:latin typeface="Tw Cen MT"/>
        </a:defRPr>
      </a:lvl6pPr>
      <a:lvl7pPr marL="914400" algn="l" rtl="0" fontAlgn="base">
        <a:spcBef>
          <a:spcPct val="0"/>
        </a:spcBef>
        <a:spcAft>
          <a:spcPct val="0"/>
        </a:spcAft>
        <a:defRPr sz="4400">
          <a:solidFill>
            <a:schemeClr val="tx2"/>
          </a:solidFill>
          <a:latin typeface="Tw Cen MT"/>
        </a:defRPr>
      </a:lvl7pPr>
      <a:lvl8pPr marL="1371600" algn="l" rtl="0" fontAlgn="base">
        <a:spcBef>
          <a:spcPct val="0"/>
        </a:spcBef>
        <a:spcAft>
          <a:spcPct val="0"/>
        </a:spcAft>
        <a:defRPr sz="4400">
          <a:solidFill>
            <a:schemeClr val="tx2"/>
          </a:solidFill>
          <a:latin typeface="Tw Cen MT"/>
        </a:defRPr>
      </a:lvl8pPr>
      <a:lvl9pPr marL="1828800" algn="l" rtl="0" fontAlgn="base">
        <a:spcBef>
          <a:spcPct val="0"/>
        </a:spcBef>
        <a:spcAft>
          <a:spcPct val="0"/>
        </a:spcAft>
        <a:defRPr sz="4400">
          <a:solidFill>
            <a:schemeClr val="tx2"/>
          </a:solidFill>
          <a:latin typeface="Tw Cen MT"/>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S PGothic" pitchFamily="34" charset="-128"/>
          <a:cs typeface="MS PGothic" charset="0"/>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S PGothic" pitchFamily="34" charset="-128"/>
          <a:cs typeface="MS PGothic" charset="0"/>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S PGothic" pitchFamily="34" charset="-128"/>
          <a:cs typeface="MS PGothic" charset="0"/>
        </a:defRPr>
      </a:lvl3pPr>
      <a:lvl4pPr marL="1371600" indent="-228600" algn="l" rtl="0" eaLnBrk="0" fontAlgn="base" hangingPunct="0">
        <a:spcBef>
          <a:spcPts val="400"/>
        </a:spcBef>
        <a:spcAft>
          <a:spcPct val="0"/>
        </a:spcAft>
        <a:buClr>
          <a:srgbClr val="C32D2E"/>
        </a:buClr>
        <a:buSzPct val="75000"/>
        <a:buFont typeface="Wingdings" pitchFamily="2" charset="2"/>
        <a:buChar char=""/>
        <a:defRPr sz="2000" kern="1200">
          <a:solidFill>
            <a:schemeClr val="tx1"/>
          </a:solidFill>
          <a:latin typeface="+mn-lt"/>
          <a:ea typeface="MS PGothic" pitchFamily="34" charset="-128"/>
          <a:cs typeface="MS PGothic" charset="0"/>
        </a:defRPr>
      </a:lvl4pPr>
      <a:lvl5pPr marL="1828800" indent="-228600" algn="l" rtl="0" eaLnBrk="0" fontAlgn="base" hangingPunct="0">
        <a:spcBef>
          <a:spcPts val="400"/>
        </a:spcBef>
        <a:spcAft>
          <a:spcPct val="0"/>
        </a:spcAft>
        <a:buClr>
          <a:srgbClr val="84AA33"/>
        </a:buClr>
        <a:buSzPct val="65000"/>
        <a:buFont typeface="Wingdings" pitchFamily="2" charset="2"/>
        <a:buChar char=""/>
        <a:defRPr sz="2000" kern="1200">
          <a:solidFill>
            <a:schemeClr val="tx1"/>
          </a:solidFill>
          <a:latin typeface="+mn-lt"/>
          <a:ea typeface="MS PGothic" pitchFamily="34" charset="-128"/>
          <a:cs typeface="MS PGothic"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21"/>
          <p:cNvSpPr>
            <a:spLocks noGrp="1"/>
          </p:cNvSpPr>
          <p:nvPr>
            <p:ph type="title"/>
          </p:nvPr>
        </p:nvSpPr>
        <p:spPr bwMode="auto">
          <a:xfrm>
            <a:off x="812800" y="228600"/>
            <a:ext cx="108712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12"/>
          <p:cNvSpPr>
            <a:spLocks noGrp="1"/>
          </p:cNvSpPr>
          <p:nvPr>
            <p:ph type="body" idx="1"/>
          </p:nvPr>
        </p:nvSpPr>
        <p:spPr bwMode="auto">
          <a:xfrm>
            <a:off x="817033" y="1600201"/>
            <a:ext cx="108712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p:cNvSpPr>
            <a:spLocks noGrp="1"/>
          </p:cNvSpPr>
          <p:nvPr>
            <p:ph type="dt" sz="half" idx="2"/>
          </p:nvPr>
        </p:nvSpPr>
        <p:spPr>
          <a:xfrm>
            <a:off x="8128000" y="6248401"/>
            <a:ext cx="3556000" cy="365125"/>
          </a:xfrm>
          <a:prstGeom prst="rect">
            <a:avLst/>
          </a:prstGeom>
        </p:spPr>
        <p:txBody>
          <a:bodyPr vert="horz" anchor="ctr" anchorCtr="0"/>
          <a:lstStyle>
            <a:lvl1pPr algn="l" eaLnBrk="1" latinLnBrk="0" hangingPunct="1">
              <a:defRPr kumimoji="0" sz="1400" baseline="-25000">
                <a:solidFill>
                  <a:srgbClr val="7F7F7F"/>
                </a:solidFill>
                <a:latin typeface="Arial" charset="0"/>
                <a:ea typeface="+mn-ea"/>
                <a:cs typeface="+mn-cs"/>
              </a:defRPr>
            </a:lvl1pPr>
          </a:lstStyle>
          <a:p>
            <a:pPr>
              <a:defRPr/>
            </a:pPr>
            <a:endParaRPr lang="en-US"/>
          </a:p>
        </p:txBody>
      </p:sp>
      <p:sp>
        <p:nvSpPr>
          <p:cNvPr id="3" name="Footer Placeholder 2"/>
          <p:cNvSpPr>
            <a:spLocks noGrp="1"/>
          </p:cNvSpPr>
          <p:nvPr>
            <p:ph type="ftr" sz="quarter" idx="3"/>
          </p:nvPr>
        </p:nvSpPr>
        <p:spPr>
          <a:xfrm>
            <a:off x="812801" y="6248401"/>
            <a:ext cx="7228417" cy="365125"/>
          </a:xfrm>
          <a:prstGeom prst="rect">
            <a:avLst/>
          </a:prstGeom>
        </p:spPr>
        <p:txBody>
          <a:bodyPr vert="horz" anchor="ctr"/>
          <a:lstStyle>
            <a:lvl1pPr algn="r" eaLnBrk="1" latinLnBrk="0" hangingPunct="1">
              <a:defRPr kumimoji="0" sz="1400" baseline="-25000">
                <a:solidFill>
                  <a:srgbClr val="7F7F7F"/>
                </a:solidFill>
                <a:latin typeface="Arial" charset="0"/>
                <a:ea typeface="+mn-ea"/>
                <a:cs typeface="+mn-cs"/>
              </a:defRPr>
            </a:lvl1pPr>
          </a:lstStyle>
          <a:p>
            <a:pPr>
              <a:defRPr/>
            </a:pPr>
            <a:endParaRPr lang="en-US"/>
          </a:p>
        </p:txBody>
      </p:sp>
      <p:sp>
        <p:nvSpPr>
          <p:cNvPr id="7" name="Rectangle 6"/>
          <p:cNvSpPr/>
          <p:nvPr/>
        </p:nvSpPr>
        <p:spPr bwMode="white">
          <a:xfrm>
            <a:off x="0" y="1235075"/>
            <a:ext cx="12192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8" name="Rectangle 7"/>
          <p:cNvSpPr/>
          <p:nvPr/>
        </p:nvSpPr>
        <p:spPr>
          <a:xfrm>
            <a:off x="0" y="1279525"/>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9" name="Rectangle 8"/>
          <p:cNvSpPr/>
          <p:nvPr/>
        </p:nvSpPr>
        <p:spPr>
          <a:xfrm>
            <a:off x="787400" y="1279525"/>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2800" baseline="-25000">
              <a:solidFill>
                <a:prstClr val="white"/>
              </a:solidFill>
            </a:endParaRPr>
          </a:p>
        </p:txBody>
      </p:sp>
      <p:sp>
        <p:nvSpPr>
          <p:cNvPr id="23" name="Slide Number Placeholder 22"/>
          <p:cNvSpPr>
            <a:spLocks noGrp="1"/>
          </p:cNvSpPr>
          <p:nvPr>
            <p:ph type="sldNum" sz="quarter" idx="4"/>
          </p:nvPr>
        </p:nvSpPr>
        <p:spPr>
          <a:xfrm>
            <a:off x="0" y="1271589"/>
            <a:ext cx="711200" cy="244475"/>
          </a:xfrm>
          <a:prstGeom prst="rect">
            <a:avLst/>
          </a:prstGeom>
        </p:spPr>
        <p:txBody>
          <a:bodyPr vert="horz" wrap="square" lIns="91440" tIns="45720" rIns="91440" bIns="45720" numCol="1" anchor="ctr" anchorCtr="0" compatLnSpc="1">
            <a:prstTxWarp prst="textNoShape">
              <a:avLst/>
            </a:prstTxWarp>
            <a:normAutofit/>
          </a:bodyPr>
          <a:lstStyle>
            <a:lvl1pPr eaLnBrk="1" hangingPunct="1">
              <a:defRPr sz="1400" b="1" baseline="-25000">
                <a:solidFill>
                  <a:srgbClr val="FFFFFF"/>
                </a:solidFill>
                <a:latin typeface="Arial" pitchFamily="34" charset="0"/>
              </a:defRPr>
            </a:lvl1pPr>
          </a:lstStyle>
          <a:p>
            <a:pPr algn="ctr">
              <a:defRPr/>
            </a:pPr>
            <a:fld id="{34AB7D64-1E27-4164-AC8C-801FA2954F0D}" type="slidenum">
              <a:rPr lang="en-US" altLang="en-US">
                <a:ea typeface="MS PGothic" pitchFamily="34" charset="-128"/>
                <a:cs typeface="+mn-cs"/>
              </a:rPr>
              <a:pPr algn="ctr">
                <a:defRPr/>
              </a:pPr>
              <a:t>‹#›</a:t>
            </a:fld>
            <a:endParaRPr lang="en-US" altLang="en-US">
              <a:ea typeface="MS PGothic" pitchFamily="34" charset="-128"/>
              <a:cs typeface="+mn-cs"/>
            </a:endParaRPr>
          </a:p>
        </p:txBody>
      </p:sp>
    </p:spTree>
    <p:extLst>
      <p:ext uri="{BB962C8B-B14F-4D97-AF65-F5344CB8AC3E}">
        <p14:creationId xmlns:p14="http://schemas.microsoft.com/office/powerpoint/2010/main" val="2969315147"/>
      </p:ext>
    </p:extLst>
  </p:cSld>
  <p:clrMap bg1="lt1" tx1="dk1" bg2="lt2" tx2="dk2" accent1="accent1" accent2="accent2" accent3="accent3" accent4="accent4" accent5="accent5" accent6="accent6" hlink="hlink" folHlink="folHlink"/>
  <p:sldLayoutIdLst>
    <p:sldLayoutId id="2147509556" r:id="rId1"/>
    <p:sldLayoutId id="2147509557" r:id="rId2"/>
    <p:sldLayoutId id="2147509558" r:id="rId3"/>
    <p:sldLayoutId id="2147509559" r:id="rId4"/>
    <p:sldLayoutId id="2147509560" r:id="rId5"/>
    <p:sldLayoutId id="2147509561" r:id="rId6"/>
    <p:sldLayoutId id="2147509562" r:id="rId7"/>
    <p:sldLayoutId id="2147509563" r:id="rId8"/>
    <p:sldLayoutId id="2147509564" r:id="rId9"/>
    <p:sldLayoutId id="2147509565" r:id="rId10"/>
    <p:sldLayoutId id="2147509566" r:id="rId11"/>
    <p:sldLayoutId id="2147509567" r:id="rId12"/>
    <p:sldLayoutId id="2147509568" r:id="rId13"/>
  </p:sldLayoutIdLst>
  <p:txStyles>
    <p:titleStyle>
      <a:lvl1pPr algn="l" rtl="0" eaLnBrk="0" fontAlgn="base" hangingPunct="0">
        <a:spcBef>
          <a:spcPct val="0"/>
        </a:spcBef>
        <a:spcAft>
          <a:spcPct val="0"/>
        </a:spcAft>
        <a:defRPr sz="4400" kern="1200">
          <a:solidFill>
            <a:schemeClr val="tx2"/>
          </a:solidFill>
          <a:latin typeface="+mj-lt"/>
          <a:ea typeface="MS PGothic" pitchFamily="34" charset="-128"/>
          <a:cs typeface="MS PGothic" charset="0"/>
        </a:defRPr>
      </a:lvl1pPr>
      <a:lvl2pPr algn="l" rtl="0" eaLnBrk="0" fontAlgn="base" hangingPunct="0">
        <a:spcBef>
          <a:spcPct val="0"/>
        </a:spcBef>
        <a:spcAft>
          <a:spcPct val="0"/>
        </a:spcAft>
        <a:defRPr sz="4400">
          <a:solidFill>
            <a:schemeClr val="tx2"/>
          </a:solidFill>
          <a:latin typeface="Tw Cen MT" pitchFamily="34" charset="0"/>
          <a:ea typeface="MS PGothic" pitchFamily="34" charset="-128"/>
          <a:cs typeface="MS PGothic" charset="0"/>
        </a:defRPr>
      </a:lvl2pPr>
      <a:lvl3pPr algn="l" rtl="0" eaLnBrk="0" fontAlgn="base" hangingPunct="0">
        <a:spcBef>
          <a:spcPct val="0"/>
        </a:spcBef>
        <a:spcAft>
          <a:spcPct val="0"/>
        </a:spcAft>
        <a:defRPr sz="4400">
          <a:solidFill>
            <a:schemeClr val="tx2"/>
          </a:solidFill>
          <a:latin typeface="Tw Cen MT" pitchFamily="34" charset="0"/>
          <a:ea typeface="MS PGothic" pitchFamily="34" charset="-128"/>
          <a:cs typeface="MS PGothic" charset="0"/>
        </a:defRPr>
      </a:lvl3pPr>
      <a:lvl4pPr algn="l" rtl="0" eaLnBrk="0" fontAlgn="base" hangingPunct="0">
        <a:spcBef>
          <a:spcPct val="0"/>
        </a:spcBef>
        <a:spcAft>
          <a:spcPct val="0"/>
        </a:spcAft>
        <a:defRPr sz="4400">
          <a:solidFill>
            <a:schemeClr val="tx2"/>
          </a:solidFill>
          <a:latin typeface="Tw Cen MT" pitchFamily="34" charset="0"/>
          <a:ea typeface="MS PGothic" pitchFamily="34" charset="-128"/>
          <a:cs typeface="MS PGothic" charset="0"/>
        </a:defRPr>
      </a:lvl4pPr>
      <a:lvl5pPr algn="l" rtl="0" eaLnBrk="0" fontAlgn="base" hangingPunct="0">
        <a:spcBef>
          <a:spcPct val="0"/>
        </a:spcBef>
        <a:spcAft>
          <a:spcPct val="0"/>
        </a:spcAft>
        <a:defRPr sz="4400">
          <a:solidFill>
            <a:schemeClr val="tx2"/>
          </a:solidFill>
          <a:latin typeface="Tw Cen MT" pitchFamily="34" charset="0"/>
          <a:ea typeface="MS PGothic" pitchFamily="34" charset="-128"/>
          <a:cs typeface="MS PGothic"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S PGothic" pitchFamily="34" charset="-128"/>
          <a:cs typeface="MS PGothic" charset="0"/>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S PGothic" pitchFamily="34" charset="-128"/>
          <a:cs typeface="MS PGothic" charset="0"/>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S PGothic" pitchFamily="34" charset="-128"/>
          <a:cs typeface="MS PGothic" charset="0"/>
        </a:defRPr>
      </a:lvl3pPr>
      <a:lvl4pPr marL="1371600" indent="-228600" algn="l" rtl="0" eaLnBrk="0" fontAlgn="base" hangingPunct="0">
        <a:spcBef>
          <a:spcPts val="400"/>
        </a:spcBef>
        <a:spcAft>
          <a:spcPct val="0"/>
        </a:spcAft>
        <a:buClr>
          <a:srgbClr val="C32D2E"/>
        </a:buClr>
        <a:buSzPct val="75000"/>
        <a:buFont typeface="Wingdings" pitchFamily="2" charset="2"/>
        <a:buChar char=""/>
        <a:defRPr sz="2000" kern="1200">
          <a:solidFill>
            <a:schemeClr val="tx1"/>
          </a:solidFill>
          <a:latin typeface="+mn-lt"/>
          <a:ea typeface="MS PGothic" pitchFamily="34" charset="-128"/>
          <a:cs typeface="MS PGothic" charset="0"/>
        </a:defRPr>
      </a:lvl4pPr>
      <a:lvl5pPr marL="1828800" indent="-228600" algn="l" rtl="0" eaLnBrk="0" fontAlgn="base" hangingPunct="0">
        <a:spcBef>
          <a:spcPts val="400"/>
        </a:spcBef>
        <a:spcAft>
          <a:spcPct val="0"/>
        </a:spcAft>
        <a:buClr>
          <a:srgbClr val="84AA33"/>
        </a:buClr>
        <a:buSzPct val="65000"/>
        <a:buFont typeface="Wingdings" pitchFamily="2" charset="2"/>
        <a:buChar char=""/>
        <a:defRPr sz="2000" kern="1200">
          <a:solidFill>
            <a:schemeClr val="tx1"/>
          </a:solidFill>
          <a:latin typeface="+mn-lt"/>
          <a:ea typeface="MS PGothic" pitchFamily="34" charset="-128"/>
          <a:cs typeface="MS PGothic"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cs typeface="+mn-cs"/>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cs typeface="+mn-cs"/>
              </a:defRPr>
            </a:lvl1pPr>
          </a:lstStyle>
          <a:p>
            <a:pPr>
              <a:defRPr/>
            </a:pPr>
            <a:fld id="{AC92E1A6-F3A1-49CA-8115-5438EA69AAFE}" type="slidenum">
              <a:rPr lang="en-US" altLang="en-US"/>
              <a:pPr>
                <a:defRPr/>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pic>
        <p:nvPicPr>
          <p:cNvPr id="135181" name="Picture 7"/>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w="9525">
            <a:noFill/>
            <a:miter lim="800000"/>
            <a:headEnd/>
            <a:tailEnd/>
          </a:ln>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8"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latin typeface="Arial" pitchFamily="34" charset="0"/>
              <a:cs typeface="+mn-cs"/>
            </a:endParaRPr>
          </a:p>
        </p:txBody>
      </p:sp>
      <p:pic>
        <p:nvPicPr>
          <p:cNvPr id="1040" name="Picture 16"/>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p:spPr>
      </p:pic>
    </p:spTree>
    <p:extLst>
      <p:ext uri="{BB962C8B-B14F-4D97-AF65-F5344CB8AC3E}">
        <p14:creationId xmlns:p14="http://schemas.microsoft.com/office/powerpoint/2010/main" val="2331247432"/>
      </p:ext>
    </p:extLst>
  </p:cSld>
  <p:clrMap bg1="dk2" tx1="lt1" bg2="dk1" tx2="lt2" accent1="accent1" accent2="accent2" accent3="accent3" accent4="accent4" accent5="accent5" accent6="accent6" hlink="hlink" folHlink="folHlink"/>
  <p:sldLayoutIdLst>
    <p:sldLayoutId id="2147509573" r:id="rId1"/>
    <p:sldLayoutId id="2147509574" r:id="rId2"/>
    <p:sldLayoutId id="2147509575" r:id="rId3"/>
    <p:sldLayoutId id="2147509576" r:id="rId4"/>
    <p:sldLayoutId id="2147509577" r:id="rId5"/>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003C"/>
        </a:solidFill>
        <a:effectLst/>
      </p:bgPr>
    </p:bg>
    <p:spTree>
      <p:nvGrpSpPr>
        <p:cNvPr id="1" name=""/>
        <p:cNvGrpSpPr/>
        <p:nvPr/>
      </p:nvGrpSpPr>
      <p:grpSpPr>
        <a:xfrm>
          <a:off x="0" y="0"/>
          <a:ext cx="0" cy="0"/>
          <a:chOff x="0" y="0"/>
          <a:chExt cx="0" cy="0"/>
        </a:xfrm>
      </p:grpSpPr>
      <p:sp>
        <p:nvSpPr>
          <p:cNvPr id="5122" name="Rectangle 4"/>
          <p:cNvSpPr>
            <a:spLocks noChangeArrowheads="1"/>
          </p:cNvSpPr>
          <p:nvPr/>
        </p:nvSpPr>
        <p:spPr bwMode="auto">
          <a:xfrm>
            <a:off x="0" y="0"/>
            <a:ext cx="12192000" cy="6858000"/>
          </a:xfrm>
          <a:prstGeom prst="rect">
            <a:avLst/>
          </a:prstGeom>
          <a:solidFill>
            <a:srgbClr val="0000A4"/>
          </a:solidFill>
          <a:ln>
            <a:noFill/>
          </a:ln>
          <a:extLst/>
        </p:spPr>
        <p:txBody>
          <a:bodyPr rot="10800000"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sz="1600">
              <a:solidFill>
                <a:srgbClr val="FFFFFF"/>
              </a:solidFill>
              <a:latin typeface="Arial Narrow" pitchFamily="34" charset="0"/>
              <a:cs typeface="+mn-cs"/>
            </a:endParaRPr>
          </a:p>
        </p:txBody>
      </p:sp>
      <p:sp>
        <p:nvSpPr>
          <p:cNvPr id="16387" name="Rectangle 2"/>
          <p:cNvSpPr>
            <a:spLocks noGrp="1" noChangeArrowheads="1"/>
          </p:cNvSpPr>
          <p:nvPr>
            <p:ph type="title"/>
          </p:nvPr>
        </p:nvSpPr>
        <p:spPr bwMode="auto">
          <a:xfrm>
            <a:off x="482600" y="233364"/>
            <a:ext cx="11220451" cy="9683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6388" name="Rectangle 3"/>
          <p:cNvSpPr>
            <a:spLocks noGrp="1" noChangeArrowheads="1"/>
          </p:cNvSpPr>
          <p:nvPr>
            <p:ph type="body" idx="1"/>
          </p:nvPr>
        </p:nvSpPr>
        <p:spPr bwMode="auto">
          <a:xfrm>
            <a:off x="482600" y="1201739"/>
            <a:ext cx="11220451" cy="5121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8" name="Rectangle 6"/>
          <p:cNvSpPr>
            <a:spLocks noGrp="1" noChangeArrowheads="1"/>
          </p:cNvSpPr>
          <p:nvPr>
            <p:ph type="sldNum" sz="quarter" idx="4"/>
          </p:nvPr>
        </p:nvSpPr>
        <p:spPr>
          <a:xfrm>
            <a:off x="10672234" y="6323014"/>
            <a:ext cx="1030817" cy="414337"/>
          </a:xfrm>
          <a:prstGeom prst="rect">
            <a:avLst/>
          </a:prstGeom>
        </p:spPr>
        <p:txBody>
          <a:bodyPr vert="horz" wrap="square" lIns="91440" tIns="45720" rIns="91440" bIns="45720" numCol="1" anchor="b" anchorCtr="0" compatLnSpc="1">
            <a:prstTxWarp prst="textNoShape">
              <a:avLst/>
            </a:prstTxWarp>
          </a:bodyPr>
          <a:lstStyle>
            <a:lvl1pPr algn="r" eaLnBrk="0" hangingPunct="0">
              <a:defRPr sz="1000">
                <a:solidFill>
                  <a:srgbClr val="FFFFFF"/>
                </a:solidFill>
                <a:latin typeface="Calibri" panose="020F0502020204030204" pitchFamily="34" charset="0"/>
                <a:ea typeface="Calibri" panose="020F0502020204030204" pitchFamily="34" charset="0"/>
                <a:cs typeface="Arial" pitchFamily="34" charset="0"/>
              </a:defRPr>
            </a:lvl1pPr>
          </a:lstStyle>
          <a:p>
            <a:pPr>
              <a:defRPr/>
            </a:pPr>
            <a:fld id="{771AEBBB-1DF8-4971-B7E3-C7A3FA20AC25}"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509194" r:id="rId1"/>
    <p:sldLayoutId id="2147509195" r:id="rId2"/>
    <p:sldLayoutId id="2147509196" r:id="rId3"/>
  </p:sldLayoutIdLst>
  <p:hf hdr="0" ftr="0" dt="0"/>
  <p:txStyles>
    <p:titleStyle>
      <a:lvl1pPr algn="ctr" rtl="0" eaLnBrk="0" fontAlgn="base" hangingPunct="0">
        <a:spcBef>
          <a:spcPct val="0"/>
        </a:spcBef>
        <a:spcAft>
          <a:spcPct val="0"/>
        </a:spcAft>
        <a:defRPr sz="3600" b="1">
          <a:solidFill>
            <a:srgbClr val="FFFF00"/>
          </a:solidFill>
          <a:latin typeface="Calibri" panose="020F0502020204030204" pitchFamily="34" charset="0"/>
          <a:ea typeface="+mj-ea"/>
          <a:cs typeface="+mj-cs"/>
        </a:defRPr>
      </a:lvl1pPr>
      <a:lvl2pPr algn="ctr" rtl="0" eaLnBrk="0" fontAlgn="base" hangingPunct="0">
        <a:spcBef>
          <a:spcPct val="0"/>
        </a:spcBef>
        <a:spcAft>
          <a:spcPct val="0"/>
        </a:spcAft>
        <a:defRPr sz="3600" b="1">
          <a:solidFill>
            <a:srgbClr val="FFFF00"/>
          </a:solidFill>
          <a:latin typeface="Calibri" pitchFamily="34" charset="0"/>
        </a:defRPr>
      </a:lvl2pPr>
      <a:lvl3pPr algn="ctr" rtl="0" eaLnBrk="0" fontAlgn="base" hangingPunct="0">
        <a:spcBef>
          <a:spcPct val="0"/>
        </a:spcBef>
        <a:spcAft>
          <a:spcPct val="0"/>
        </a:spcAft>
        <a:defRPr sz="3600" b="1">
          <a:solidFill>
            <a:srgbClr val="FFFF00"/>
          </a:solidFill>
          <a:latin typeface="Calibri" pitchFamily="34" charset="0"/>
        </a:defRPr>
      </a:lvl3pPr>
      <a:lvl4pPr algn="ctr" rtl="0" eaLnBrk="0" fontAlgn="base" hangingPunct="0">
        <a:spcBef>
          <a:spcPct val="0"/>
        </a:spcBef>
        <a:spcAft>
          <a:spcPct val="0"/>
        </a:spcAft>
        <a:defRPr sz="3600" b="1">
          <a:solidFill>
            <a:srgbClr val="FFFF00"/>
          </a:solidFill>
          <a:latin typeface="Calibri" pitchFamily="34" charset="0"/>
        </a:defRPr>
      </a:lvl4pPr>
      <a:lvl5pPr algn="ctr" rtl="0" eaLnBrk="0" fontAlgn="base" hangingPunct="0">
        <a:spcBef>
          <a:spcPct val="0"/>
        </a:spcBef>
        <a:spcAft>
          <a:spcPct val="0"/>
        </a:spcAft>
        <a:defRPr sz="3600" b="1">
          <a:solidFill>
            <a:srgbClr val="FFFF00"/>
          </a:solidFill>
          <a:latin typeface="Calibri" pitchFamily="34" charset="0"/>
        </a:defRPr>
      </a:lvl5pPr>
      <a:lvl6pPr marL="457200" algn="ctr" rtl="0" fontAlgn="base">
        <a:spcBef>
          <a:spcPct val="0"/>
        </a:spcBef>
        <a:spcAft>
          <a:spcPct val="0"/>
        </a:spcAft>
        <a:defRPr sz="3600" b="1">
          <a:solidFill>
            <a:srgbClr val="FFFF00"/>
          </a:solidFill>
          <a:latin typeface="Arial Narrow" pitchFamily="34" charset="0"/>
        </a:defRPr>
      </a:lvl6pPr>
      <a:lvl7pPr marL="914400" algn="ctr" rtl="0" fontAlgn="base">
        <a:spcBef>
          <a:spcPct val="0"/>
        </a:spcBef>
        <a:spcAft>
          <a:spcPct val="0"/>
        </a:spcAft>
        <a:defRPr sz="3600" b="1">
          <a:solidFill>
            <a:srgbClr val="FFFF00"/>
          </a:solidFill>
          <a:latin typeface="Arial Narrow" pitchFamily="34" charset="0"/>
        </a:defRPr>
      </a:lvl7pPr>
      <a:lvl8pPr marL="1371600" algn="ctr" rtl="0" fontAlgn="base">
        <a:spcBef>
          <a:spcPct val="0"/>
        </a:spcBef>
        <a:spcAft>
          <a:spcPct val="0"/>
        </a:spcAft>
        <a:defRPr sz="3600" b="1">
          <a:solidFill>
            <a:srgbClr val="FFFF00"/>
          </a:solidFill>
          <a:latin typeface="Arial Narrow" pitchFamily="34" charset="0"/>
        </a:defRPr>
      </a:lvl8pPr>
      <a:lvl9pPr marL="1828800" algn="ctr" rtl="0" fontAlgn="base">
        <a:spcBef>
          <a:spcPct val="0"/>
        </a:spcBef>
        <a:spcAft>
          <a:spcPct val="0"/>
        </a:spcAft>
        <a:defRPr sz="3600" b="1">
          <a:solidFill>
            <a:srgbClr val="FFFF00"/>
          </a:solidFill>
          <a:latin typeface="Arial Narrow" pitchFamily="34" charset="0"/>
        </a:defRPr>
      </a:lvl9pPr>
    </p:titleStyle>
    <p:bodyStyle>
      <a:lvl1pPr marL="292100" indent="-292100" algn="l" rtl="0" eaLnBrk="0" fontAlgn="base" hangingPunct="0">
        <a:spcBef>
          <a:spcPct val="20000"/>
        </a:spcBef>
        <a:spcAft>
          <a:spcPct val="0"/>
        </a:spcAft>
        <a:buClr>
          <a:schemeClr val="tx2"/>
        </a:buClr>
        <a:buFont typeface="Calibri" pitchFamily="34" charset="0"/>
        <a:buChar char="•"/>
        <a:defRPr sz="2400">
          <a:solidFill>
            <a:schemeClr val="tx1"/>
          </a:solidFill>
          <a:latin typeface="Calibri" panose="020F0502020204030204" pitchFamily="34" charset="0"/>
          <a:ea typeface="+mn-ea"/>
          <a:cs typeface="+mn-cs"/>
        </a:defRPr>
      </a:lvl1pPr>
      <a:lvl2pPr marL="692150" indent="-285750" algn="l" rtl="0" eaLnBrk="0" fontAlgn="base" hangingPunct="0">
        <a:spcBef>
          <a:spcPct val="20000"/>
        </a:spcBef>
        <a:spcAft>
          <a:spcPct val="0"/>
        </a:spcAft>
        <a:buFont typeface="Arial" charset="0"/>
        <a:buChar char="–"/>
        <a:defRPr sz="2000">
          <a:solidFill>
            <a:schemeClr val="tx1"/>
          </a:solidFill>
          <a:latin typeface="Calibri" panose="020F0502020204030204" pitchFamily="34" charset="0"/>
        </a:defRPr>
      </a:lvl2pPr>
      <a:lvl3pPr marL="1143000" indent="-228600" algn="l" rtl="0" eaLnBrk="0" fontAlgn="base" hangingPunct="0">
        <a:spcBef>
          <a:spcPct val="20000"/>
        </a:spcBef>
        <a:spcAft>
          <a:spcPct val="0"/>
        </a:spcAft>
        <a:buChar char="•"/>
        <a:defRPr>
          <a:solidFill>
            <a:schemeClr val="tx1"/>
          </a:solidFill>
          <a:latin typeface="Calibri" panose="020F0502020204030204" pitchFamily="34" charset="0"/>
        </a:defRPr>
      </a:lvl3pPr>
      <a:lvl4pPr marL="1600200" indent="-228600" algn="l" rtl="0" eaLnBrk="0" fontAlgn="base" hangingPunct="0">
        <a:spcBef>
          <a:spcPct val="20000"/>
        </a:spcBef>
        <a:spcAft>
          <a:spcPct val="0"/>
        </a:spcAft>
        <a:buChar char="–"/>
        <a:defRPr>
          <a:solidFill>
            <a:schemeClr val="tx1"/>
          </a:solidFill>
          <a:latin typeface="Calibri" panose="020F0502020204030204" pitchFamily="34" charset="0"/>
        </a:defRPr>
      </a:lvl4pPr>
      <a:lvl5pPr marL="2057400" indent="-228600" algn="l" rtl="0" eaLnBrk="0" fontAlgn="base" hangingPunct="0">
        <a:spcBef>
          <a:spcPct val="20000"/>
        </a:spcBef>
        <a:spcAft>
          <a:spcPct val="0"/>
        </a:spcAft>
        <a:buChar char="»"/>
        <a:defRPr sz="1600">
          <a:solidFill>
            <a:schemeClr val="tx1"/>
          </a:solidFill>
          <a:latin typeface="Calibri" panose="020F0502020204030204" pitchFamily="34" charset="0"/>
        </a:defRPr>
      </a:lvl5pPr>
      <a:lvl6pPr marL="2514600" indent="-228600" algn="l" rtl="0" fontAlgn="base">
        <a:spcBef>
          <a:spcPct val="20000"/>
        </a:spcBef>
        <a:spcAft>
          <a:spcPct val="0"/>
        </a:spcAft>
        <a:buChar char="»"/>
        <a:defRPr>
          <a:solidFill>
            <a:schemeClr val="bg1"/>
          </a:solidFill>
          <a:latin typeface="+mn-lt"/>
        </a:defRPr>
      </a:lvl6pPr>
      <a:lvl7pPr marL="2971800" indent="-228600" algn="l" rtl="0" fontAlgn="base">
        <a:spcBef>
          <a:spcPct val="20000"/>
        </a:spcBef>
        <a:spcAft>
          <a:spcPct val="0"/>
        </a:spcAft>
        <a:buChar char="»"/>
        <a:defRPr>
          <a:solidFill>
            <a:schemeClr val="bg1"/>
          </a:solidFill>
          <a:latin typeface="+mn-lt"/>
        </a:defRPr>
      </a:lvl7pPr>
      <a:lvl8pPr marL="3429000" indent="-228600" algn="l" rtl="0" fontAlgn="base">
        <a:spcBef>
          <a:spcPct val="20000"/>
        </a:spcBef>
        <a:spcAft>
          <a:spcPct val="0"/>
        </a:spcAft>
        <a:buChar char="»"/>
        <a:defRPr>
          <a:solidFill>
            <a:schemeClr val="bg1"/>
          </a:solidFill>
          <a:latin typeface="+mn-lt"/>
        </a:defRPr>
      </a:lvl8pPr>
      <a:lvl9pPr marL="3886200" indent="-228600" algn="l" rtl="0" fontAlgn="base">
        <a:spcBef>
          <a:spcPct val="20000"/>
        </a:spcBef>
        <a:spcAft>
          <a:spcPct val="0"/>
        </a:spcAft>
        <a:buChar char="»"/>
        <a:defRPr>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cs typeface="Tahoma"/>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defRPr>
            </a:lvl1pPr>
          </a:lstStyle>
          <a:p>
            <a:pPr>
              <a:defRPr/>
            </a:pPr>
            <a:fld id="{8F683D40-5ED6-4656-BAEC-E82E2E26CA23}" type="slidenum">
              <a:rPr lang="en-US" altLang="en-US">
                <a:ea typeface="MS PGothic" pitchFamily="34" charset="-128"/>
                <a:cs typeface="Tahoma"/>
              </a:rPr>
              <a:pPr>
                <a:defRPr/>
              </a:pPr>
              <a:t>‹#›</a:t>
            </a:fld>
            <a:endParaRPr lang="en-US" altLang="en-US">
              <a:ea typeface="MS PGothic" pitchFamily="34" charset="-128"/>
              <a:cs typeface="Tahoma"/>
            </a:endParaRPr>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Tahoma"/>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Tahoma"/>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Tahoma"/>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Tahoma"/>
            </a:endParaRPr>
          </a:p>
        </p:txBody>
      </p:sp>
      <p:pic>
        <p:nvPicPr>
          <p:cNvPr id="1037" name="Picture 7"/>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10">
              <a:alphaModFix amt="61000"/>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solidFill>
                <a:srgbClr val="FFFFFF"/>
              </a:solidFill>
              <a:latin typeface="Arial" pitchFamily="34" charset="0"/>
              <a:cs typeface="Tahoma"/>
            </a:endParaRPr>
          </a:p>
        </p:txBody>
      </p:sp>
      <p:pic>
        <p:nvPicPr>
          <p:cNvPr id="1040" name="Picture 16"/>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793497583"/>
      </p:ext>
    </p:extLst>
  </p:cSld>
  <p:clrMap bg1="dk2" tx1="lt1" bg2="dk1" tx2="lt2" accent1="accent1" accent2="accent2" accent3="accent3" accent4="accent4" accent5="accent5" accent6="accent6" hlink="hlink" folHlink="folHlink"/>
  <p:sldLayoutIdLst>
    <p:sldLayoutId id="2147509202" r:id="rId1"/>
    <p:sldLayoutId id="2147509206" r:id="rId2"/>
    <p:sldLayoutId id="2147509207" r:id="rId3"/>
    <p:sldLayoutId id="2147509465" r:id="rId4"/>
    <p:sldLayoutId id="2147509578" r:id="rId5"/>
    <p:sldLayoutId id="2147509579" r:id="rId6"/>
    <p:sldLayoutId id="2147509580" r:id="rId7"/>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eaLnBrk="1" hangingPunct="1">
              <a:defRPr/>
            </a:pPr>
            <a:endParaRPr lang="en-US" sz="3200" dirty="0">
              <a:solidFill>
                <a:srgbClr val="FFFF99"/>
              </a:solidFill>
              <a:effectLst>
                <a:outerShdw blurRad="38100" dist="38100" dir="2700000" algn="tl">
                  <a:srgbClr val="000000"/>
                </a:outerShdw>
              </a:effectLst>
              <a:latin typeface="Arial" pitchFamily="34" charset="0"/>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FFFFFF"/>
                </a:solidFill>
                <a:latin typeface="Arial" panose="020B0604020202020204" pitchFamily="34" charset="0"/>
              </a:defRPr>
            </a:lvl1pPr>
          </a:lstStyle>
          <a:p>
            <a:fld id="{0E6D48E2-9C4C-4D2A-8AC7-240E4AB0C31E}" type="slidenum">
              <a:rPr lang="en-US" altLang="en-US"/>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pic>
        <p:nvPicPr>
          <p:cNvPr id="1037" name="Picture 7"/>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9">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hangingPunct="1">
              <a:defRPr/>
            </a:pPr>
            <a:endParaRPr lang="en-US" altLang="en-US" b="1" dirty="0">
              <a:latin typeface="Arial" pitchFamily="34" charset="0"/>
            </a:endParaRPr>
          </a:p>
        </p:txBody>
      </p:sp>
      <p:pic>
        <p:nvPicPr>
          <p:cNvPr id="1040" name="Picture 16"/>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7193940"/>
      </p:ext>
    </p:extLst>
  </p:cSld>
  <p:clrMap bg1="dk2" tx1="lt1" bg2="dk1" tx2="lt2" accent1="accent1" accent2="accent2" accent3="accent3" accent4="accent4" accent5="accent5" accent6="accent6" hlink="hlink" folHlink="folHlink"/>
  <p:sldLayoutIdLst>
    <p:sldLayoutId id="2147509409" r:id="rId1"/>
    <p:sldLayoutId id="2147509411" r:id="rId2"/>
    <p:sldLayoutId id="2147509412" r:id="rId3"/>
    <p:sldLayoutId id="2147509413" r:id="rId4"/>
    <p:sldLayoutId id="2147509414" r:id="rId5"/>
    <p:sldLayoutId id="2147509416" r:id="rId6"/>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anose="020B0A04020102020204"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anose="020B0604020202020204"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anose="02020603050405020304"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eaLnBrk="1" hangingPunct="1">
              <a:defRPr/>
            </a:pPr>
            <a:endParaRPr lang="en-US" sz="3200" dirty="0">
              <a:solidFill>
                <a:srgbClr val="FFFF99"/>
              </a:solidFill>
              <a:effectLst>
                <a:outerShdw blurRad="38100" dist="38100" dir="2700000" algn="tl">
                  <a:srgbClr val="000000"/>
                </a:outerShdw>
              </a:effectLst>
              <a:latin typeface="Arial" pitchFamily="34" charset="0"/>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dirty="0"/>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dirty="0"/>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anose="020B0604020202020204" pitchFamily="34" charset="0"/>
              </a:defRPr>
            </a:lvl1pPr>
          </a:lstStyle>
          <a:p>
            <a:pPr>
              <a:defRPr/>
            </a:pPr>
            <a:fld id="{35B71C11-BCBA-4356-823E-C22888DD69B6}" type="slidenum">
              <a:rPr lang="en-US" altLang="en-US"/>
              <a:pPr>
                <a:defRPr/>
              </a:pPr>
              <a:t>‹#›</a:t>
            </a:fld>
            <a:endParaRPr lang="en-US" altLang="en-US" dirty="0"/>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pic>
        <p:nvPicPr>
          <p:cNvPr id="1037" name="Picture 7"/>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17">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hangingPunct="1">
              <a:defRPr/>
            </a:pPr>
            <a:endParaRPr lang="en-US" altLang="en-US" b="1" dirty="0">
              <a:latin typeface="Arial" pitchFamily="34" charset="0"/>
            </a:endParaRPr>
          </a:p>
        </p:txBody>
      </p:sp>
      <p:pic>
        <p:nvPicPr>
          <p:cNvPr id="1040" name="Picture 16"/>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2311449"/>
      </p:ext>
    </p:extLst>
  </p:cSld>
  <p:clrMap bg1="dk2" tx1="lt1" bg2="dk1" tx2="lt2" accent1="accent1" accent2="accent2" accent3="accent3" accent4="accent4" accent5="accent5" accent6="accent6" hlink="hlink" folHlink="folHlink"/>
  <p:sldLayoutIdLst>
    <p:sldLayoutId id="2147509423" r:id="rId1"/>
    <p:sldLayoutId id="2147509424" r:id="rId2"/>
    <p:sldLayoutId id="2147509425" r:id="rId3"/>
    <p:sldLayoutId id="2147509426" r:id="rId4"/>
    <p:sldLayoutId id="2147509427" r:id="rId5"/>
    <p:sldLayoutId id="2147509428" r:id="rId6"/>
    <p:sldLayoutId id="2147509429" r:id="rId7"/>
    <p:sldLayoutId id="2147509430" r:id="rId8"/>
    <p:sldLayoutId id="2147509431" r:id="rId9"/>
    <p:sldLayoutId id="2147509433" r:id="rId10"/>
    <p:sldLayoutId id="2147509434" r:id="rId11"/>
    <p:sldLayoutId id="2147509436" r:id="rId12"/>
    <p:sldLayoutId id="2147509438" r:id="rId13"/>
    <p:sldLayoutId id="2147509439" r:id="rId14"/>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anose="020B0A04020102020204"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anose="020B0604020202020204"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anose="02020603050405020304"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header.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12192000" cy="1227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1" name="Title Placeholder 1"/>
          <p:cNvSpPr>
            <a:spLocks noGrp="1"/>
          </p:cNvSpPr>
          <p:nvPr>
            <p:ph type="title"/>
          </p:nvPr>
        </p:nvSpPr>
        <p:spPr bwMode="auto">
          <a:xfrm>
            <a:off x="613833" y="261938"/>
            <a:ext cx="1084580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20" rIns="0" bIns="0" numCol="1" anchor="ctr" anchorCtr="0" compatLnSpc="1">
            <a:prstTxWarp prst="textNoShape">
              <a:avLst/>
            </a:prstTxWarp>
          </a:bodyPr>
          <a:lstStyle/>
          <a:p>
            <a:pPr lvl="0"/>
            <a:r>
              <a:rPr lang="en-US" altLang="en-US"/>
              <a:t>Click to edit Master title style</a:t>
            </a:r>
          </a:p>
        </p:txBody>
      </p:sp>
      <p:sp>
        <p:nvSpPr>
          <p:cNvPr id="2052" name="Text Placeholder 2"/>
          <p:cNvSpPr>
            <a:spLocks noGrp="1"/>
          </p:cNvSpPr>
          <p:nvPr>
            <p:ph type="body" idx="1"/>
          </p:nvPr>
        </p:nvSpPr>
        <p:spPr bwMode="auto">
          <a:xfrm>
            <a:off x="613833" y="1608138"/>
            <a:ext cx="10845800" cy="452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2053" name="Picture 9" descr="Ipsen_Logo_4C.pn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055100" y="6056314"/>
            <a:ext cx="2525184" cy="534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9"/>
          <p:cNvSpPr/>
          <p:nvPr userDrawn="1"/>
        </p:nvSpPr>
        <p:spPr>
          <a:xfrm>
            <a:off x="11590867" y="6616701"/>
            <a:ext cx="601133" cy="2206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eaLnBrk="1" hangingPunct="1">
              <a:defRPr/>
            </a:pPr>
            <a:fld id="{CBD9D2C0-9C5F-4064-A40C-9DEFBDE78884}" type="slidenum">
              <a:rPr lang="en-US" altLang="en-US" sz="800" smtClean="0">
                <a:solidFill>
                  <a:srgbClr val="000000"/>
                </a:solidFill>
                <a:latin typeface="Arial" panose="020B0604020202020204" pitchFamily="34" charset="0"/>
                <a:cs typeface="Arial" panose="020B0604020202020204" pitchFamily="34" charset="0"/>
              </a:rPr>
              <a:pPr algn="ctr" eaLnBrk="1" hangingPunct="1">
                <a:defRPr/>
              </a:pPr>
              <a:t>‹#›</a:t>
            </a:fld>
            <a:endParaRPr lang="en-US" altLang="en-US" sz="800" dirty="0">
              <a:solidFill>
                <a:srgbClr val="000000"/>
              </a:solidFill>
              <a:latin typeface="Arial" panose="020B0604020202020204" pitchFamily="34" charset="0"/>
              <a:cs typeface="Arial" panose="020B0604020202020204" pitchFamily="34" charset="0"/>
            </a:endParaRPr>
          </a:p>
        </p:txBody>
      </p:sp>
      <p:sp>
        <p:nvSpPr>
          <p:cNvPr id="3079" name="TextBox 7"/>
          <p:cNvSpPr txBox="1">
            <a:spLocks noChangeArrowheads="1"/>
          </p:cNvSpPr>
          <p:nvPr userDrawn="1"/>
        </p:nvSpPr>
        <p:spPr bwMode="auto">
          <a:xfrm>
            <a:off x="613834" y="6518275"/>
            <a:ext cx="8716433"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charset="0"/>
                <a:ea typeface="MS PGothic" charset="0"/>
                <a:cs typeface="MS PGothic" charset="0"/>
              </a:defRPr>
            </a:lvl1pPr>
            <a:lvl2pPr marL="742950" indent="-285750" defTabSz="457200">
              <a:defRPr>
                <a:solidFill>
                  <a:schemeClr val="tx1"/>
                </a:solidFill>
                <a:latin typeface="Verdana" charset="0"/>
                <a:ea typeface="MS PGothic" charset="0"/>
                <a:cs typeface="MS PGothic" charset="0"/>
              </a:defRPr>
            </a:lvl2pPr>
            <a:lvl3pPr marL="1143000" indent="-228600" defTabSz="457200">
              <a:defRPr>
                <a:solidFill>
                  <a:schemeClr val="tx1"/>
                </a:solidFill>
                <a:latin typeface="Verdana" charset="0"/>
                <a:ea typeface="MS PGothic" charset="0"/>
                <a:cs typeface="MS PGothic" charset="0"/>
              </a:defRPr>
            </a:lvl3pPr>
            <a:lvl4pPr marL="1600200" indent="-228600" defTabSz="457200">
              <a:defRPr>
                <a:solidFill>
                  <a:schemeClr val="tx1"/>
                </a:solidFill>
                <a:latin typeface="Verdana" charset="0"/>
                <a:ea typeface="MS PGothic" charset="0"/>
                <a:cs typeface="MS PGothic" charset="0"/>
              </a:defRPr>
            </a:lvl4pPr>
            <a:lvl5pPr marL="2057400" indent="-228600" defTabSz="457200">
              <a:defRPr>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a:solidFill>
                  <a:schemeClr val="tx1"/>
                </a:solidFill>
                <a:latin typeface="Verdana" charset="0"/>
                <a:ea typeface="MS PGothic" charset="0"/>
                <a:cs typeface="MS PGothic" charset="0"/>
              </a:defRPr>
            </a:lvl9pPr>
          </a:lstStyle>
          <a:p>
            <a:pPr algn="ctr" eaLnBrk="1" hangingPunct="1">
              <a:defRPr/>
            </a:pPr>
            <a:r>
              <a:rPr lang="en-US" sz="900" dirty="0">
                <a:solidFill>
                  <a:srgbClr val="000000"/>
                </a:solidFill>
                <a:latin typeface="Arial" charset="0"/>
                <a:ea typeface="ヒラギノ角ゴ Pro W3" charset="0"/>
                <a:cs typeface="Arial" charset="0"/>
              </a:rPr>
              <a:t>IPSEN proprietary and confidential. For use with contracted advisors only. References to use of lanreotide in GEP-NETs is investigational and included solely for purpose of business planning in connection with post-approval activities.</a:t>
            </a:r>
          </a:p>
        </p:txBody>
      </p:sp>
    </p:spTree>
    <p:extLst>
      <p:ext uri="{BB962C8B-B14F-4D97-AF65-F5344CB8AC3E}">
        <p14:creationId xmlns:p14="http://schemas.microsoft.com/office/powerpoint/2010/main" val="2193262974"/>
      </p:ext>
    </p:extLst>
  </p:cSld>
  <p:clrMap bg1="lt1" tx1="dk1" bg2="lt2" tx2="dk2" accent1="accent1" accent2="accent2" accent3="accent3" accent4="accent4" accent5="accent5" accent6="accent6" hlink="hlink" folHlink="folHlink"/>
  <p:sldLayoutIdLst>
    <p:sldLayoutId id="2147509443" r:id="rId1"/>
    <p:sldLayoutId id="2147509444" r:id="rId2"/>
    <p:sldLayoutId id="2147509445" r:id="rId3"/>
  </p:sldLayoutIdLst>
  <p:txStyles>
    <p:titleStyle>
      <a:lvl1pPr algn="l" rtl="0" eaLnBrk="0" fontAlgn="base" hangingPunct="0">
        <a:lnSpc>
          <a:spcPct val="85000"/>
        </a:lnSpc>
        <a:spcBef>
          <a:spcPct val="0"/>
        </a:spcBef>
        <a:spcAft>
          <a:spcPct val="0"/>
        </a:spcAft>
        <a:defRPr lang="en-US" sz="2400" b="1" dirty="0">
          <a:solidFill>
            <a:schemeClr val="bg1"/>
          </a:solidFill>
          <a:latin typeface="Arial" pitchFamily="34" charset="0"/>
          <a:ea typeface="ヒラギノ角ゴ Pro W3" charset="-128"/>
          <a:cs typeface="ヒラギノ角ゴ Pro W3" charset="0"/>
        </a:defRPr>
      </a:lvl1pPr>
      <a:lvl2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2pPr>
      <a:lvl3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3pPr>
      <a:lvl4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4pPr>
      <a:lvl5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5pPr>
      <a:lvl6pPr marL="4572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6pPr>
      <a:lvl7pPr marL="9144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7pPr>
      <a:lvl8pPr marL="13716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8pPr>
      <a:lvl9pPr marL="18288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9pPr>
    </p:titleStyle>
    <p:bodyStyle>
      <a:lvl1pPr marL="228600" indent="-228600" algn="l" defTabSz="457200" rtl="0" eaLnBrk="0" fontAlgn="base" hangingPunct="0">
        <a:spcBef>
          <a:spcPct val="20000"/>
        </a:spcBef>
        <a:spcAft>
          <a:spcPct val="0"/>
        </a:spcAft>
        <a:buFont typeface="Arial" panose="020B0604020202020204" pitchFamily="34" charset="0"/>
        <a:buChar char="•"/>
        <a:defRPr b="1" kern="1200">
          <a:solidFill>
            <a:schemeClr val="tx1"/>
          </a:solidFill>
          <a:latin typeface="Arial" pitchFamily="34" charset="0"/>
          <a:ea typeface="ヒラギノ角ゴ Pro W3" charset="-128"/>
          <a:cs typeface="ヒラギノ角ゴ Pro W3" charset="-128"/>
        </a:defRPr>
      </a:lvl1pPr>
      <a:lvl2pPr marL="457200" indent="-206375" algn="l" defTabSz="457200" rtl="0" eaLnBrk="0" fontAlgn="base" hangingPunct="0">
        <a:spcBef>
          <a:spcPct val="20000"/>
        </a:spcBef>
        <a:spcAft>
          <a:spcPct val="0"/>
        </a:spcAft>
        <a:buFont typeface="Arial" panose="020B0604020202020204" pitchFamily="34" charset="0"/>
        <a:buChar char="•"/>
        <a:defRPr sz="1400" kern="1200">
          <a:solidFill>
            <a:schemeClr val="tx1"/>
          </a:solidFill>
          <a:latin typeface="Arial" pitchFamily="34" charset="0"/>
          <a:ea typeface="ヒラギノ角ゴ Pro W3" charset="-128"/>
          <a:cs typeface="ヒラギノ角ゴ Pro W3" charset="0"/>
        </a:defRPr>
      </a:lvl2pPr>
      <a:lvl3pPr marL="898525" indent="-174625" algn="l" defTabSz="457200" rtl="0" eaLnBrk="0" fontAlgn="base" hangingPunct="0">
        <a:spcBef>
          <a:spcPct val="20000"/>
        </a:spcBef>
        <a:spcAft>
          <a:spcPct val="0"/>
        </a:spcAft>
        <a:buFont typeface="Arial" panose="020B0604020202020204" pitchFamily="34" charset="0"/>
        <a:buChar char="•"/>
        <a:defRPr sz="1200" kern="1200">
          <a:solidFill>
            <a:schemeClr val="tx1"/>
          </a:solidFill>
          <a:latin typeface="Arial" pitchFamily="34" charset="0"/>
          <a:ea typeface="MS PGothic" charset="0"/>
          <a:cs typeface="ヒラギノ角ゴ Pro W3"/>
        </a:defRPr>
      </a:lvl3pPr>
      <a:lvl4pPr marL="1600200" indent="-228600" algn="l" defTabSz="457200" rtl="0" eaLnBrk="0" fontAlgn="base" hangingPunct="0">
        <a:spcBef>
          <a:spcPct val="20000"/>
        </a:spcBef>
        <a:spcAft>
          <a:spcPct val="0"/>
        </a:spcAft>
        <a:buFont typeface="Arial" panose="020B0604020202020204" pitchFamily="34" charset="0"/>
        <a:buChar char="•"/>
        <a:defRPr sz="1400" kern="1200">
          <a:solidFill>
            <a:schemeClr val="tx1"/>
          </a:solidFill>
          <a:latin typeface="Arial" pitchFamily="34" charset="0"/>
          <a:ea typeface="MS PGothic" charset="0"/>
          <a:cs typeface="ヒラギノ角ゴ Pro W3"/>
        </a:defRPr>
      </a:lvl4pPr>
      <a:lvl5pPr marL="2057400" indent="-228600" algn="l" defTabSz="457200" rtl="0" eaLnBrk="0" fontAlgn="base" hangingPunct="0">
        <a:spcBef>
          <a:spcPct val="20000"/>
        </a:spcBef>
        <a:spcAft>
          <a:spcPct val="0"/>
        </a:spcAft>
        <a:buFont typeface="Arial" panose="020B0604020202020204" pitchFamily="34" charset="0"/>
        <a:buChar char="•"/>
        <a:defRPr sz="1400" kern="1200">
          <a:solidFill>
            <a:schemeClr val="tx1"/>
          </a:solidFill>
          <a:latin typeface="Arial" pitchFamily="34" charset="0"/>
          <a:ea typeface="MS PGothic"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8" descr="header.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12192000" cy="1227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5" name="Title Placeholder 1"/>
          <p:cNvSpPr>
            <a:spLocks noGrp="1"/>
          </p:cNvSpPr>
          <p:nvPr>
            <p:ph type="title"/>
          </p:nvPr>
        </p:nvSpPr>
        <p:spPr bwMode="auto">
          <a:xfrm>
            <a:off x="613833" y="261938"/>
            <a:ext cx="1084580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20" rIns="0" bIns="0" numCol="1" anchor="ctr" anchorCtr="0" compatLnSpc="1">
            <a:prstTxWarp prst="textNoShape">
              <a:avLst/>
            </a:prstTxWarp>
          </a:bodyPr>
          <a:lstStyle/>
          <a:p>
            <a:pPr lvl="0"/>
            <a:r>
              <a:rPr lang="en-US" altLang="en-US"/>
              <a:t>Click to edit Master title style</a:t>
            </a:r>
          </a:p>
        </p:txBody>
      </p:sp>
      <p:sp>
        <p:nvSpPr>
          <p:cNvPr id="3076" name="Text Placeholder 2"/>
          <p:cNvSpPr>
            <a:spLocks noGrp="1"/>
          </p:cNvSpPr>
          <p:nvPr>
            <p:ph type="body" idx="1"/>
          </p:nvPr>
        </p:nvSpPr>
        <p:spPr bwMode="auto">
          <a:xfrm>
            <a:off x="613833" y="1608138"/>
            <a:ext cx="10845800" cy="452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3077" name="Picture 9" descr="Ipsen_Logo_4C.pn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055100" y="6056314"/>
            <a:ext cx="2525184" cy="534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9"/>
          <p:cNvSpPr/>
          <p:nvPr userDrawn="1"/>
        </p:nvSpPr>
        <p:spPr>
          <a:xfrm>
            <a:off x="11590867" y="6616701"/>
            <a:ext cx="601133" cy="2206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eaLnBrk="1" hangingPunct="1">
              <a:defRPr/>
            </a:pPr>
            <a:fld id="{FBC34C67-5CD1-40B6-A7F9-60F2A95CC18C}" type="slidenum">
              <a:rPr lang="en-US" altLang="en-US" sz="800" smtClean="0">
                <a:solidFill>
                  <a:srgbClr val="000000"/>
                </a:solidFill>
                <a:latin typeface="Arial" panose="020B0604020202020204" pitchFamily="34" charset="0"/>
                <a:cs typeface="Arial" panose="020B0604020202020204" pitchFamily="34" charset="0"/>
              </a:rPr>
              <a:pPr algn="ctr" eaLnBrk="1" hangingPunct="1">
                <a:defRPr/>
              </a:pPr>
              <a:t>‹#›</a:t>
            </a:fld>
            <a:endParaRPr lang="en-US" altLang="en-US" sz="800" dirty="0">
              <a:solidFill>
                <a:srgbClr val="000000"/>
              </a:solidFill>
              <a:latin typeface="Arial" panose="020B0604020202020204" pitchFamily="34" charset="0"/>
              <a:cs typeface="Arial" panose="020B0604020202020204" pitchFamily="34" charset="0"/>
            </a:endParaRPr>
          </a:p>
        </p:txBody>
      </p:sp>
      <p:sp>
        <p:nvSpPr>
          <p:cNvPr id="2055" name="TextBox 7"/>
          <p:cNvSpPr txBox="1">
            <a:spLocks noChangeArrowheads="1"/>
          </p:cNvSpPr>
          <p:nvPr userDrawn="1"/>
        </p:nvSpPr>
        <p:spPr bwMode="auto">
          <a:xfrm>
            <a:off x="613834" y="6518275"/>
            <a:ext cx="8716433"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charset="0"/>
                <a:ea typeface="MS PGothic" charset="0"/>
                <a:cs typeface="MS PGothic" charset="0"/>
              </a:defRPr>
            </a:lvl1pPr>
            <a:lvl2pPr marL="742950" indent="-285750" defTabSz="457200">
              <a:defRPr>
                <a:solidFill>
                  <a:schemeClr val="tx1"/>
                </a:solidFill>
                <a:latin typeface="Verdana" charset="0"/>
                <a:ea typeface="MS PGothic" charset="0"/>
                <a:cs typeface="MS PGothic" charset="0"/>
              </a:defRPr>
            </a:lvl2pPr>
            <a:lvl3pPr marL="1143000" indent="-228600" defTabSz="457200">
              <a:defRPr>
                <a:solidFill>
                  <a:schemeClr val="tx1"/>
                </a:solidFill>
                <a:latin typeface="Verdana" charset="0"/>
                <a:ea typeface="MS PGothic" charset="0"/>
                <a:cs typeface="MS PGothic" charset="0"/>
              </a:defRPr>
            </a:lvl3pPr>
            <a:lvl4pPr marL="1600200" indent="-228600" defTabSz="457200">
              <a:defRPr>
                <a:solidFill>
                  <a:schemeClr val="tx1"/>
                </a:solidFill>
                <a:latin typeface="Verdana" charset="0"/>
                <a:ea typeface="MS PGothic" charset="0"/>
                <a:cs typeface="MS PGothic" charset="0"/>
              </a:defRPr>
            </a:lvl4pPr>
            <a:lvl5pPr marL="2057400" indent="-228600" defTabSz="457200">
              <a:defRPr>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a:solidFill>
                  <a:schemeClr val="tx1"/>
                </a:solidFill>
                <a:latin typeface="Verdana" charset="0"/>
                <a:ea typeface="MS PGothic" charset="0"/>
                <a:cs typeface="MS PGothic" charset="0"/>
              </a:defRPr>
            </a:lvl9pPr>
          </a:lstStyle>
          <a:p>
            <a:pPr algn="ctr" eaLnBrk="1" hangingPunct="1">
              <a:defRPr/>
            </a:pPr>
            <a:r>
              <a:rPr lang="en-US" sz="900" dirty="0">
                <a:solidFill>
                  <a:srgbClr val="000000"/>
                </a:solidFill>
                <a:latin typeface="Arial" charset="0"/>
                <a:ea typeface="ヒラギノ角ゴ Pro W3" charset="0"/>
                <a:cs typeface="Arial" charset="0"/>
              </a:rPr>
              <a:t>IPSEN proprietary and confidential. For use with contracted advisors only. References to use of lanreotide in GEP-NETs is investigational and included solely for purpose of business planning in connection with post-approval activities.</a:t>
            </a:r>
          </a:p>
        </p:txBody>
      </p:sp>
    </p:spTree>
    <p:extLst>
      <p:ext uri="{BB962C8B-B14F-4D97-AF65-F5344CB8AC3E}">
        <p14:creationId xmlns:p14="http://schemas.microsoft.com/office/powerpoint/2010/main" val="3284655050"/>
      </p:ext>
    </p:extLst>
  </p:cSld>
  <p:clrMap bg1="lt1" tx1="dk1" bg2="lt2" tx2="dk2" accent1="accent1" accent2="accent2" accent3="accent3" accent4="accent4" accent5="accent5" accent6="accent6" hlink="hlink" folHlink="folHlink"/>
  <p:sldLayoutIdLst>
    <p:sldLayoutId id="2147509447" r:id="rId1"/>
    <p:sldLayoutId id="2147509448" r:id="rId2"/>
    <p:sldLayoutId id="2147509449" r:id="rId3"/>
  </p:sldLayoutIdLst>
  <p:txStyles>
    <p:titleStyle>
      <a:lvl1pPr algn="l" rtl="0" eaLnBrk="0" fontAlgn="base" hangingPunct="0">
        <a:lnSpc>
          <a:spcPct val="85000"/>
        </a:lnSpc>
        <a:spcBef>
          <a:spcPct val="0"/>
        </a:spcBef>
        <a:spcAft>
          <a:spcPct val="0"/>
        </a:spcAft>
        <a:defRPr lang="en-US" sz="2400" b="1" dirty="0">
          <a:solidFill>
            <a:schemeClr val="bg1"/>
          </a:solidFill>
          <a:latin typeface="Arial" pitchFamily="34" charset="0"/>
          <a:ea typeface="ヒラギノ角ゴ Pro W3" charset="-128"/>
          <a:cs typeface="ヒラギノ角ゴ Pro W3" charset="0"/>
        </a:defRPr>
      </a:lvl1pPr>
      <a:lvl2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2pPr>
      <a:lvl3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3pPr>
      <a:lvl4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4pPr>
      <a:lvl5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5pPr>
      <a:lvl6pPr marL="4572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6pPr>
      <a:lvl7pPr marL="9144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7pPr>
      <a:lvl8pPr marL="13716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8pPr>
      <a:lvl9pPr marL="18288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9pPr>
    </p:titleStyle>
    <p:bodyStyle>
      <a:lvl1pPr marL="228600" indent="-228600" algn="l" defTabSz="457200" rtl="0" eaLnBrk="0" fontAlgn="base" hangingPunct="0">
        <a:spcBef>
          <a:spcPct val="20000"/>
        </a:spcBef>
        <a:spcAft>
          <a:spcPct val="0"/>
        </a:spcAft>
        <a:buFont typeface="Arial" panose="020B0604020202020204" pitchFamily="34" charset="0"/>
        <a:buChar char="•"/>
        <a:defRPr b="1" kern="1200">
          <a:solidFill>
            <a:schemeClr val="tx1"/>
          </a:solidFill>
          <a:latin typeface="Arial" pitchFamily="34" charset="0"/>
          <a:ea typeface="ヒラギノ角ゴ Pro W3" charset="-128"/>
          <a:cs typeface="ヒラギノ角ゴ Pro W3" charset="-128"/>
        </a:defRPr>
      </a:lvl1pPr>
      <a:lvl2pPr marL="457200" indent="-206375" algn="l" defTabSz="457200" rtl="0" eaLnBrk="0" fontAlgn="base" hangingPunct="0">
        <a:spcBef>
          <a:spcPct val="20000"/>
        </a:spcBef>
        <a:spcAft>
          <a:spcPct val="0"/>
        </a:spcAft>
        <a:buFont typeface="Arial" panose="020B0604020202020204" pitchFamily="34" charset="0"/>
        <a:buChar char="•"/>
        <a:defRPr sz="1400" kern="1200">
          <a:solidFill>
            <a:schemeClr val="tx1"/>
          </a:solidFill>
          <a:latin typeface="Arial" pitchFamily="34" charset="0"/>
          <a:ea typeface="ヒラギノ角ゴ Pro W3" charset="-128"/>
          <a:cs typeface="ヒラギノ角ゴ Pro W3" charset="0"/>
        </a:defRPr>
      </a:lvl2pPr>
      <a:lvl3pPr marL="898525" indent="-174625" algn="l" defTabSz="457200" rtl="0" eaLnBrk="0" fontAlgn="base" hangingPunct="0">
        <a:spcBef>
          <a:spcPct val="20000"/>
        </a:spcBef>
        <a:spcAft>
          <a:spcPct val="0"/>
        </a:spcAft>
        <a:buFont typeface="Arial" panose="020B0604020202020204" pitchFamily="34" charset="0"/>
        <a:buChar char="•"/>
        <a:defRPr sz="1200" kern="1200">
          <a:solidFill>
            <a:schemeClr val="tx1"/>
          </a:solidFill>
          <a:latin typeface="Arial" pitchFamily="34" charset="0"/>
          <a:ea typeface="MS PGothic" charset="0"/>
          <a:cs typeface="ヒラギノ角ゴ Pro W3"/>
        </a:defRPr>
      </a:lvl3pPr>
      <a:lvl4pPr marL="1600200" indent="-228600" algn="l" defTabSz="457200" rtl="0" eaLnBrk="0" fontAlgn="base" hangingPunct="0">
        <a:spcBef>
          <a:spcPct val="20000"/>
        </a:spcBef>
        <a:spcAft>
          <a:spcPct val="0"/>
        </a:spcAft>
        <a:buFont typeface="Arial" panose="020B0604020202020204" pitchFamily="34" charset="0"/>
        <a:buChar char="•"/>
        <a:defRPr sz="1400" kern="1200">
          <a:solidFill>
            <a:schemeClr val="tx1"/>
          </a:solidFill>
          <a:latin typeface="Arial" pitchFamily="34" charset="0"/>
          <a:ea typeface="MS PGothic" charset="0"/>
          <a:cs typeface="ヒラギノ角ゴ Pro W3"/>
        </a:defRPr>
      </a:lvl4pPr>
      <a:lvl5pPr marL="2057400" indent="-228600" algn="l" defTabSz="457200" rtl="0" eaLnBrk="0" fontAlgn="base" hangingPunct="0">
        <a:spcBef>
          <a:spcPct val="20000"/>
        </a:spcBef>
        <a:spcAft>
          <a:spcPct val="0"/>
        </a:spcAft>
        <a:buFont typeface="Arial" panose="020B0604020202020204" pitchFamily="34" charset="0"/>
        <a:buChar char="•"/>
        <a:defRPr sz="1400" kern="1200">
          <a:solidFill>
            <a:schemeClr val="tx1"/>
          </a:solidFill>
          <a:latin typeface="Arial" pitchFamily="34" charset="0"/>
          <a:ea typeface="MS PGothic"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099"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l" defTabSz="457200" eaLnBrk="1" hangingPunct="1">
              <a:defRPr sz="1200">
                <a:solidFill>
                  <a:srgbClr val="898989"/>
                </a:solidFill>
                <a:latin typeface="Calibri" pitchFamily="34" charset="0"/>
              </a:defRPr>
            </a:lvl1pPr>
          </a:lstStyle>
          <a:p>
            <a:pPr>
              <a:defRPr/>
            </a:pPr>
            <a:fld id="{EBF26A7F-A85F-435B-BDB9-F4B070D4F4E0}" type="datetimeFigureOut">
              <a:rPr lang="en-US" altLang="en-US"/>
              <a:pPr>
                <a:defRPr/>
              </a:pPr>
              <a:t>4/11/2017</a:t>
            </a:fld>
            <a:endParaRPr lang="en-US" alt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S PGothic" charset="0"/>
                <a:cs typeface="MS PGothic" charset="0"/>
              </a:defRPr>
            </a:lvl1pPr>
          </a:lstStyle>
          <a:p>
            <a:pPr>
              <a:defRPr/>
            </a:pPr>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pPr>
              <a:defRPr/>
            </a:pPr>
            <a:fld id="{36A0070C-E989-4D0F-BA98-CFDCAF4B5229}" type="slidenum">
              <a:rPr lang="en-US" altLang="en-US"/>
              <a:pPr>
                <a:defRPr/>
              </a:pPr>
              <a:t>‹#›</a:t>
            </a:fld>
            <a:endParaRPr lang="en-US" altLang="en-US" dirty="0"/>
          </a:p>
        </p:txBody>
      </p:sp>
    </p:spTree>
    <p:extLst>
      <p:ext uri="{BB962C8B-B14F-4D97-AF65-F5344CB8AC3E}">
        <p14:creationId xmlns:p14="http://schemas.microsoft.com/office/powerpoint/2010/main" val="37735106"/>
      </p:ext>
    </p:extLst>
  </p:cSld>
  <p:clrMap bg1="lt1" tx1="dk1" bg2="lt2" tx2="dk2" accent1="accent1" accent2="accent2" accent3="accent3" accent4="accent4" accent5="accent5" accent6="accent6" hlink="hlink" folHlink="folHlink"/>
  <p:sldLayoutIdLst>
    <p:sldLayoutId id="2147509451" r:id="rId1"/>
    <p:sldLayoutId id="2147509452" r:id="rId2"/>
    <p:sldLayoutId id="2147509453" r:id="rId3"/>
    <p:sldLayoutId id="2147509454" r:id="rId4"/>
    <p:sldLayoutId id="2147509455" r:id="rId5"/>
    <p:sldLayoutId id="2147509456" r:id="rId6"/>
    <p:sldLayoutId id="2147509457" r:id="rId7"/>
    <p:sldLayoutId id="2147509458" r:id="rId8"/>
    <p:sldLayoutId id="2147509459" r:id="rId9"/>
    <p:sldLayoutId id="2147509460" r:id="rId10"/>
    <p:sldLayoutId id="2147509461" r:id="rId11"/>
    <p:sldLayoutId id="2147509462" r:id="rId12"/>
    <p:sldLayoutId id="2147509463" r:id="rId13"/>
    <p:sldLayoutId id="2147509464" r:id="rId14"/>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cs typeface="Tahoma"/>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defRPr>
            </a:lvl1pPr>
          </a:lstStyle>
          <a:p>
            <a:pPr>
              <a:defRPr/>
            </a:pPr>
            <a:fld id="{CCF3BAB8-3612-44CF-8E9A-A4B2A7CBB25F}" type="slidenum">
              <a:rPr lang="en-US" altLang="en-US">
                <a:ea typeface="MS PGothic" pitchFamily="34" charset="-128"/>
                <a:cs typeface="Tahoma"/>
              </a:rPr>
              <a:pPr>
                <a:defRPr/>
              </a:pPr>
              <a:t>‹#›</a:t>
            </a:fld>
            <a:endParaRPr lang="en-US" altLang="en-US">
              <a:ea typeface="MS PGothic" pitchFamily="34" charset="-128"/>
              <a:cs typeface="Tahoma"/>
            </a:endParaRPr>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Tahoma"/>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Tahoma"/>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Tahoma"/>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Tahoma"/>
            </a:endParaRPr>
          </a:p>
        </p:txBody>
      </p:sp>
      <p:pic>
        <p:nvPicPr>
          <p:cNvPr id="1037" name="Picture 7"/>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8">
              <a:alphaModFix amt="61000"/>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solidFill>
                <a:srgbClr val="FFFFFF"/>
              </a:solidFill>
              <a:latin typeface="Arial" pitchFamily="34" charset="0"/>
              <a:cs typeface="Tahoma"/>
            </a:endParaRPr>
          </a:p>
        </p:txBody>
      </p:sp>
      <p:pic>
        <p:nvPicPr>
          <p:cNvPr id="1040" name="Picture 16"/>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4129044006"/>
      </p:ext>
    </p:extLst>
  </p:cSld>
  <p:clrMap bg1="dk2" tx1="lt1" bg2="dk1" tx2="lt2" accent1="accent1" accent2="accent2" accent3="accent3" accent4="accent4" accent5="accent5" accent6="accent6" hlink="hlink" folHlink="folHlink"/>
  <p:sldLayoutIdLst>
    <p:sldLayoutId id="2147509538" r:id="rId1"/>
    <p:sldLayoutId id="2147509539" r:id="rId2"/>
    <p:sldLayoutId id="2147509569" r:id="rId3"/>
    <p:sldLayoutId id="2147509570" r:id="rId4"/>
    <p:sldLayoutId id="2147509571" r:id="rId5"/>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image" Target="../media/image48.tiff"/><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11.xml"/><Relationship Id="rId4" Type="http://schemas.openxmlformats.org/officeDocument/2006/relationships/image" Target="../media/image51.emf"/></Relationships>
</file>

<file path=ppt/slides/_rels/slide10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2" Type="http://schemas.openxmlformats.org/officeDocument/2006/relationships/image" Target="../media/image53.tiff"/><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3" Type="http://schemas.openxmlformats.org/officeDocument/2006/relationships/image" Target="../media/image55.tiff"/><Relationship Id="rId2" Type="http://schemas.openxmlformats.org/officeDocument/2006/relationships/image" Target="../media/image54.tiff"/><Relationship Id="rId1" Type="http://schemas.openxmlformats.org/officeDocument/2006/relationships/slideLayout" Target="../slideLayouts/slideLayout1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115.xml.rels><?xml version="1.0" encoding="UTF-8" standalone="yes"?>
<Relationships xmlns="http://schemas.openxmlformats.org/package/2006/relationships"><Relationship Id="rId2" Type="http://schemas.openxmlformats.org/officeDocument/2006/relationships/image" Target="../media/image56.tiff"/><Relationship Id="rId1" Type="http://schemas.openxmlformats.org/officeDocument/2006/relationships/slideLayout" Target="../slideLayouts/slideLayout1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1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2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5.xml"/></Relationships>
</file>

<file path=ppt/slides/_rels/slide1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7.xml"/><Relationship Id="rId1" Type="http://schemas.openxmlformats.org/officeDocument/2006/relationships/slideLayout" Target="../slideLayouts/slideLayout25.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5.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5.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9.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9.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9.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2.xml"/></Relationships>
</file>

<file path=ppt/slides/_rels/slide1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5.xml"/><Relationship Id="rId1" Type="http://schemas.openxmlformats.org/officeDocument/2006/relationships/slideLayout" Target="../slideLayouts/slideLayout25.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5.xml"/><Relationship Id="rId1" Type="http://schemas.openxmlformats.org/officeDocument/2006/relationships/vmlDrawing" Target="../drawings/vmlDrawing1.vml"/><Relationship Id="rId5" Type="http://schemas.openxmlformats.org/officeDocument/2006/relationships/image" Target="../media/image60.png"/><Relationship Id="rId4" Type="http://schemas.openxmlformats.org/officeDocument/2006/relationships/oleObject" Target="../embeddings/oleObject1.bin"/></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5.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5.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6.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8.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56.xml"/><Relationship Id="rId1" Type="http://schemas.openxmlformats.org/officeDocument/2006/relationships/vmlDrawing" Target="../drawings/vmlDrawing2.vml"/><Relationship Id="rId5" Type="http://schemas.openxmlformats.org/officeDocument/2006/relationships/image" Target="../media/image61.png"/><Relationship Id="rId4" Type="http://schemas.openxmlformats.org/officeDocument/2006/relationships/oleObject" Target="../embeddings/oleObject2.bin"/></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8.xml"/></Relationships>
</file>

<file path=ppt/slides/_rels/slide1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4.xml"/><Relationship Id="rId1" Type="http://schemas.openxmlformats.org/officeDocument/2006/relationships/slideLayout" Target="../slideLayouts/slideLayout29.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0.xml"/><Relationship Id="rId1" Type="http://schemas.openxmlformats.org/officeDocument/2006/relationships/vmlDrawing" Target="../drawings/vmlDrawing3.vml"/><Relationship Id="rId5" Type="http://schemas.openxmlformats.org/officeDocument/2006/relationships/image" Target="../media/image63.emf"/><Relationship Id="rId4" Type="http://schemas.openxmlformats.org/officeDocument/2006/relationships/oleObject" Target="../embeddings/oleObject3.bin"/></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1.xml"/><Relationship Id="rId1" Type="http://schemas.openxmlformats.org/officeDocument/2006/relationships/vmlDrawing" Target="../drawings/vmlDrawing4.vml"/><Relationship Id="rId5" Type="http://schemas.openxmlformats.org/officeDocument/2006/relationships/image" Target="../media/image64.png"/><Relationship Id="rId4" Type="http://schemas.openxmlformats.org/officeDocument/2006/relationships/oleObject" Target="../embeddings/oleObject4.bin"/></Relationships>
</file>

<file path=ppt/slides/_rels/slide14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emf"/></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5.xml"/></Relationships>
</file>

<file path=ppt/slides/_rels/slide1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35.xml"/><Relationship Id="rId5" Type="http://schemas.openxmlformats.org/officeDocument/2006/relationships/image" Target="../media/image71.png"/><Relationship Id="rId4" Type="http://schemas.openxmlformats.org/officeDocument/2006/relationships/image" Target="../media/image70.png"/></Relationships>
</file>

<file path=ppt/slides/_rels/slide14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8.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3.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4.xml"/></Relationships>
</file>

<file path=ppt/slides/_rels/slide15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0.xml"/><Relationship Id="rId1" Type="http://schemas.openxmlformats.org/officeDocument/2006/relationships/slideLayout" Target="../slideLayouts/slideLayout35.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3.xml"/></Relationships>
</file>

<file path=ppt/slides/_rels/slide15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3.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4.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8.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png"/><Relationship Id="rId1" Type="http://schemas.openxmlformats.org/officeDocument/2006/relationships/slideLayout" Target="../slideLayouts/slideLayout1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9.png"/><Relationship Id="rId1" Type="http://schemas.openxmlformats.org/officeDocument/2006/relationships/slideLayout" Target="../slideLayouts/slideLayout1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2.png"/><Relationship Id="rId1" Type="http://schemas.openxmlformats.org/officeDocument/2006/relationships/slideLayout" Target="../slideLayouts/slideLayout11.xml"/></Relationships>
</file>

<file path=ppt/slides/_rels/slide1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0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1.xml"/></Relationships>
</file>

<file path=ppt/slides/_rels/slide20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7.png"/><Relationship Id="rId1" Type="http://schemas.openxmlformats.org/officeDocument/2006/relationships/slideLayout" Target="../slideLayouts/slideLayout11.xml"/></Relationships>
</file>

<file path=ppt/slides/_rels/slide20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5.png"/><Relationship Id="rId1" Type="http://schemas.openxmlformats.org/officeDocument/2006/relationships/slideLayout" Target="../slideLayouts/slideLayout1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9.jpeg"/><Relationship Id="rId1" Type="http://schemas.openxmlformats.org/officeDocument/2006/relationships/slideLayout" Target="../slideLayouts/slideLayout1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8.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11.xml"/></Relationships>
</file>

<file path=ppt/slides/_rels/slide20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1.xml"/><Relationship Id="rId4" Type="http://schemas.openxmlformats.org/officeDocument/2006/relationships/image" Target="../media/image9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94.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66.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1.xml"/></Relationships>
</file>

<file path=ppt/slides/_rels/slide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3.xml"/></Relationships>
</file>

<file path=ppt/slides/_rels/slide5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3.xml"/></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9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9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6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93.xml"/><Relationship Id="rId4" Type="http://schemas.openxmlformats.org/officeDocument/2006/relationships/image" Target="../media/image28.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7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0.xml"/></Relationships>
</file>

<file path=ppt/slides/_rels/slide7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7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9.xml"/><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9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36832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1780953" y="261938"/>
            <a:ext cx="10185991" cy="576262"/>
          </a:xfrm>
        </p:spPr>
        <p:txBody>
          <a:bodyPr vert="horz" wrap="square" lIns="91440" tIns="45720" rIns="91440" bIns="45720" numCol="1" anchor="t" anchorCtr="0" compatLnSpc="1">
            <a:prstTxWarp prst="textNoShape">
              <a:avLst/>
            </a:prstTxWarp>
            <a:noAutofit/>
          </a:bodyPr>
          <a:lstStyle/>
          <a:p>
            <a:r>
              <a:rPr lang="en-US" altLang="en-US" sz="3600" dirty="0">
                <a:solidFill>
                  <a:srgbClr val="FFFF99"/>
                </a:solidFill>
                <a:latin typeface="Calibri" panose="020F0502020204030204" pitchFamily="34" charset="0"/>
              </a:rPr>
              <a:t>Perspectives on Systemic Therapy for GEP-NET</a:t>
            </a:r>
          </a:p>
        </p:txBody>
      </p:sp>
      <p:sp>
        <p:nvSpPr>
          <p:cNvPr id="59395" name="Rectangle 3"/>
          <p:cNvSpPr>
            <a:spLocks noGrp="1" noChangeArrowheads="1"/>
          </p:cNvSpPr>
          <p:nvPr>
            <p:ph idx="1"/>
          </p:nvPr>
        </p:nvSpPr>
        <p:spPr>
          <a:xfrm>
            <a:off x="1851619" y="1296989"/>
            <a:ext cx="8743725" cy="5161413"/>
          </a:xfrm>
        </p:spPr>
        <p:txBody>
          <a:bodyPr/>
          <a:lstStyle/>
          <a:p>
            <a:pPr>
              <a:buClr>
                <a:srgbClr val="C00000"/>
              </a:buClr>
              <a:buSzPct val="80000"/>
              <a:buFont typeface="Wingdings 3" panose="05040102010807070707" pitchFamily="18" charset="2"/>
              <a:buChar char="u"/>
            </a:pPr>
            <a:r>
              <a:rPr lang="en-US" altLang="en-US" sz="3200" dirty="0">
                <a:latin typeface="Calibri" panose="020F0502020204030204" pitchFamily="34" charset="0"/>
              </a:rPr>
              <a:t>GEP-NETs are hyper-vascular and express VEGF and other pro-</a:t>
            </a:r>
            <a:r>
              <a:rPr lang="en-US" altLang="en-US" sz="3200" dirty="0" err="1">
                <a:latin typeface="Calibri" panose="020F0502020204030204" pitchFamily="34" charset="0"/>
              </a:rPr>
              <a:t>angiogenic</a:t>
            </a:r>
            <a:r>
              <a:rPr lang="en-US" altLang="en-US" sz="3200" dirty="0">
                <a:latin typeface="Calibri" panose="020F0502020204030204" pitchFamily="34" charset="0"/>
              </a:rPr>
              <a:t> growth factors</a:t>
            </a:r>
          </a:p>
          <a:p>
            <a:pPr>
              <a:buClr>
                <a:srgbClr val="C00000"/>
              </a:buClr>
              <a:buSzPct val="80000"/>
              <a:buFont typeface="Wingdings 3" panose="05040102010807070707" pitchFamily="18" charset="2"/>
              <a:buChar char="u"/>
            </a:pPr>
            <a:endParaRPr lang="en-US" altLang="en-US" sz="3200" dirty="0">
              <a:latin typeface="Calibri" panose="020F0502020204030204" pitchFamily="34" charset="0"/>
            </a:endParaRPr>
          </a:p>
          <a:p>
            <a:pPr>
              <a:buClr>
                <a:srgbClr val="C00000"/>
              </a:buClr>
              <a:buSzPct val="80000"/>
              <a:buFont typeface="Wingdings 3" panose="05040102010807070707" pitchFamily="18" charset="2"/>
              <a:buChar char="u"/>
            </a:pPr>
            <a:r>
              <a:rPr lang="en-US" altLang="en-US" sz="3200" dirty="0">
                <a:latin typeface="Calibri" panose="020F0502020204030204" pitchFamily="34" charset="0"/>
              </a:rPr>
              <a:t>Growth factor receptors and their downstream effectors are prominently expressed, providing new potential targets such as c-KIT, EGFR, IGF-1R, phosphoinositide-3-kinase, AKT, </a:t>
            </a:r>
            <a:r>
              <a:rPr lang="en-US" altLang="en-US" sz="3200" dirty="0" err="1">
                <a:latin typeface="Calibri" panose="020F0502020204030204" pitchFamily="34" charset="0"/>
              </a:rPr>
              <a:t>mTOR</a:t>
            </a:r>
            <a:r>
              <a:rPr lang="en-US" altLang="en-US" sz="3200" dirty="0">
                <a:latin typeface="Calibri" panose="020F0502020204030204" pitchFamily="34" charset="0"/>
              </a:rPr>
              <a:t>, and PDGF</a:t>
            </a:r>
          </a:p>
        </p:txBody>
      </p:sp>
    </p:spTree>
    <p:extLst>
      <p:ext uri="{BB962C8B-B14F-4D97-AF65-F5344CB8AC3E}">
        <p14:creationId xmlns:p14="http://schemas.microsoft.com/office/powerpoint/2010/main" val="257987242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2340" y="223284"/>
            <a:ext cx="10219660" cy="700314"/>
          </a:xfrm>
        </p:spPr>
        <p:txBody>
          <a:bodyPr/>
          <a:lstStyle/>
          <a:p>
            <a:r>
              <a:rPr lang="en-US" baseline="30000" dirty="0">
                <a:solidFill>
                  <a:srgbClr val="FFFF99"/>
                </a:solidFill>
                <a:latin typeface="Calibri" panose="020F0502020204030204" pitchFamily="34" charset="0"/>
                <a:cs typeface="Calibri" panose="020F0502020204030204" pitchFamily="34" charset="0"/>
              </a:rPr>
              <a:t>68</a:t>
            </a:r>
            <a:r>
              <a:rPr lang="en-US" dirty="0">
                <a:solidFill>
                  <a:srgbClr val="FFFF99"/>
                </a:solidFill>
                <a:latin typeface="Calibri" panose="020F0502020204030204" pitchFamily="34" charset="0"/>
                <a:cs typeface="Calibri" panose="020F0502020204030204" pitchFamily="34" charset="0"/>
              </a:rPr>
              <a:t>Ga-DOTATATE PET </a:t>
            </a:r>
            <a:r>
              <a:rPr lang="mr-IN" dirty="0">
                <a:solidFill>
                  <a:srgbClr val="FFFF99"/>
                </a:solidFill>
                <a:latin typeface="Calibri" panose="020F0502020204030204" pitchFamily="34" charset="0"/>
              </a:rPr>
              <a:t>–</a:t>
            </a:r>
            <a:r>
              <a:rPr lang="en-US" dirty="0">
                <a:solidFill>
                  <a:srgbClr val="FFFF99"/>
                </a:solidFill>
                <a:latin typeface="Calibri" panose="020F0502020204030204" pitchFamily="34" charset="0"/>
                <a:cs typeface="Calibri" panose="020F0502020204030204" pitchFamily="34" charset="0"/>
              </a:rPr>
              <a:t> Approved by FDA in 2016</a:t>
            </a:r>
            <a:endParaRPr lang="en-US" sz="4000" dirty="0">
              <a:solidFill>
                <a:srgbClr val="FFFF99"/>
              </a:solidFill>
              <a:latin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2"/>
          <a:stretch>
            <a:fillRect/>
          </a:stretch>
        </p:blipFill>
        <p:spPr>
          <a:xfrm>
            <a:off x="3031435" y="2748371"/>
            <a:ext cx="6172200" cy="3571059"/>
          </a:xfrm>
          <a:prstGeom prst="rect">
            <a:avLst/>
          </a:prstGeom>
        </p:spPr>
      </p:pic>
      <p:sp>
        <p:nvSpPr>
          <p:cNvPr id="4" name="TextBox 3"/>
          <p:cNvSpPr txBox="1"/>
          <p:nvPr/>
        </p:nvSpPr>
        <p:spPr>
          <a:xfrm>
            <a:off x="1905000" y="6477000"/>
            <a:ext cx="7656286" cy="261610"/>
          </a:xfrm>
          <a:prstGeom prst="rect">
            <a:avLst/>
          </a:prstGeom>
          <a:noFill/>
        </p:spPr>
        <p:txBody>
          <a:bodyPr wrap="square" rtlCol="0">
            <a:spAutoFit/>
          </a:bodyPr>
          <a:lstStyle/>
          <a:p>
            <a:pPr>
              <a:defRPr/>
            </a:pPr>
            <a:r>
              <a:rPr lang="en-US" sz="1100" kern="0">
                <a:solidFill>
                  <a:srgbClr val="FFFFFF"/>
                </a:solidFill>
              </a:rPr>
              <a:t>Mojtahedi A,  Am J Nucl Med Mol Imaging 2014;4(5):426-434</a:t>
            </a:r>
          </a:p>
        </p:txBody>
      </p:sp>
      <p:pic>
        <p:nvPicPr>
          <p:cNvPr id="6" name="Content Placeholder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3707295" y="1265900"/>
            <a:ext cx="5029200" cy="1069285"/>
          </a:xfrm>
          <a:prstGeom prst="rect">
            <a:avLst/>
          </a:prstGeom>
        </p:spPr>
      </p:pic>
    </p:spTree>
    <p:extLst>
      <p:ext uri="{BB962C8B-B14F-4D97-AF65-F5344CB8AC3E}">
        <p14:creationId xmlns:p14="http://schemas.microsoft.com/office/powerpoint/2010/main" val="95682352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Title 1"/>
          <p:cNvSpPr>
            <a:spLocks noGrp="1"/>
          </p:cNvSpPr>
          <p:nvPr>
            <p:ph type="title"/>
          </p:nvPr>
        </p:nvSpPr>
        <p:spPr>
          <a:xfrm>
            <a:off x="2985978" y="-13828"/>
            <a:ext cx="7607595" cy="1143000"/>
          </a:xfrm>
        </p:spPr>
        <p:txBody>
          <a:bodyPr/>
          <a:lstStyle/>
          <a:p>
            <a:r>
              <a:rPr lang="en-US" altLang="en-US" b="0" dirty="0">
                <a:solidFill>
                  <a:srgbClr val="FFFF99"/>
                </a:solidFill>
                <a:latin typeface="Calibri" panose="020F0502020204030204" pitchFamily="34" charset="0"/>
              </a:rPr>
              <a:t>Comparing 68Ga-DOTA-Tyr3-octreotide PET </a:t>
            </a:r>
            <a:br>
              <a:rPr lang="en-US" altLang="en-US" b="0" dirty="0">
                <a:solidFill>
                  <a:srgbClr val="FFFF99"/>
                </a:solidFill>
                <a:latin typeface="Calibri" panose="020F0502020204030204" pitchFamily="34" charset="0"/>
              </a:rPr>
            </a:br>
            <a:r>
              <a:rPr lang="en-US" altLang="en-US" b="0" dirty="0">
                <a:solidFill>
                  <a:srgbClr val="FFFF99"/>
                </a:solidFill>
                <a:latin typeface="Calibri" panose="020F0502020204030204" pitchFamily="34" charset="0"/>
              </a:rPr>
              <a:t>versus Octreoscan and versus CT scan</a:t>
            </a:r>
            <a:endParaRPr lang="en-US" altLang="en-US" dirty="0">
              <a:solidFill>
                <a:srgbClr val="FFFF99"/>
              </a:solidFill>
              <a:latin typeface="Calibri" panose="020F0502020204030204" pitchFamily="34" charset="0"/>
            </a:endParaRPr>
          </a:p>
        </p:txBody>
      </p:sp>
      <p:sp>
        <p:nvSpPr>
          <p:cNvPr id="2" name="TextBox 1"/>
          <p:cNvSpPr txBox="1"/>
          <p:nvPr/>
        </p:nvSpPr>
        <p:spPr>
          <a:xfrm>
            <a:off x="1524000" y="6379702"/>
            <a:ext cx="2517036" cy="338554"/>
          </a:xfrm>
          <a:prstGeom prst="rect">
            <a:avLst/>
          </a:prstGeom>
          <a:noFill/>
        </p:spPr>
        <p:txBody>
          <a:bodyPr wrap="none" rtlCol="0">
            <a:spAutoFit/>
          </a:bodyPr>
          <a:lstStyle/>
          <a:p>
            <a:pPr fontAlgn="auto">
              <a:spcBef>
                <a:spcPts val="0"/>
              </a:spcBef>
              <a:spcAft>
                <a:spcPts val="0"/>
              </a:spcAft>
              <a:defRPr/>
            </a:pPr>
            <a:r>
              <a:rPr lang="en-US" altLang="en-US" sz="1600" kern="0">
                <a:solidFill>
                  <a:srgbClr val="FFFFFF"/>
                </a:solidFill>
                <a:effectLst>
                  <a:outerShdw blurRad="38100" dist="38100" dir="2700000" algn="tl">
                    <a:srgbClr val="000000">
                      <a:alpha val="43137"/>
                    </a:srgbClr>
                  </a:outerShdw>
                </a:effectLst>
                <a:latin typeface="Calibri" panose="020F0502020204030204" pitchFamily="34" charset="0"/>
              </a:rPr>
              <a:t>J </a:t>
            </a:r>
            <a:r>
              <a:rPr lang="en-US" altLang="en-US" sz="1600" kern="0" err="1">
                <a:solidFill>
                  <a:srgbClr val="FFFFFF"/>
                </a:solidFill>
                <a:effectLst>
                  <a:outerShdw blurRad="38100" dist="38100" dir="2700000" algn="tl">
                    <a:srgbClr val="000000">
                      <a:alpha val="43137"/>
                    </a:srgbClr>
                  </a:outerShdw>
                </a:effectLst>
                <a:latin typeface="Calibri" panose="020F0502020204030204" pitchFamily="34" charset="0"/>
              </a:rPr>
              <a:t>Nucl</a:t>
            </a:r>
            <a:r>
              <a:rPr lang="en-US" altLang="en-US" sz="1600" kern="0">
                <a:solidFill>
                  <a:srgbClr val="FFFFFF"/>
                </a:solidFill>
                <a:effectLst>
                  <a:outerShdw blurRad="38100" dist="38100" dir="2700000" algn="tl">
                    <a:srgbClr val="000000">
                      <a:alpha val="43137"/>
                    </a:srgbClr>
                  </a:outerShdw>
                </a:effectLst>
                <a:latin typeface="Calibri" panose="020F0502020204030204" pitchFamily="34" charset="0"/>
              </a:rPr>
              <a:t> Med. 2007;48:508-18</a:t>
            </a:r>
            <a:endParaRPr lang="en-US" sz="1600" kern="0">
              <a:solidFill>
                <a:srgbClr val="FFFFFF"/>
              </a:solidFill>
              <a:effectLst>
                <a:outerShdw blurRad="38100" dist="38100" dir="2700000" algn="tl">
                  <a:srgbClr val="000000">
                    <a:alpha val="43137"/>
                  </a:srgbClr>
                </a:outerShdw>
              </a:effectLst>
              <a:latin typeface="Calibri" panose="020F0502020204030204" pitchFamily="34" charset="0"/>
            </a:endParaRPr>
          </a:p>
        </p:txBody>
      </p:sp>
      <p:sp>
        <p:nvSpPr>
          <p:cNvPr id="7" name="Rectangle 6"/>
          <p:cNvSpPr/>
          <p:nvPr/>
        </p:nvSpPr>
        <p:spPr bwMode="auto">
          <a:xfrm>
            <a:off x="2515482" y="2141966"/>
            <a:ext cx="7520751" cy="2440668"/>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a:solidFill>
                <a:srgbClr val="FFFFFF"/>
              </a:solidFill>
            </a:endParaRPr>
          </a:p>
        </p:txBody>
      </p:sp>
      <p:graphicFrame>
        <p:nvGraphicFramePr>
          <p:cNvPr id="8" name="Table 7"/>
          <p:cNvGraphicFramePr>
            <a:graphicFrameLocks noGrp="1"/>
          </p:cNvGraphicFramePr>
          <p:nvPr>
            <p:extLst/>
          </p:nvPr>
        </p:nvGraphicFramePr>
        <p:xfrm>
          <a:off x="2629593" y="2242240"/>
          <a:ext cx="7223761" cy="2136774"/>
        </p:xfrm>
        <a:graphic>
          <a:graphicData uri="http://schemas.openxmlformats.org/drawingml/2006/table">
            <a:tbl>
              <a:tblPr firstRow="1" firstCol="1">
                <a:tableStyleId>{6E25E649-3F16-4E02-A733-19D2CDBF48F0}</a:tableStyleId>
              </a:tblPr>
              <a:tblGrid>
                <a:gridCol w="1446222">
                  <a:extLst>
                    <a:ext uri="{9D8B030D-6E8A-4147-A177-3AD203B41FA5}">
                      <a16:colId xmlns:a16="http://schemas.microsoft.com/office/drawing/2014/main" val="20000"/>
                    </a:ext>
                  </a:extLst>
                </a:gridCol>
                <a:gridCol w="1763193">
                  <a:extLst>
                    <a:ext uri="{9D8B030D-6E8A-4147-A177-3AD203B41FA5}">
                      <a16:colId xmlns:a16="http://schemas.microsoft.com/office/drawing/2014/main" val="20001"/>
                    </a:ext>
                  </a:extLst>
                </a:gridCol>
                <a:gridCol w="2007173">
                  <a:extLst>
                    <a:ext uri="{9D8B030D-6E8A-4147-A177-3AD203B41FA5}">
                      <a16:colId xmlns:a16="http://schemas.microsoft.com/office/drawing/2014/main" val="1557448110"/>
                    </a:ext>
                  </a:extLst>
                </a:gridCol>
                <a:gridCol w="2007173">
                  <a:extLst>
                    <a:ext uri="{9D8B030D-6E8A-4147-A177-3AD203B41FA5}">
                      <a16:colId xmlns:a16="http://schemas.microsoft.com/office/drawing/2014/main" val="2853030803"/>
                    </a:ext>
                  </a:extLst>
                </a:gridCol>
              </a:tblGrid>
              <a:tr h="458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solidFill>
                            <a:schemeClr val="bg2"/>
                          </a:solidFill>
                          <a:effectLst/>
                          <a:latin typeface="Calibri" panose="020F0502020204030204" pitchFamily="34" charset="0"/>
                        </a:rPr>
                        <a:t>Parameter</a:t>
                      </a:r>
                      <a:endParaRPr kumimoji="0" lang="en-US" sz="2000" b="1" i="0" u="none" strike="noStrike" cap="none" normalizeH="0" baseline="0">
                        <a:ln>
                          <a:noFill/>
                        </a:ln>
                        <a:solidFill>
                          <a:schemeClr val="bg2"/>
                        </a:solidFill>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solidFill>
                            <a:schemeClr val="bg2"/>
                          </a:solidFill>
                          <a:effectLst/>
                          <a:latin typeface="Calibri" panose="020F0502020204030204" pitchFamily="34" charset="0"/>
                        </a:rPr>
                        <a:t>PET (%)</a:t>
                      </a:r>
                      <a:endParaRPr kumimoji="0" lang="en-US" sz="2000" b="1" i="0" u="none" strike="noStrike" cap="none" normalizeH="0" baseline="0">
                        <a:ln>
                          <a:noFill/>
                        </a:ln>
                        <a:solidFill>
                          <a:schemeClr val="bg2"/>
                        </a:solidFill>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chemeClr val="bg2"/>
                          </a:solidFill>
                          <a:effectLst/>
                          <a:latin typeface="Calibri" panose="020F0502020204030204" pitchFamily="34" charset="0"/>
                          <a:cs typeface="Times New Roman" pitchFamily="18" charset="0"/>
                        </a:rPr>
                        <a:t>SRS SPECT (%)</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chemeClr val="bg2"/>
                          </a:solidFill>
                          <a:effectLst/>
                          <a:latin typeface="Calibri" panose="020F0502020204030204" pitchFamily="34" charset="0"/>
                          <a:cs typeface="Times New Roman" pitchFamily="18" charset="0"/>
                        </a:rPr>
                        <a:t>CT (%)</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0"/>
                  </a:ext>
                </a:extLst>
              </a:tr>
              <a:tr h="458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effectLst>
                            <a:outerShdw blurRad="38100" dist="38100" dir="2700000" algn="tl">
                              <a:srgbClr val="000000">
                                <a:alpha val="43137"/>
                              </a:srgbClr>
                            </a:outerShdw>
                          </a:effectLst>
                          <a:latin typeface="Calibri" panose="020F0502020204030204" pitchFamily="34" charset="0"/>
                        </a:rPr>
                        <a:t>Sensitivity</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rPr>
                        <a:t>97 (69/71)</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52 (37/71)</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61 (41/67)</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6095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effectLst>
                            <a:outerShdw blurRad="38100" dist="38100" dir="2700000" algn="tl">
                              <a:srgbClr val="000000">
                                <a:alpha val="43137"/>
                              </a:srgbClr>
                            </a:outerShdw>
                          </a:effectLst>
                          <a:latin typeface="Calibri" panose="020F0502020204030204" pitchFamily="34" charset="0"/>
                        </a:rPr>
                        <a:t>Specificity</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rPr>
                        <a:t>92 (12/13)</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92 (12/13)</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71 (12/17)</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6095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Accuracy</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96 (81/84)</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58 (49/84)</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63 (53/84)</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137027212"/>
                  </a:ext>
                </a:extLst>
              </a:tr>
            </a:tbl>
          </a:graphicData>
        </a:graphic>
      </p:graphicFrame>
    </p:spTree>
    <p:extLst>
      <p:ext uri="{BB962C8B-B14F-4D97-AF65-F5344CB8AC3E}">
        <p14:creationId xmlns:p14="http://schemas.microsoft.com/office/powerpoint/2010/main" val="266542765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5080" y="0"/>
            <a:ext cx="6197602" cy="1143000"/>
          </a:xfrm>
        </p:spPr>
        <p:txBody>
          <a:bodyPr/>
          <a:lstStyle/>
          <a:p>
            <a:r>
              <a:rPr lang="en-US" dirty="0">
                <a:solidFill>
                  <a:srgbClr val="FFFF99"/>
                </a:solidFill>
                <a:latin typeface="Calibri" panose="020F0502020204030204" pitchFamily="34" charset="0"/>
                <a:cs typeface="Calibri" panose="020F0502020204030204" pitchFamily="34" charset="0"/>
              </a:rPr>
              <a:t>Conventional FDG-PET has a Limited Use in Low Grade NETs</a:t>
            </a:r>
          </a:p>
        </p:txBody>
      </p:sp>
      <p:sp>
        <p:nvSpPr>
          <p:cNvPr id="7" name="Content Placeholder 6"/>
          <p:cNvSpPr>
            <a:spLocks noGrp="1"/>
          </p:cNvSpPr>
          <p:nvPr>
            <p:ph idx="1"/>
          </p:nvPr>
        </p:nvSpPr>
        <p:spPr>
          <a:xfrm>
            <a:off x="2362201" y="4495801"/>
            <a:ext cx="7376445" cy="1676869"/>
          </a:xfrm>
        </p:spPr>
        <p:txBody>
          <a:bodyPr/>
          <a:lstStyle/>
          <a:p>
            <a:r>
              <a:rPr lang="en-US" sz="2400" dirty="0">
                <a:latin typeface="Calibri" panose="020F0502020204030204" pitchFamily="34" charset="0"/>
                <a:cs typeface="Calibri" panose="020F0502020204030204" pitchFamily="34" charset="0"/>
              </a:rPr>
              <a:t>Indications for FDG-PET/CT in NETs</a:t>
            </a:r>
          </a:p>
          <a:p>
            <a:pPr lvl="1"/>
            <a:r>
              <a:rPr lang="en-US" sz="2000" dirty="0">
                <a:latin typeface="Calibri" panose="020F0502020204030204" pitchFamily="34" charset="0"/>
                <a:cs typeface="Calibri" panose="020F0502020204030204" pitchFamily="34" charset="0"/>
              </a:rPr>
              <a:t>Ki67 &gt;5%</a:t>
            </a:r>
          </a:p>
          <a:p>
            <a:pPr lvl="1"/>
            <a:r>
              <a:rPr lang="en-US" sz="2000" dirty="0">
                <a:latin typeface="Calibri" panose="020F0502020204030204" pitchFamily="34" charset="0"/>
                <a:cs typeface="Calibri" panose="020F0502020204030204" pitchFamily="34" charset="0"/>
              </a:rPr>
              <a:t>Disease progression in &lt; 6 months despite very low Ki67</a:t>
            </a:r>
          </a:p>
          <a:p>
            <a:pPr lvl="1"/>
            <a:r>
              <a:rPr lang="en-US" sz="2000" dirty="0">
                <a:latin typeface="Calibri" panose="020F0502020204030204" pitchFamily="34" charset="0"/>
                <a:cs typeface="Calibri" panose="020F0502020204030204" pitchFamily="34" charset="0"/>
              </a:rPr>
              <a:t>Worrisome lesions with little or no activity on </a:t>
            </a:r>
            <a:r>
              <a:rPr lang="en-US" sz="2000" dirty="0" err="1">
                <a:latin typeface="Calibri" panose="020F0502020204030204" pitchFamily="34" charset="0"/>
                <a:cs typeface="Calibri" panose="020F0502020204030204" pitchFamily="34" charset="0"/>
              </a:rPr>
              <a:t>Octreoscan</a:t>
            </a:r>
            <a:endParaRPr lang="en-US" sz="2000" dirty="0">
              <a:latin typeface="Calibri" panose="020F0502020204030204" pitchFamily="34" charset="0"/>
              <a:cs typeface="Calibri" panose="020F0502020204030204" pitchFamily="34" charset="0"/>
            </a:endParaRPr>
          </a:p>
        </p:txBody>
      </p:sp>
      <p:pic>
        <p:nvPicPr>
          <p:cNvPr id="4" name="Picture 3" descr="bars.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7199" y="1942203"/>
            <a:ext cx="3831781" cy="2370270"/>
          </a:xfrm>
          <a:prstGeom prst="rect">
            <a:avLst/>
          </a:prstGeom>
        </p:spPr>
      </p:pic>
      <p:pic>
        <p:nvPicPr>
          <p:cNvPr id="6" name="Picture 5" descr="os.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7489" y="1950315"/>
            <a:ext cx="4892391" cy="2364224"/>
          </a:xfrm>
          <a:prstGeom prst="rect">
            <a:avLst/>
          </a:prstGeom>
        </p:spPr>
      </p:pic>
    </p:spTree>
    <p:extLst>
      <p:ext uri="{BB962C8B-B14F-4D97-AF65-F5344CB8AC3E}">
        <p14:creationId xmlns:p14="http://schemas.microsoft.com/office/powerpoint/2010/main" val="84313088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1330" y="255181"/>
            <a:ext cx="10320670" cy="1143000"/>
          </a:xfrm>
        </p:spPr>
        <p:txBody>
          <a:bodyPr/>
          <a:lstStyle/>
          <a:p>
            <a:r>
              <a:rPr lang="en-US" sz="3600" dirty="0">
                <a:solidFill>
                  <a:srgbClr val="FFFF99"/>
                </a:solidFill>
                <a:latin typeface="Calibri" panose="020F0502020204030204" pitchFamily="34" charset="0"/>
              </a:rPr>
              <a:t>Potential Utility of for </a:t>
            </a:r>
            <a:r>
              <a:rPr lang="en-US" sz="3600" baseline="30000" dirty="0">
                <a:solidFill>
                  <a:srgbClr val="FFFF99"/>
                </a:solidFill>
                <a:latin typeface="Calibri" panose="020F0502020204030204" pitchFamily="34" charset="0"/>
              </a:rPr>
              <a:t>68</a:t>
            </a:r>
            <a:r>
              <a:rPr lang="en-US" sz="3600" dirty="0">
                <a:solidFill>
                  <a:srgbClr val="FFFF99"/>
                </a:solidFill>
                <a:latin typeface="Calibri" panose="020F0502020204030204" pitchFamily="34" charset="0"/>
              </a:rPr>
              <a:t>Ga-PET/CT in GEP-NETs</a:t>
            </a:r>
          </a:p>
        </p:txBody>
      </p:sp>
      <p:sp>
        <p:nvSpPr>
          <p:cNvPr id="3" name="Content Placeholder 2"/>
          <p:cNvSpPr>
            <a:spLocks noGrp="1"/>
          </p:cNvSpPr>
          <p:nvPr>
            <p:ph idx="1"/>
          </p:nvPr>
        </p:nvSpPr>
        <p:spPr>
          <a:xfrm>
            <a:off x="451885" y="1270591"/>
            <a:ext cx="11270510" cy="5391219"/>
          </a:xfrm>
        </p:spPr>
        <p:txBody>
          <a:bodyPr/>
          <a:lstStyle/>
          <a:p>
            <a:pPr>
              <a:spcAft>
                <a:spcPts val="1600"/>
              </a:spcAft>
            </a:pPr>
            <a:r>
              <a:rPr lang="en-US" sz="3200" dirty="0">
                <a:latin typeface="Calibri" panose="020F0502020204030204" pitchFamily="34" charset="0"/>
              </a:rPr>
              <a:t>Exclude more advanced disease prior to surgery</a:t>
            </a:r>
          </a:p>
          <a:p>
            <a:pPr>
              <a:spcAft>
                <a:spcPts val="1600"/>
              </a:spcAft>
            </a:pPr>
            <a:r>
              <a:rPr lang="en-US" sz="3200" dirty="0">
                <a:latin typeface="Calibri" panose="020F0502020204030204" pitchFamily="34" charset="0"/>
              </a:rPr>
              <a:t>Localize primary tumor in patients with biochemical suspicion of NET</a:t>
            </a:r>
          </a:p>
          <a:p>
            <a:pPr>
              <a:spcAft>
                <a:spcPts val="1600"/>
              </a:spcAft>
            </a:pPr>
            <a:r>
              <a:rPr lang="en-US" sz="3200" dirty="0">
                <a:latin typeface="Calibri" panose="020F0502020204030204" pitchFamily="34" charset="0"/>
              </a:rPr>
              <a:t>Identify primary tumor in patients with known metastatic NET</a:t>
            </a:r>
          </a:p>
          <a:p>
            <a:pPr>
              <a:spcAft>
                <a:spcPts val="1600"/>
              </a:spcAft>
            </a:pPr>
            <a:r>
              <a:rPr lang="en-US" sz="3200" dirty="0">
                <a:latin typeface="Calibri" panose="020F0502020204030204" pitchFamily="34" charset="0"/>
              </a:rPr>
              <a:t>Confirm diagnosis of NET in patients with suspicious anatomic lesions</a:t>
            </a:r>
          </a:p>
          <a:p>
            <a:pPr>
              <a:spcAft>
                <a:spcPts val="1600"/>
              </a:spcAft>
            </a:pPr>
            <a:r>
              <a:rPr lang="en-US" sz="3200" dirty="0">
                <a:latin typeface="Calibri" panose="020F0502020204030204" pitchFamily="34" charset="0"/>
              </a:rPr>
              <a:t>Identify patients who are likely to respond to somatostatin analogs or PRRT with </a:t>
            </a:r>
            <a:r>
              <a:rPr lang="en-US" sz="3200" baseline="30000" dirty="0">
                <a:latin typeface="Calibri" panose="020F0502020204030204" pitchFamily="34" charset="0"/>
              </a:rPr>
              <a:t>177</a:t>
            </a:r>
            <a:r>
              <a:rPr lang="en-US" sz="3200" dirty="0">
                <a:latin typeface="Calibri" panose="020F0502020204030204" pitchFamily="34" charset="0"/>
              </a:rPr>
              <a:t>Lu- or </a:t>
            </a:r>
            <a:r>
              <a:rPr lang="en-US" sz="3200" baseline="30000" dirty="0">
                <a:latin typeface="Calibri" panose="020F0502020204030204" pitchFamily="34" charset="0"/>
              </a:rPr>
              <a:t>90</a:t>
            </a:r>
            <a:r>
              <a:rPr lang="en-US" sz="3200" dirty="0">
                <a:latin typeface="Calibri" panose="020F0502020204030204" pitchFamily="34" charset="0"/>
              </a:rPr>
              <a:t>Y-</a:t>
            </a:r>
          </a:p>
        </p:txBody>
      </p:sp>
    </p:spTree>
    <p:extLst>
      <p:ext uri="{BB962C8B-B14F-4D97-AF65-F5344CB8AC3E}">
        <p14:creationId xmlns:p14="http://schemas.microsoft.com/office/powerpoint/2010/main" val="30483882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a:spLocks noChangeArrowheads="1"/>
          </p:cNvSpPr>
          <p:nvPr/>
        </p:nvSpPr>
        <p:spPr bwMode="auto">
          <a:xfrm rot="10800000" flipH="1">
            <a:off x="-47847" y="-42530"/>
            <a:ext cx="10728547" cy="690053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fontAlgn="auto">
              <a:spcBef>
                <a:spcPts val="0"/>
              </a:spcBef>
              <a:spcAft>
                <a:spcPts val="0"/>
              </a:spcAft>
              <a:defRPr/>
            </a:pPr>
            <a:endParaRPr lang="en-US" altLang="en-US" b="1" kern="0">
              <a:solidFill>
                <a:srgbClr val="FFFFFF"/>
              </a:solidFill>
              <a:latin typeface="Arial" pitchFamily="34" charset="0"/>
              <a:cs typeface="Tahoma"/>
            </a:endParaRPr>
          </a:p>
        </p:txBody>
      </p:sp>
      <p:sp>
        <p:nvSpPr>
          <p:cNvPr id="5" name="Title 4"/>
          <p:cNvSpPr>
            <a:spLocks noGrp="1"/>
          </p:cNvSpPr>
          <p:nvPr>
            <p:ph type="title"/>
          </p:nvPr>
        </p:nvSpPr>
        <p:spPr>
          <a:xfrm>
            <a:off x="2270121" y="2114275"/>
            <a:ext cx="7772400" cy="1362075"/>
          </a:xfrm>
        </p:spPr>
        <p:txBody>
          <a:bodyPr/>
          <a:lstStyle/>
          <a:p>
            <a:pPr algn="ctr"/>
            <a:r>
              <a:rPr lang="en-US" sz="3800" b="0" dirty="0">
                <a:solidFill>
                  <a:schemeClr val="tx1"/>
                </a:solidFill>
                <a:latin typeface="Calibri" panose="020F0502020204030204" pitchFamily="34" charset="0"/>
                <a:cs typeface="Calibri" panose="020F0502020204030204" pitchFamily="34" charset="0"/>
              </a:rPr>
              <a:t>Brief Review of SSA therapy</a:t>
            </a:r>
          </a:p>
        </p:txBody>
      </p:sp>
      <p:sp>
        <p:nvSpPr>
          <p:cNvPr id="3" name="Text Placeholder 2"/>
          <p:cNvSpPr>
            <a:spLocks noGrp="1"/>
          </p:cNvSpPr>
          <p:nvPr>
            <p:ph type="body" idx="1"/>
          </p:nvPr>
        </p:nvSpPr>
        <p:spPr>
          <a:xfrm>
            <a:off x="2201009" y="532435"/>
            <a:ext cx="7772400" cy="1425005"/>
          </a:xfrm>
        </p:spPr>
        <p:txBody>
          <a:bodyPr/>
          <a:lstStyle/>
          <a:p>
            <a:pPr algn="ctr"/>
            <a:r>
              <a:rPr lang="en-US" sz="4400" dirty="0">
                <a:solidFill>
                  <a:srgbClr val="FFFF99"/>
                </a:solidFill>
                <a:latin typeface="Calibri" panose="020F0502020204030204" pitchFamily="34" charset="0"/>
              </a:rPr>
              <a:t>Therapy by Targeting the Somatostatin Receptor</a:t>
            </a:r>
          </a:p>
        </p:txBody>
      </p:sp>
      <p:pic>
        <p:nvPicPr>
          <p:cNvPr id="6" name="Picture 16"/>
          <p:cNvPicPr>
            <a:picLocks noChangeAspect="1" noChangeArrowheads="1"/>
          </p:cNvPicPr>
          <p:nvPr/>
        </p:nvPicPr>
        <p:blipFill>
          <a:blip r:embed="rId3" cstate="print">
            <a:extLst/>
          </a:blip>
          <a:srcRect/>
          <a:stretch>
            <a:fillRect/>
          </a:stretch>
        </p:blipFill>
        <p:spPr bwMode="auto">
          <a:xfrm>
            <a:off x="3638014" y="3037012"/>
            <a:ext cx="4673927" cy="2154465"/>
          </a:xfrm>
          <a:prstGeom prst="rect">
            <a:avLst/>
          </a:prstGeom>
          <a:noFill/>
          <a:ln>
            <a:noFill/>
          </a:ln>
          <a:scene3d>
            <a:camera prst="orthographicFront"/>
            <a:lightRig rig="threePt" dir="t"/>
          </a:scene3d>
          <a:sp3d>
            <a:bevelT/>
          </a:sp3d>
          <a:extLst/>
        </p:spPr>
      </p:pic>
    </p:spTree>
    <p:extLst>
      <p:ext uri="{BB962C8B-B14F-4D97-AF65-F5344CB8AC3E}">
        <p14:creationId xmlns:p14="http://schemas.microsoft.com/office/powerpoint/2010/main" val="2580779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1028700"/>
            <a:ext cx="12192000" cy="58293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388" tIns="45694" rIns="91388" bIns="45694" numCol="1" rtlCol="0" anchor="t" anchorCtr="0" compatLnSpc="1">
            <a:prstTxWarp prst="textNoShape">
              <a:avLst/>
            </a:prstTxWarp>
          </a:bodyPr>
          <a:lstStyle/>
          <a:p>
            <a:pPr fontAlgn="auto">
              <a:spcBef>
                <a:spcPts val="0"/>
              </a:spcBef>
              <a:spcAft>
                <a:spcPts val="0"/>
              </a:spcAft>
              <a:defRPr/>
            </a:pPr>
            <a:endParaRPr lang="en-US" b="1" kern="0">
              <a:solidFill>
                <a:srgbClr val="FFFFFF"/>
              </a:solidFill>
            </a:endParaRPr>
          </a:p>
        </p:txBody>
      </p:sp>
      <p:sp>
        <p:nvSpPr>
          <p:cNvPr id="239618" name="Title 1"/>
          <p:cNvSpPr>
            <a:spLocks noGrp="1"/>
          </p:cNvSpPr>
          <p:nvPr>
            <p:ph type="title"/>
          </p:nvPr>
        </p:nvSpPr>
        <p:spPr>
          <a:xfrm>
            <a:off x="1839433" y="108343"/>
            <a:ext cx="10281683" cy="766762"/>
          </a:xfrm>
        </p:spPr>
        <p:txBody>
          <a:bodyPr/>
          <a:lstStyle/>
          <a:p>
            <a:pPr eaLnBrk="1" hangingPunct="1"/>
            <a:r>
              <a:rPr lang="en-US" altLang="en-US" sz="2800" dirty="0">
                <a:solidFill>
                  <a:srgbClr val="FFFF99"/>
                </a:solidFill>
                <a:latin typeface="Calibri" panose="020F0502020204030204" pitchFamily="34" charset="0"/>
                <a:cs typeface="Calibri" panose="020F0502020204030204" pitchFamily="34" charset="0"/>
              </a:rPr>
              <a:t>Anti-proliferative Activity of Somatostatin Analogs Demonstrated by Prolongation of Progression</a:t>
            </a:r>
          </a:p>
        </p:txBody>
      </p:sp>
      <p:pic>
        <p:nvPicPr>
          <p:cNvPr id="239619"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500981" y="2980787"/>
            <a:ext cx="4733839" cy="2588736"/>
          </a:xfrm>
        </p:spPr>
      </p:pic>
      <p:sp>
        <p:nvSpPr>
          <p:cNvPr id="5" name="TextBox 4"/>
          <p:cNvSpPr txBox="1"/>
          <p:nvPr/>
        </p:nvSpPr>
        <p:spPr>
          <a:xfrm>
            <a:off x="3584215" y="3962192"/>
            <a:ext cx="1407245" cy="338554"/>
          </a:xfrm>
          <a:prstGeom prst="rect">
            <a:avLst/>
          </a:prstGeom>
          <a:noFill/>
        </p:spPr>
        <p:txBody>
          <a:bodyPr wrap="none">
            <a:spAutoFit/>
          </a:bodyPr>
          <a:lstStyle/>
          <a:p>
            <a:pPr fontAlgn="auto">
              <a:spcBef>
                <a:spcPts val="0"/>
              </a:spcBef>
              <a:spcAft>
                <a:spcPts val="0"/>
              </a:spcAft>
              <a:defRPr/>
            </a:pPr>
            <a:r>
              <a:rPr lang="en-US" sz="1600" b="1" kern="0">
                <a:solidFill>
                  <a:srgbClr val="FF0000"/>
                </a:solidFill>
                <a:effectLst>
                  <a:outerShdw blurRad="38100" dist="38100" dir="2700000" algn="tl">
                    <a:srgbClr val="000000">
                      <a:alpha val="43137"/>
                    </a:srgbClr>
                  </a:outerShdw>
                </a:effectLst>
                <a:latin typeface="Arial" charset="0"/>
              </a:rPr>
              <a:t>P = 0.000072</a:t>
            </a:r>
          </a:p>
        </p:txBody>
      </p:sp>
      <p:sp>
        <p:nvSpPr>
          <p:cNvPr id="9" name="Rectangle 52"/>
          <p:cNvSpPr>
            <a:spLocks noChangeArrowheads="1"/>
          </p:cNvSpPr>
          <p:nvPr/>
        </p:nvSpPr>
        <p:spPr bwMode="auto">
          <a:xfrm>
            <a:off x="1792485" y="5607471"/>
            <a:ext cx="3262432" cy="1200329"/>
          </a:xfrm>
          <a:prstGeom prst="rect">
            <a:avLst/>
          </a:prstGeom>
          <a:noFill/>
          <a:ln w="9525">
            <a:noFill/>
            <a:miter lim="800000"/>
            <a:headEnd/>
            <a:tailEnd/>
          </a:ln>
        </p:spPr>
        <p:txBody>
          <a:bodyPr wrap="none" anchor="b">
            <a:spAutoFit/>
          </a:bodyPr>
          <a:lstStyle/>
          <a:p>
            <a:pPr fontAlgn="auto">
              <a:spcBef>
                <a:spcPts val="0"/>
              </a:spcBef>
              <a:spcAft>
                <a:spcPts val="0"/>
              </a:spcAft>
              <a:defRPr/>
            </a:pPr>
            <a:r>
              <a:rPr lang="en-GB" sz="2400" kern="0">
                <a:solidFill>
                  <a:srgbClr val="000000"/>
                </a:solidFill>
                <a:latin typeface="Calibri" pitchFamily="34" charset="0"/>
              </a:rPr>
              <a:t>PROMID</a:t>
            </a:r>
          </a:p>
          <a:p>
            <a:pPr fontAlgn="auto">
              <a:spcBef>
                <a:spcPts val="0"/>
              </a:spcBef>
              <a:spcAft>
                <a:spcPts val="0"/>
              </a:spcAft>
              <a:defRPr/>
            </a:pPr>
            <a:r>
              <a:rPr lang="en-GB" sz="2400" kern="0">
                <a:solidFill>
                  <a:srgbClr val="000000"/>
                </a:solidFill>
                <a:latin typeface="Calibri" pitchFamily="34" charset="0"/>
              </a:rPr>
              <a:t>Rinke, et al</a:t>
            </a:r>
            <a:r>
              <a:rPr lang="en-GB" sz="2400" i="1" kern="0">
                <a:solidFill>
                  <a:srgbClr val="000000"/>
                </a:solidFill>
                <a:latin typeface="Calibri" pitchFamily="34" charset="0"/>
              </a:rPr>
              <a:t>. J </a:t>
            </a:r>
            <a:r>
              <a:rPr lang="en-GB" sz="2400" i="1" kern="0" err="1">
                <a:solidFill>
                  <a:srgbClr val="000000"/>
                </a:solidFill>
                <a:latin typeface="Calibri" pitchFamily="34" charset="0"/>
              </a:rPr>
              <a:t>Clin</a:t>
            </a:r>
            <a:r>
              <a:rPr lang="en-GB" sz="2400" i="1" kern="0">
                <a:solidFill>
                  <a:srgbClr val="000000"/>
                </a:solidFill>
                <a:latin typeface="Calibri" pitchFamily="34" charset="0"/>
              </a:rPr>
              <a:t> </a:t>
            </a:r>
            <a:r>
              <a:rPr lang="en-GB" sz="2400" i="1" kern="0" err="1">
                <a:solidFill>
                  <a:srgbClr val="000000"/>
                </a:solidFill>
                <a:latin typeface="Calibri" pitchFamily="34" charset="0"/>
              </a:rPr>
              <a:t>Oncol</a:t>
            </a:r>
            <a:r>
              <a:rPr lang="en-GB" sz="2400" i="1" kern="0">
                <a:solidFill>
                  <a:srgbClr val="000000"/>
                </a:solidFill>
                <a:latin typeface="Calibri" pitchFamily="34" charset="0"/>
              </a:rPr>
              <a:t>.</a:t>
            </a:r>
          </a:p>
          <a:p>
            <a:pPr fontAlgn="auto">
              <a:spcBef>
                <a:spcPts val="0"/>
              </a:spcBef>
              <a:spcAft>
                <a:spcPts val="0"/>
              </a:spcAft>
              <a:defRPr/>
            </a:pPr>
            <a:r>
              <a:rPr lang="en-GB" sz="2400" i="1" kern="0">
                <a:solidFill>
                  <a:srgbClr val="000000"/>
                </a:solidFill>
                <a:latin typeface="Calibri" pitchFamily="34" charset="0"/>
              </a:rPr>
              <a:t> </a:t>
            </a:r>
            <a:r>
              <a:rPr lang="en-GB" sz="2400" kern="0">
                <a:solidFill>
                  <a:srgbClr val="000000"/>
                </a:solidFill>
                <a:latin typeface="Calibri" pitchFamily="34" charset="0"/>
              </a:rPr>
              <a:t>2009;27(28):4656-4663.</a:t>
            </a:r>
          </a:p>
        </p:txBody>
      </p:sp>
      <p:pic>
        <p:nvPicPr>
          <p:cNvPr id="11" name="Picture 10" descr="CLARINET PFS.pdf"/>
          <p:cNvPicPr>
            <a:picLocks noChangeAspect="1"/>
          </p:cNvPicPr>
          <p:nvPr/>
        </p:nvPicPr>
        <p:blipFill rotWithShape="1">
          <a:blip r:embed="rId4" cstate="email">
            <a:extLst>
              <a:ext uri="{28A0092B-C50C-407E-A947-70E740481C1C}">
                <a14:useLocalDpi xmlns:a14="http://schemas.microsoft.com/office/drawing/2010/main" val="0"/>
              </a:ext>
            </a:extLst>
          </a:blip>
          <a:srcRect l="8035" t="23429" r="18453" b="18730"/>
          <a:stretch/>
        </p:blipFill>
        <p:spPr>
          <a:xfrm>
            <a:off x="6131619" y="2741223"/>
            <a:ext cx="4573031" cy="2780492"/>
          </a:xfrm>
          <a:prstGeom prst="rect">
            <a:avLst/>
          </a:prstGeom>
          <a:ln>
            <a:solidFill>
              <a:srgbClr val="7F7F7F"/>
            </a:solidFill>
          </a:ln>
        </p:spPr>
      </p:pic>
      <p:sp>
        <p:nvSpPr>
          <p:cNvPr id="12" name="TextBox 21"/>
          <p:cNvSpPr txBox="1">
            <a:spLocks noChangeArrowheads="1"/>
          </p:cNvSpPr>
          <p:nvPr/>
        </p:nvSpPr>
        <p:spPr bwMode="auto">
          <a:xfrm>
            <a:off x="6781949" y="4273883"/>
            <a:ext cx="2522763" cy="674031"/>
          </a:xfrm>
          <a:prstGeom prst="rect">
            <a:avLst/>
          </a:prstGeom>
          <a:solidFill>
            <a:srgbClr val="990000"/>
          </a:solidFill>
          <a:ln>
            <a:solidFill>
              <a:srgbClr val="A6A6A6"/>
            </a:solidFill>
          </a:ln>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fontAlgn="auto">
              <a:lnSpc>
                <a:spcPct val="90000"/>
              </a:lnSpc>
              <a:spcBef>
                <a:spcPts val="0"/>
              </a:spcBef>
              <a:spcAft>
                <a:spcPts val="0"/>
              </a:spcAft>
              <a:tabLst>
                <a:tab pos="1143000" algn="l"/>
              </a:tabLst>
              <a:defRPr/>
            </a:pPr>
            <a:r>
              <a:rPr lang="en-US" sz="1400" kern="0" err="1">
                <a:solidFill>
                  <a:srgbClr val="FFFFFF"/>
                </a:solidFill>
                <a:latin typeface="Arial"/>
              </a:rPr>
              <a:t>Lanreotide</a:t>
            </a:r>
            <a:r>
              <a:rPr lang="en-US" sz="1400" kern="0">
                <a:solidFill>
                  <a:srgbClr val="FFFFFF"/>
                </a:solidFill>
                <a:latin typeface="Arial"/>
              </a:rPr>
              <a:t>	Not reached</a:t>
            </a:r>
          </a:p>
          <a:p>
            <a:pPr fontAlgn="auto">
              <a:lnSpc>
                <a:spcPct val="90000"/>
              </a:lnSpc>
              <a:spcBef>
                <a:spcPts val="0"/>
              </a:spcBef>
              <a:spcAft>
                <a:spcPts val="0"/>
              </a:spcAft>
              <a:tabLst>
                <a:tab pos="1143000" algn="l"/>
              </a:tabLst>
              <a:defRPr/>
            </a:pPr>
            <a:r>
              <a:rPr lang="en-US" sz="1400" kern="0">
                <a:solidFill>
                  <a:srgbClr val="FFFFFF"/>
                </a:solidFill>
                <a:latin typeface="Arial"/>
              </a:rPr>
              <a:t>Placebo	18.0 </a:t>
            </a:r>
            <a:r>
              <a:rPr lang="en-US" sz="1400" kern="0" err="1">
                <a:solidFill>
                  <a:srgbClr val="FFFFFF"/>
                </a:solidFill>
                <a:latin typeface="Arial"/>
              </a:rPr>
              <a:t>mo</a:t>
            </a:r>
            <a:endParaRPr lang="en-US" sz="1400" kern="0">
              <a:solidFill>
                <a:srgbClr val="FFFFFF"/>
              </a:solidFill>
              <a:latin typeface="Arial"/>
            </a:endParaRPr>
          </a:p>
          <a:p>
            <a:pPr fontAlgn="auto">
              <a:lnSpc>
                <a:spcPct val="90000"/>
              </a:lnSpc>
              <a:spcBef>
                <a:spcPts val="0"/>
              </a:spcBef>
              <a:spcAft>
                <a:spcPts val="0"/>
              </a:spcAft>
              <a:tabLst>
                <a:tab pos="1143000" algn="l"/>
              </a:tabLst>
              <a:defRPr/>
            </a:pPr>
            <a:r>
              <a:rPr lang="en-US" sz="1400" kern="0">
                <a:solidFill>
                  <a:srgbClr val="FFFFFF"/>
                </a:solidFill>
                <a:latin typeface="Arial"/>
              </a:rPr>
              <a:t>HR 0.47, </a:t>
            </a:r>
            <a:r>
              <a:rPr lang="en-US" sz="1400" i="1" kern="0">
                <a:solidFill>
                  <a:srgbClr val="FFFFFF"/>
                </a:solidFill>
              </a:rPr>
              <a:t>p</a:t>
            </a:r>
            <a:r>
              <a:rPr lang="en-US" sz="1400" kern="0">
                <a:solidFill>
                  <a:srgbClr val="FFFFFF"/>
                </a:solidFill>
              </a:rPr>
              <a:t> &lt; 0.001</a:t>
            </a:r>
            <a:endParaRPr lang="en-US" sz="1400" kern="0">
              <a:solidFill>
                <a:srgbClr val="FFFFFF"/>
              </a:solidFill>
              <a:latin typeface="Arial"/>
            </a:endParaRPr>
          </a:p>
        </p:txBody>
      </p:sp>
      <p:sp>
        <p:nvSpPr>
          <p:cNvPr id="3" name="Rectangle 2"/>
          <p:cNvSpPr/>
          <p:nvPr/>
        </p:nvSpPr>
        <p:spPr>
          <a:xfrm>
            <a:off x="6519950" y="5802961"/>
            <a:ext cx="4148051" cy="923330"/>
          </a:xfrm>
          <a:prstGeom prst="rect">
            <a:avLst/>
          </a:prstGeom>
        </p:spPr>
        <p:txBody>
          <a:bodyPr wrap="square">
            <a:spAutoFit/>
          </a:bodyPr>
          <a:lstStyle/>
          <a:p>
            <a:pPr fontAlgn="auto">
              <a:spcBef>
                <a:spcPts val="0"/>
              </a:spcBef>
              <a:spcAft>
                <a:spcPts val="0"/>
              </a:spcAft>
              <a:defRPr/>
            </a:pPr>
            <a:r>
              <a:rPr lang="en-US" kern="0">
                <a:solidFill>
                  <a:srgbClr val="000000"/>
                </a:solidFill>
              </a:rPr>
              <a:t>CLARINET</a:t>
            </a:r>
          </a:p>
          <a:p>
            <a:pPr fontAlgn="auto">
              <a:spcBef>
                <a:spcPts val="0"/>
              </a:spcBef>
              <a:spcAft>
                <a:spcPts val="0"/>
              </a:spcAft>
              <a:defRPr/>
            </a:pPr>
            <a:r>
              <a:rPr lang="en-US" kern="0" err="1">
                <a:solidFill>
                  <a:srgbClr val="000000"/>
                </a:solidFill>
              </a:rPr>
              <a:t>Caplin</a:t>
            </a:r>
            <a:r>
              <a:rPr lang="en-US" kern="0">
                <a:solidFill>
                  <a:srgbClr val="000000"/>
                </a:solidFill>
              </a:rPr>
              <a:t> ME, et al. N </a:t>
            </a:r>
            <a:r>
              <a:rPr lang="en-US" kern="0" err="1">
                <a:solidFill>
                  <a:srgbClr val="000000"/>
                </a:solidFill>
              </a:rPr>
              <a:t>Engl</a:t>
            </a:r>
            <a:r>
              <a:rPr lang="en-US" kern="0">
                <a:solidFill>
                  <a:srgbClr val="000000"/>
                </a:solidFill>
              </a:rPr>
              <a:t> J Med. 2014;371(3):224-233. </a:t>
            </a:r>
          </a:p>
        </p:txBody>
      </p:sp>
      <p:sp>
        <p:nvSpPr>
          <p:cNvPr id="15" name="Rectangle 52"/>
          <p:cNvSpPr>
            <a:spLocks noChangeArrowheads="1"/>
          </p:cNvSpPr>
          <p:nvPr/>
        </p:nvSpPr>
        <p:spPr bwMode="auto">
          <a:xfrm>
            <a:off x="2738145" y="2191821"/>
            <a:ext cx="2150589" cy="461665"/>
          </a:xfrm>
          <a:prstGeom prst="rect">
            <a:avLst/>
          </a:prstGeom>
          <a:noFill/>
          <a:ln w="9525">
            <a:noFill/>
            <a:miter lim="800000"/>
            <a:headEnd/>
            <a:tailEnd/>
          </a:ln>
        </p:spPr>
        <p:txBody>
          <a:bodyPr wrap="none" anchor="b">
            <a:spAutoFit/>
          </a:bodyPr>
          <a:lstStyle/>
          <a:p>
            <a:pPr fontAlgn="auto">
              <a:spcBef>
                <a:spcPts val="0"/>
              </a:spcBef>
              <a:spcAft>
                <a:spcPts val="0"/>
              </a:spcAft>
              <a:defRPr/>
            </a:pPr>
            <a:r>
              <a:rPr lang="en-GB" sz="2400" kern="0">
                <a:solidFill>
                  <a:srgbClr val="000000"/>
                </a:solidFill>
                <a:latin typeface="Calibri" pitchFamily="34" charset="0"/>
              </a:rPr>
              <a:t>Octreotide LAR</a:t>
            </a:r>
          </a:p>
        </p:txBody>
      </p:sp>
      <p:sp>
        <p:nvSpPr>
          <p:cNvPr id="16" name="Rectangle 52"/>
          <p:cNvSpPr>
            <a:spLocks noChangeArrowheads="1"/>
          </p:cNvSpPr>
          <p:nvPr/>
        </p:nvSpPr>
        <p:spPr bwMode="auto">
          <a:xfrm>
            <a:off x="7772753" y="2125963"/>
            <a:ext cx="1531958" cy="461665"/>
          </a:xfrm>
          <a:prstGeom prst="rect">
            <a:avLst/>
          </a:prstGeom>
          <a:noFill/>
          <a:ln w="9525">
            <a:noFill/>
            <a:miter lim="800000"/>
            <a:headEnd/>
            <a:tailEnd/>
          </a:ln>
        </p:spPr>
        <p:txBody>
          <a:bodyPr wrap="none" anchor="b">
            <a:spAutoFit/>
          </a:bodyPr>
          <a:lstStyle/>
          <a:p>
            <a:pPr fontAlgn="auto">
              <a:spcBef>
                <a:spcPts val="0"/>
              </a:spcBef>
              <a:spcAft>
                <a:spcPts val="0"/>
              </a:spcAft>
              <a:defRPr/>
            </a:pPr>
            <a:r>
              <a:rPr lang="en-GB" sz="2400" kern="0" err="1">
                <a:solidFill>
                  <a:srgbClr val="000000"/>
                </a:solidFill>
                <a:latin typeface="Calibri" pitchFamily="34" charset="0"/>
              </a:rPr>
              <a:t>Lanreotide</a:t>
            </a:r>
            <a:endParaRPr lang="en-GB" sz="2400" kern="0">
              <a:solidFill>
                <a:srgbClr val="000000"/>
              </a:solidFill>
              <a:latin typeface="Calibri" pitchFamily="34" charset="0"/>
            </a:endParaRPr>
          </a:p>
        </p:txBody>
      </p:sp>
    </p:spTree>
    <p:extLst>
      <p:ext uri="{BB962C8B-B14F-4D97-AF65-F5344CB8AC3E}">
        <p14:creationId xmlns:p14="http://schemas.microsoft.com/office/powerpoint/2010/main" val="1747535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rot="10800000" flipH="1">
            <a:off x="0" y="-42530"/>
            <a:ext cx="10680700" cy="690053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fontAlgn="auto">
              <a:spcBef>
                <a:spcPts val="0"/>
              </a:spcBef>
              <a:spcAft>
                <a:spcPts val="0"/>
              </a:spcAft>
              <a:defRPr/>
            </a:pPr>
            <a:endParaRPr lang="en-US" altLang="en-US" b="1" kern="0">
              <a:solidFill>
                <a:srgbClr val="FFFFFF"/>
              </a:solidFill>
              <a:latin typeface="Arial" pitchFamily="34" charset="0"/>
              <a:cs typeface="Tahoma"/>
            </a:endParaRPr>
          </a:p>
        </p:txBody>
      </p:sp>
      <p:sp>
        <p:nvSpPr>
          <p:cNvPr id="4" name="Title 3"/>
          <p:cNvSpPr>
            <a:spLocks noGrp="1"/>
          </p:cNvSpPr>
          <p:nvPr>
            <p:ph type="ctrTitle"/>
          </p:nvPr>
        </p:nvSpPr>
        <p:spPr>
          <a:xfrm>
            <a:off x="1181465" y="871877"/>
            <a:ext cx="9565758" cy="1771651"/>
          </a:xfrm>
        </p:spPr>
        <p:txBody>
          <a:bodyPr/>
          <a:lstStyle/>
          <a:p>
            <a:r>
              <a:rPr lang="en-US" sz="5400" dirty="0">
                <a:solidFill>
                  <a:srgbClr val="FFFF99"/>
                </a:solidFill>
                <a:latin typeface="Calibri" panose="020F0502020204030204" pitchFamily="34" charset="0"/>
                <a:cs typeface="Calibri" panose="020F0502020204030204" pitchFamily="34" charset="0"/>
              </a:rPr>
              <a:t>Peptide Receptor Radionuclide Therapy (PRRT)</a:t>
            </a:r>
          </a:p>
        </p:txBody>
      </p:sp>
      <p:pic>
        <p:nvPicPr>
          <p:cNvPr id="5" name="Picture 16"/>
          <p:cNvPicPr>
            <a:picLocks noChangeAspect="1" noChangeArrowheads="1"/>
          </p:cNvPicPr>
          <p:nvPr/>
        </p:nvPicPr>
        <p:blipFill>
          <a:blip r:embed="rId3" cstate="print">
            <a:extLst/>
          </a:blip>
          <a:srcRect/>
          <a:stretch>
            <a:fillRect/>
          </a:stretch>
        </p:blipFill>
        <p:spPr bwMode="auto">
          <a:xfrm>
            <a:off x="3627381" y="2715246"/>
            <a:ext cx="4673927" cy="2154465"/>
          </a:xfrm>
          <a:prstGeom prst="rect">
            <a:avLst/>
          </a:prstGeom>
          <a:noFill/>
          <a:ln>
            <a:noFill/>
          </a:ln>
          <a:scene3d>
            <a:camera prst="orthographicFront"/>
            <a:lightRig rig="threePt" dir="t"/>
          </a:scene3d>
          <a:sp3d>
            <a:bevelT/>
          </a:sp3d>
          <a:extLst/>
        </p:spPr>
      </p:pic>
    </p:spTree>
    <p:extLst>
      <p:ext uri="{BB962C8B-B14F-4D97-AF65-F5344CB8AC3E}">
        <p14:creationId xmlns:p14="http://schemas.microsoft.com/office/powerpoint/2010/main" val="71465583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Title 1"/>
          <p:cNvSpPr>
            <a:spLocks noGrp="1"/>
          </p:cNvSpPr>
          <p:nvPr>
            <p:ph type="title"/>
          </p:nvPr>
        </p:nvSpPr>
        <p:spPr/>
        <p:txBody>
          <a:bodyPr/>
          <a:lstStyle/>
          <a:p>
            <a:r>
              <a:rPr lang="en-US" altLang="en-US" sz="3600" dirty="0">
                <a:solidFill>
                  <a:srgbClr val="FFFF99"/>
                </a:solidFill>
                <a:latin typeface="Calibri" panose="020F0502020204030204" pitchFamily="34" charset="0"/>
              </a:rPr>
              <a:t>PRRT</a:t>
            </a:r>
          </a:p>
        </p:txBody>
      </p:sp>
      <p:pic>
        <p:nvPicPr>
          <p:cNvPr id="3328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2915" y="1955802"/>
            <a:ext cx="2974749" cy="34003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32804" name="TextBox 3"/>
          <p:cNvSpPr txBox="1">
            <a:spLocks noChangeArrowheads="1"/>
          </p:cNvSpPr>
          <p:nvPr/>
        </p:nvSpPr>
        <p:spPr bwMode="auto">
          <a:xfrm>
            <a:off x="1536701" y="6537326"/>
            <a:ext cx="665400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Times" panose="02020603050405020304" pitchFamily="18" charset="0"/>
              <a:buChar char="•"/>
              <a:defRPr sz="3200">
                <a:solidFill>
                  <a:schemeClr val="tx1"/>
                </a:solidFill>
                <a:latin typeface="Lucida Grande" pitchFamily="-48" charset="0"/>
              </a:defRPr>
            </a:lvl1pPr>
            <a:lvl2pPr marL="742950" indent="-285750">
              <a:spcBef>
                <a:spcPct val="20000"/>
              </a:spcBef>
              <a:buClr>
                <a:schemeClr val="accent2"/>
              </a:buClr>
              <a:buFont typeface="Wingdings" panose="05000000000000000000" pitchFamily="2" charset="2"/>
              <a:buChar char="w"/>
              <a:defRPr sz="2800">
                <a:solidFill>
                  <a:schemeClr val="tx1"/>
                </a:solidFill>
                <a:latin typeface="Lucida Grande" pitchFamily="-48" charset="0"/>
              </a:defRPr>
            </a:lvl2pPr>
            <a:lvl3pPr marL="1143000" indent="-228600">
              <a:spcBef>
                <a:spcPct val="20000"/>
              </a:spcBef>
              <a:buClr>
                <a:schemeClr val="accent1"/>
              </a:buClr>
              <a:buFont typeface="Wingdings" panose="05000000000000000000" pitchFamily="2" charset="2"/>
              <a:buChar char="§"/>
              <a:defRPr sz="2400">
                <a:solidFill>
                  <a:schemeClr val="tx1"/>
                </a:solidFill>
                <a:latin typeface="Lucida Grande" pitchFamily="-48" charset="0"/>
              </a:defRPr>
            </a:lvl3pPr>
            <a:lvl4pPr marL="1600200" indent="-228600">
              <a:spcBef>
                <a:spcPct val="20000"/>
              </a:spcBef>
              <a:buClr>
                <a:schemeClr val="accent2"/>
              </a:buClr>
              <a:buFont typeface="Times" panose="02020603050405020304" pitchFamily="18" charset="0"/>
              <a:buChar char="•"/>
              <a:defRPr sz="2000">
                <a:solidFill>
                  <a:schemeClr val="tx1"/>
                </a:solidFill>
                <a:latin typeface="Lucida Grande" pitchFamily="-48" charset="0"/>
              </a:defRPr>
            </a:lvl4pPr>
            <a:lvl5pPr marL="2057400" indent="-228600">
              <a:spcBef>
                <a:spcPct val="20000"/>
              </a:spcBef>
              <a:buClr>
                <a:schemeClr val="tx2"/>
              </a:buClr>
              <a:buFont typeface="Wingdings" panose="05000000000000000000" pitchFamily="2" charset="2"/>
              <a:buChar char="§"/>
              <a:defRPr sz="2000">
                <a:solidFill>
                  <a:schemeClr val="tx1"/>
                </a:solidFill>
                <a:latin typeface="Lucida Grande" pitchFamily="-48" charset="0"/>
              </a:defRPr>
            </a:lvl5pPr>
            <a:lvl6pPr marL="25146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6pPr>
            <a:lvl7pPr marL="29718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7pPr>
            <a:lvl8pPr marL="34290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8pPr>
            <a:lvl9pPr marL="38862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9pPr>
          </a:lstStyle>
          <a:p>
            <a:pPr fontAlgn="auto">
              <a:spcBef>
                <a:spcPct val="0"/>
              </a:spcBef>
              <a:spcAft>
                <a:spcPts val="0"/>
              </a:spcAft>
              <a:buClrTx/>
              <a:buNone/>
              <a:defRPr/>
            </a:pPr>
            <a:r>
              <a:rPr lang="en-US" altLang="en-US" sz="1400" kern="0">
                <a:solidFill>
                  <a:srgbClr val="FFFFFF"/>
                </a:solidFill>
                <a:latin typeface="Calibri" panose="020F0502020204030204" pitchFamily="34" charset="0"/>
              </a:rPr>
              <a:t>H. Bergsma et al. / Best Practice &amp; Research Clinical Gastroenterology 26 (2012) 867–881</a:t>
            </a:r>
          </a:p>
        </p:txBody>
      </p:sp>
      <p:sp>
        <p:nvSpPr>
          <p:cNvPr id="332805" name="TextBox 4"/>
          <p:cNvSpPr txBox="1">
            <a:spLocks noChangeArrowheads="1"/>
          </p:cNvSpPr>
          <p:nvPr/>
        </p:nvSpPr>
        <p:spPr bwMode="auto">
          <a:xfrm>
            <a:off x="5818189" y="1322841"/>
            <a:ext cx="3996735" cy="14773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Times" panose="02020603050405020304" pitchFamily="18" charset="0"/>
              <a:buChar char="•"/>
              <a:defRPr sz="3200">
                <a:solidFill>
                  <a:schemeClr val="tx1"/>
                </a:solidFill>
                <a:latin typeface="Lucida Grande" pitchFamily="-48" charset="0"/>
              </a:defRPr>
            </a:lvl1pPr>
            <a:lvl2pPr marL="742950" indent="-285750">
              <a:spcBef>
                <a:spcPct val="20000"/>
              </a:spcBef>
              <a:buClr>
                <a:schemeClr val="accent2"/>
              </a:buClr>
              <a:buFont typeface="Wingdings" panose="05000000000000000000" pitchFamily="2" charset="2"/>
              <a:buChar char="w"/>
              <a:defRPr sz="2800">
                <a:solidFill>
                  <a:schemeClr val="tx1"/>
                </a:solidFill>
                <a:latin typeface="Lucida Grande" pitchFamily="-48" charset="0"/>
              </a:defRPr>
            </a:lvl2pPr>
            <a:lvl3pPr marL="1143000" indent="-228600">
              <a:spcBef>
                <a:spcPct val="20000"/>
              </a:spcBef>
              <a:buClr>
                <a:schemeClr val="accent1"/>
              </a:buClr>
              <a:buFont typeface="Wingdings" panose="05000000000000000000" pitchFamily="2" charset="2"/>
              <a:buChar char="§"/>
              <a:defRPr sz="2400">
                <a:solidFill>
                  <a:schemeClr val="tx1"/>
                </a:solidFill>
                <a:latin typeface="Lucida Grande" pitchFamily="-48" charset="0"/>
              </a:defRPr>
            </a:lvl3pPr>
            <a:lvl4pPr marL="1600200" indent="-228600">
              <a:spcBef>
                <a:spcPct val="20000"/>
              </a:spcBef>
              <a:buClr>
                <a:schemeClr val="accent2"/>
              </a:buClr>
              <a:buFont typeface="Times" panose="02020603050405020304" pitchFamily="18" charset="0"/>
              <a:buChar char="•"/>
              <a:defRPr sz="2000">
                <a:solidFill>
                  <a:schemeClr val="tx1"/>
                </a:solidFill>
                <a:latin typeface="Lucida Grande" pitchFamily="-48" charset="0"/>
              </a:defRPr>
            </a:lvl4pPr>
            <a:lvl5pPr marL="2057400" indent="-228600">
              <a:spcBef>
                <a:spcPct val="20000"/>
              </a:spcBef>
              <a:buClr>
                <a:schemeClr val="tx2"/>
              </a:buClr>
              <a:buFont typeface="Wingdings" panose="05000000000000000000" pitchFamily="2" charset="2"/>
              <a:buChar char="§"/>
              <a:defRPr sz="2000">
                <a:solidFill>
                  <a:schemeClr val="tx1"/>
                </a:solidFill>
                <a:latin typeface="Lucida Grande" pitchFamily="-48" charset="0"/>
              </a:defRPr>
            </a:lvl5pPr>
            <a:lvl6pPr marL="25146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6pPr>
            <a:lvl7pPr marL="29718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7pPr>
            <a:lvl8pPr marL="34290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8pPr>
            <a:lvl9pPr marL="38862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9pPr>
          </a:lstStyle>
          <a:p>
            <a:pPr fontAlgn="auto">
              <a:spcBef>
                <a:spcPct val="0"/>
              </a:spcBef>
              <a:spcAft>
                <a:spcPts val="0"/>
              </a:spcAft>
              <a:buClrTx/>
              <a:buNone/>
              <a:defRPr/>
            </a:pPr>
            <a:r>
              <a:rPr lang="en-US" altLang="en-US" sz="1800" kern="0">
                <a:solidFill>
                  <a:srgbClr val="FFFFFF"/>
                </a:solidFill>
                <a:effectLst>
                  <a:outerShdw blurRad="38100" dist="38100" dir="2700000" algn="tl">
                    <a:srgbClr val="000000">
                      <a:alpha val="43137"/>
                    </a:srgbClr>
                  </a:outerShdw>
                </a:effectLst>
                <a:latin typeface="Calibri" panose="020F0502020204030204" pitchFamily="34" charset="0"/>
              </a:rPr>
              <a:t>Lu177: </a:t>
            </a:r>
            <a:r>
              <a:rPr lang="en-US" altLang="en-US" sz="1800" kern="0">
                <a:solidFill>
                  <a:srgbClr val="FFFFFF"/>
                </a:solidFill>
                <a:effectLst>
                  <a:outerShdw blurRad="38100" dist="38100" dir="2700000" algn="tl">
                    <a:srgbClr val="000000">
                      <a:alpha val="43137"/>
                    </a:srgbClr>
                  </a:outerShdw>
                </a:effectLst>
                <a:latin typeface="Symbol" panose="05050102010706020507" pitchFamily="18" charset="2"/>
              </a:rPr>
              <a:t>b</a:t>
            </a:r>
            <a:r>
              <a:rPr lang="en-US" altLang="en-US" sz="1800" kern="0" baseline="30000">
                <a:solidFill>
                  <a:srgbClr val="FFFFFF"/>
                </a:solidFill>
                <a:effectLst>
                  <a:outerShdw blurRad="38100" dist="38100" dir="2700000" algn="tl">
                    <a:srgbClr val="000000">
                      <a:alpha val="43137"/>
                    </a:srgbClr>
                  </a:outerShdw>
                </a:effectLst>
                <a:latin typeface="Calibri" panose="020F0502020204030204" pitchFamily="34" charset="0"/>
              </a:rPr>
              <a:t>-</a:t>
            </a:r>
            <a:r>
              <a:rPr lang="en-US" altLang="en-US" sz="1800" kern="0">
                <a:solidFill>
                  <a:srgbClr val="FFFFFF"/>
                </a:solidFill>
                <a:effectLst>
                  <a:outerShdw blurRad="38100" dist="38100" dir="2700000" algn="tl">
                    <a:srgbClr val="000000">
                      <a:alpha val="43137"/>
                    </a:srgbClr>
                  </a:outerShdw>
                </a:effectLst>
                <a:latin typeface="Calibri" panose="020F0502020204030204" pitchFamily="34" charset="0"/>
              </a:rPr>
              <a:t> decay; 2mm tissue penetration</a:t>
            </a:r>
          </a:p>
          <a:p>
            <a:pPr fontAlgn="auto">
              <a:spcBef>
                <a:spcPct val="0"/>
              </a:spcBef>
              <a:spcAft>
                <a:spcPts val="0"/>
              </a:spcAft>
              <a:buClrTx/>
              <a:buNone/>
              <a:defRPr/>
            </a:pPr>
            <a:r>
              <a:rPr lang="en-US" altLang="en-US" sz="1800" kern="0">
                <a:solidFill>
                  <a:srgbClr val="FFFFFF"/>
                </a:solidFill>
                <a:effectLst>
                  <a:outerShdw blurRad="38100" dist="38100" dir="2700000" algn="tl">
                    <a:srgbClr val="000000">
                      <a:alpha val="43137"/>
                    </a:srgbClr>
                  </a:outerShdw>
                </a:effectLst>
                <a:latin typeface="Calibri" panose="020F0502020204030204" pitchFamily="34" charset="0"/>
              </a:rPr>
              <a:t> 	</a:t>
            </a:r>
            <a:r>
              <a:rPr lang="en-US" altLang="en-US" sz="1800" kern="0">
                <a:solidFill>
                  <a:srgbClr val="FFFFFF"/>
                </a:solidFill>
                <a:effectLst>
                  <a:outerShdw blurRad="38100" dist="38100" dir="2700000" algn="tl">
                    <a:srgbClr val="000000">
                      <a:alpha val="43137"/>
                    </a:srgbClr>
                  </a:outerShdw>
                </a:effectLst>
                <a:latin typeface="Symbol" panose="05050102010706020507" pitchFamily="18" charset="2"/>
              </a:rPr>
              <a:t>g</a:t>
            </a:r>
            <a:r>
              <a:rPr lang="en-US" altLang="en-US" sz="1800" kern="0">
                <a:solidFill>
                  <a:srgbClr val="FFFFFF"/>
                </a:solidFill>
                <a:effectLst>
                  <a:outerShdw blurRad="38100" dist="38100" dir="2700000" algn="tl">
                    <a:srgbClr val="000000">
                      <a:alpha val="43137"/>
                    </a:srgbClr>
                  </a:outerShdw>
                </a:effectLst>
                <a:latin typeface="Calibri" panose="020F0502020204030204" pitchFamily="34" charset="0"/>
              </a:rPr>
              <a:t>-emission </a:t>
            </a:r>
          </a:p>
          <a:p>
            <a:pPr fontAlgn="auto">
              <a:spcBef>
                <a:spcPct val="0"/>
              </a:spcBef>
              <a:spcAft>
                <a:spcPts val="0"/>
              </a:spcAft>
              <a:buClrTx/>
              <a:buNone/>
              <a:defRPr/>
            </a:pPr>
            <a:r>
              <a:rPr lang="en-US" altLang="en-US" sz="1800" kern="0">
                <a:solidFill>
                  <a:srgbClr val="FFFFFF"/>
                </a:solidFill>
                <a:effectLst>
                  <a:outerShdw blurRad="38100" dist="38100" dir="2700000" algn="tl">
                    <a:srgbClr val="000000">
                      <a:alpha val="43137"/>
                    </a:srgbClr>
                  </a:outerShdw>
                </a:effectLst>
                <a:latin typeface="Calibri" panose="020F0502020204030204" pitchFamily="34" charset="0"/>
              </a:rPr>
              <a:t>Y90: </a:t>
            </a:r>
            <a:r>
              <a:rPr lang="en-US" altLang="en-US" sz="1800" kern="0">
                <a:solidFill>
                  <a:srgbClr val="FFFFFF"/>
                </a:solidFill>
                <a:effectLst>
                  <a:outerShdw blurRad="38100" dist="38100" dir="2700000" algn="tl">
                    <a:srgbClr val="000000">
                      <a:alpha val="43137"/>
                    </a:srgbClr>
                  </a:outerShdw>
                </a:effectLst>
                <a:latin typeface="Symbol" panose="05050102010706020507" pitchFamily="18" charset="2"/>
              </a:rPr>
              <a:t>b</a:t>
            </a:r>
            <a:r>
              <a:rPr lang="en-US" altLang="en-US" sz="1800" kern="0" baseline="30000">
                <a:solidFill>
                  <a:srgbClr val="FFFFFF"/>
                </a:solidFill>
                <a:effectLst>
                  <a:outerShdw blurRad="38100" dist="38100" dir="2700000" algn="tl">
                    <a:srgbClr val="000000">
                      <a:alpha val="43137"/>
                    </a:srgbClr>
                  </a:outerShdw>
                </a:effectLst>
                <a:latin typeface="Calibri" panose="020F0502020204030204" pitchFamily="34" charset="0"/>
              </a:rPr>
              <a:t>-</a:t>
            </a:r>
            <a:r>
              <a:rPr lang="en-US" altLang="en-US" sz="1800" kern="0">
                <a:solidFill>
                  <a:srgbClr val="FFFFFF"/>
                </a:solidFill>
                <a:effectLst>
                  <a:outerShdw blurRad="38100" dist="38100" dir="2700000" algn="tl">
                    <a:srgbClr val="000000">
                      <a:alpha val="43137"/>
                    </a:srgbClr>
                  </a:outerShdw>
                </a:effectLst>
                <a:latin typeface="Calibri" panose="020F0502020204030204" pitchFamily="34" charset="0"/>
              </a:rPr>
              <a:t> decay; 12mm tissue penetration</a:t>
            </a:r>
          </a:p>
          <a:p>
            <a:pPr fontAlgn="auto">
              <a:spcBef>
                <a:spcPct val="0"/>
              </a:spcBef>
              <a:spcAft>
                <a:spcPts val="0"/>
              </a:spcAft>
              <a:buClrTx/>
              <a:buNone/>
              <a:defRPr/>
            </a:pPr>
            <a:r>
              <a:rPr lang="en-US" altLang="en-US" sz="1800" kern="0">
                <a:solidFill>
                  <a:srgbClr val="FFFFFF"/>
                </a:solidFill>
                <a:effectLst>
                  <a:outerShdw blurRad="38100" dist="38100" dir="2700000" algn="tl">
                    <a:srgbClr val="000000">
                      <a:alpha val="43137"/>
                    </a:srgbClr>
                  </a:outerShdw>
                </a:effectLst>
                <a:latin typeface="Calibri" panose="020F0502020204030204" pitchFamily="34" charset="0"/>
              </a:rPr>
              <a:t>         indirect </a:t>
            </a:r>
            <a:r>
              <a:rPr lang="en-US" altLang="en-US" sz="1800" kern="0">
                <a:solidFill>
                  <a:srgbClr val="FFFFFF"/>
                </a:solidFill>
                <a:effectLst>
                  <a:outerShdw blurRad="38100" dist="38100" dir="2700000" algn="tl">
                    <a:srgbClr val="000000">
                      <a:alpha val="43137"/>
                    </a:srgbClr>
                  </a:outerShdw>
                </a:effectLst>
                <a:latin typeface="Symbol" panose="05050102010706020507" pitchFamily="18" charset="2"/>
              </a:rPr>
              <a:t>g</a:t>
            </a:r>
            <a:r>
              <a:rPr lang="en-US" altLang="en-US" sz="1800" kern="0">
                <a:solidFill>
                  <a:srgbClr val="FFFFFF"/>
                </a:solidFill>
                <a:effectLst>
                  <a:outerShdw blurRad="38100" dist="38100" dir="2700000" algn="tl">
                    <a:srgbClr val="000000">
                      <a:alpha val="43137"/>
                    </a:srgbClr>
                  </a:outerShdw>
                </a:effectLst>
                <a:latin typeface="Calibri" panose="020F0502020204030204" pitchFamily="34" charset="0"/>
              </a:rPr>
              <a:t> by Bremsstrahlung</a:t>
            </a:r>
          </a:p>
          <a:p>
            <a:pPr fontAlgn="auto">
              <a:spcBef>
                <a:spcPct val="0"/>
              </a:spcBef>
              <a:spcAft>
                <a:spcPts val="0"/>
              </a:spcAft>
              <a:buClrTx/>
              <a:buNone/>
              <a:defRPr/>
            </a:pPr>
            <a:r>
              <a:rPr lang="en-US" altLang="en-US" sz="1800" kern="0">
                <a:solidFill>
                  <a:srgbClr val="FFFFFF"/>
                </a:solidFill>
                <a:effectLst>
                  <a:outerShdw blurRad="38100" dist="38100" dir="2700000" algn="tl">
                    <a:srgbClr val="000000">
                      <a:alpha val="43137"/>
                    </a:srgbClr>
                  </a:outerShdw>
                </a:effectLst>
                <a:latin typeface="Calibri" panose="020F0502020204030204" pitchFamily="34" charset="0"/>
              </a:rPr>
              <a:t>In111: Not ideal: short tissue </a:t>
            </a:r>
            <a:r>
              <a:rPr lang="en-US" altLang="en-US" sz="1800" kern="0" err="1">
                <a:solidFill>
                  <a:srgbClr val="FFFFFF"/>
                </a:solidFill>
                <a:effectLst>
                  <a:outerShdw blurRad="38100" dist="38100" dir="2700000" algn="tl">
                    <a:srgbClr val="000000">
                      <a:alpha val="43137"/>
                    </a:srgbClr>
                  </a:outerShdw>
                </a:effectLst>
                <a:latin typeface="Calibri" panose="020F0502020204030204" pitchFamily="34" charset="0"/>
              </a:rPr>
              <a:t>penetrat</a:t>
            </a:r>
            <a:r>
              <a:rPr lang="en-US" altLang="en-US" sz="1800" kern="0">
                <a:solidFill>
                  <a:srgbClr val="FFFFFF"/>
                </a:solidFill>
                <a:effectLst>
                  <a:outerShdw blurRad="38100" dist="38100" dir="2700000" algn="tl">
                    <a:srgbClr val="000000">
                      <a:alpha val="43137"/>
                    </a:srgbClr>
                  </a:outerShdw>
                </a:effectLst>
                <a:latin typeface="Calibri" panose="020F0502020204030204" pitchFamily="34" charset="0"/>
              </a:rPr>
              <a:t>.</a:t>
            </a:r>
          </a:p>
        </p:txBody>
      </p:sp>
      <p:sp>
        <p:nvSpPr>
          <p:cNvPr id="332806" name="TextBox 5"/>
          <p:cNvSpPr txBox="1">
            <a:spLocks noChangeArrowheads="1"/>
          </p:cNvSpPr>
          <p:nvPr/>
        </p:nvSpPr>
        <p:spPr bwMode="auto">
          <a:xfrm>
            <a:off x="6019800" y="3181351"/>
            <a:ext cx="72487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Times" panose="02020603050405020304" pitchFamily="18" charset="0"/>
              <a:buChar char="•"/>
              <a:defRPr sz="3200">
                <a:solidFill>
                  <a:schemeClr val="tx1"/>
                </a:solidFill>
                <a:latin typeface="Lucida Grande" pitchFamily="-48" charset="0"/>
              </a:defRPr>
            </a:lvl1pPr>
            <a:lvl2pPr marL="742950" indent="-285750">
              <a:spcBef>
                <a:spcPct val="20000"/>
              </a:spcBef>
              <a:buClr>
                <a:schemeClr val="accent2"/>
              </a:buClr>
              <a:buFont typeface="Wingdings" panose="05000000000000000000" pitchFamily="2" charset="2"/>
              <a:buChar char="w"/>
              <a:defRPr sz="2800">
                <a:solidFill>
                  <a:schemeClr val="tx1"/>
                </a:solidFill>
                <a:latin typeface="Lucida Grande" pitchFamily="-48" charset="0"/>
              </a:defRPr>
            </a:lvl2pPr>
            <a:lvl3pPr marL="1143000" indent="-228600">
              <a:spcBef>
                <a:spcPct val="20000"/>
              </a:spcBef>
              <a:buClr>
                <a:schemeClr val="accent1"/>
              </a:buClr>
              <a:buFont typeface="Wingdings" panose="05000000000000000000" pitchFamily="2" charset="2"/>
              <a:buChar char="§"/>
              <a:defRPr sz="2400">
                <a:solidFill>
                  <a:schemeClr val="tx1"/>
                </a:solidFill>
                <a:latin typeface="Lucida Grande" pitchFamily="-48" charset="0"/>
              </a:defRPr>
            </a:lvl3pPr>
            <a:lvl4pPr marL="1600200" indent="-228600">
              <a:spcBef>
                <a:spcPct val="20000"/>
              </a:spcBef>
              <a:buClr>
                <a:schemeClr val="accent2"/>
              </a:buClr>
              <a:buFont typeface="Times" panose="02020603050405020304" pitchFamily="18" charset="0"/>
              <a:buChar char="•"/>
              <a:defRPr sz="2000">
                <a:solidFill>
                  <a:schemeClr val="tx1"/>
                </a:solidFill>
                <a:latin typeface="Lucida Grande" pitchFamily="-48" charset="0"/>
              </a:defRPr>
            </a:lvl4pPr>
            <a:lvl5pPr marL="2057400" indent="-228600">
              <a:spcBef>
                <a:spcPct val="20000"/>
              </a:spcBef>
              <a:buClr>
                <a:schemeClr val="tx2"/>
              </a:buClr>
              <a:buFont typeface="Wingdings" panose="05000000000000000000" pitchFamily="2" charset="2"/>
              <a:buChar char="§"/>
              <a:defRPr sz="2000">
                <a:solidFill>
                  <a:schemeClr val="tx1"/>
                </a:solidFill>
                <a:latin typeface="Lucida Grande" pitchFamily="-48" charset="0"/>
              </a:defRPr>
            </a:lvl5pPr>
            <a:lvl6pPr marL="25146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6pPr>
            <a:lvl7pPr marL="29718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7pPr>
            <a:lvl8pPr marL="34290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8pPr>
            <a:lvl9pPr marL="38862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9pPr>
          </a:lstStyle>
          <a:p>
            <a:pPr fontAlgn="auto">
              <a:spcBef>
                <a:spcPct val="0"/>
              </a:spcBef>
              <a:spcAft>
                <a:spcPts val="0"/>
              </a:spcAft>
              <a:buClrTx/>
              <a:buNone/>
              <a:defRPr/>
            </a:pPr>
            <a:r>
              <a:rPr lang="en-US" altLang="en-US" sz="1800" kern="0">
                <a:solidFill>
                  <a:srgbClr val="FFFFFF"/>
                </a:solidFill>
                <a:latin typeface="Calibri" panose="020F0502020204030204" pitchFamily="34" charset="0"/>
              </a:rPr>
              <a:t>DOTA</a:t>
            </a:r>
          </a:p>
          <a:p>
            <a:pPr fontAlgn="auto">
              <a:spcBef>
                <a:spcPct val="0"/>
              </a:spcBef>
              <a:spcAft>
                <a:spcPts val="0"/>
              </a:spcAft>
              <a:buClrTx/>
              <a:buNone/>
              <a:defRPr/>
            </a:pPr>
            <a:r>
              <a:rPr lang="en-US" altLang="en-US" sz="1800" kern="0">
                <a:solidFill>
                  <a:srgbClr val="FFFFFF"/>
                </a:solidFill>
                <a:latin typeface="Calibri" panose="020F0502020204030204" pitchFamily="34" charset="0"/>
              </a:rPr>
              <a:t>DTPA</a:t>
            </a:r>
          </a:p>
        </p:txBody>
      </p:sp>
      <p:sp>
        <p:nvSpPr>
          <p:cNvPr id="332807" name="TextBox 6"/>
          <p:cNvSpPr txBox="1">
            <a:spLocks noChangeArrowheads="1"/>
          </p:cNvSpPr>
          <p:nvPr/>
        </p:nvSpPr>
        <p:spPr bwMode="auto">
          <a:xfrm>
            <a:off x="5646739" y="4572000"/>
            <a:ext cx="1198533"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Font typeface="Times" panose="02020603050405020304" pitchFamily="18" charset="0"/>
              <a:buChar char="•"/>
              <a:defRPr sz="3200">
                <a:solidFill>
                  <a:schemeClr val="tx1"/>
                </a:solidFill>
                <a:latin typeface="Lucida Grande" pitchFamily="-48" charset="0"/>
              </a:defRPr>
            </a:lvl1pPr>
            <a:lvl2pPr marL="742950" indent="-285750">
              <a:spcBef>
                <a:spcPct val="20000"/>
              </a:spcBef>
              <a:buClr>
                <a:schemeClr val="accent2"/>
              </a:buClr>
              <a:buFont typeface="Wingdings" panose="05000000000000000000" pitchFamily="2" charset="2"/>
              <a:buChar char="w"/>
              <a:defRPr sz="2800">
                <a:solidFill>
                  <a:schemeClr val="tx1"/>
                </a:solidFill>
                <a:latin typeface="Lucida Grande" pitchFamily="-48" charset="0"/>
              </a:defRPr>
            </a:lvl2pPr>
            <a:lvl3pPr marL="1143000" indent="-228600">
              <a:spcBef>
                <a:spcPct val="20000"/>
              </a:spcBef>
              <a:buClr>
                <a:schemeClr val="accent1"/>
              </a:buClr>
              <a:buFont typeface="Wingdings" panose="05000000000000000000" pitchFamily="2" charset="2"/>
              <a:buChar char="§"/>
              <a:defRPr sz="2400">
                <a:solidFill>
                  <a:schemeClr val="tx1"/>
                </a:solidFill>
                <a:latin typeface="Lucida Grande" pitchFamily="-48" charset="0"/>
              </a:defRPr>
            </a:lvl3pPr>
            <a:lvl4pPr marL="1600200" indent="-228600">
              <a:spcBef>
                <a:spcPct val="20000"/>
              </a:spcBef>
              <a:buClr>
                <a:schemeClr val="accent2"/>
              </a:buClr>
              <a:buFont typeface="Times" panose="02020603050405020304" pitchFamily="18" charset="0"/>
              <a:buChar char="•"/>
              <a:defRPr sz="2000">
                <a:solidFill>
                  <a:schemeClr val="tx1"/>
                </a:solidFill>
                <a:latin typeface="Lucida Grande" pitchFamily="-48" charset="0"/>
              </a:defRPr>
            </a:lvl4pPr>
            <a:lvl5pPr marL="2057400" indent="-228600">
              <a:spcBef>
                <a:spcPct val="20000"/>
              </a:spcBef>
              <a:buClr>
                <a:schemeClr val="tx2"/>
              </a:buClr>
              <a:buFont typeface="Wingdings" panose="05000000000000000000" pitchFamily="2" charset="2"/>
              <a:buChar char="§"/>
              <a:defRPr sz="2000">
                <a:solidFill>
                  <a:schemeClr val="tx1"/>
                </a:solidFill>
                <a:latin typeface="Lucida Grande" pitchFamily="-48" charset="0"/>
              </a:defRPr>
            </a:lvl5pPr>
            <a:lvl6pPr marL="25146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6pPr>
            <a:lvl7pPr marL="29718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7pPr>
            <a:lvl8pPr marL="34290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8pPr>
            <a:lvl9pPr marL="38862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9pPr>
          </a:lstStyle>
          <a:p>
            <a:pPr fontAlgn="auto">
              <a:spcBef>
                <a:spcPct val="0"/>
              </a:spcBef>
              <a:spcAft>
                <a:spcPts val="0"/>
              </a:spcAft>
              <a:buClrTx/>
              <a:buNone/>
              <a:defRPr/>
            </a:pPr>
            <a:r>
              <a:rPr lang="en-US" altLang="en-US" sz="1800" kern="0">
                <a:solidFill>
                  <a:srgbClr val="FFFFFF"/>
                </a:solidFill>
                <a:latin typeface="Calibri" panose="020F0502020204030204" pitchFamily="34" charset="0"/>
              </a:rPr>
              <a:t>Octreotide</a:t>
            </a:r>
          </a:p>
          <a:p>
            <a:pPr fontAlgn="auto">
              <a:spcBef>
                <a:spcPct val="0"/>
              </a:spcBef>
              <a:spcAft>
                <a:spcPts val="0"/>
              </a:spcAft>
              <a:buClrTx/>
              <a:buNone/>
              <a:defRPr/>
            </a:pPr>
            <a:r>
              <a:rPr lang="en-US" altLang="en-US" sz="1800" kern="0">
                <a:solidFill>
                  <a:srgbClr val="FFFFFF"/>
                </a:solidFill>
                <a:latin typeface="Calibri" panose="020F0502020204030204" pitchFamily="34" charset="0"/>
              </a:rPr>
              <a:t>Octreotate</a:t>
            </a:r>
          </a:p>
          <a:p>
            <a:pPr fontAlgn="auto">
              <a:spcBef>
                <a:spcPct val="0"/>
              </a:spcBef>
              <a:spcAft>
                <a:spcPts val="0"/>
              </a:spcAft>
              <a:buClrTx/>
              <a:buNone/>
              <a:defRPr/>
            </a:pPr>
            <a:r>
              <a:rPr lang="en-US" altLang="en-US" sz="1800" kern="0">
                <a:solidFill>
                  <a:srgbClr val="FFFFFF"/>
                </a:solidFill>
                <a:latin typeface="Calibri" panose="020F0502020204030204" pitchFamily="34" charset="0"/>
              </a:rPr>
              <a:t>Lanreotide</a:t>
            </a:r>
          </a:p>
        </p:txBody>
      </p:sp>
      <p:sp>
        <p:nvSpPr>
          <p:cNvPr id="332808" name="TextBox 7"/>
          <p:cNvSpPr txBox="1">
            <a:spLocks noChangeArrowheads="1"/>
          </p:cNvSpPr>
          <p:nvPr/>
        </p:nvSpPr>
        <p:spPr bwMode="auto">
          <a:xfrm>
            <a:off x="3360738" y="5554664"/>
            <a:ext cx="6934200" cy="923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Times" panose="02020603050405020304" pitchFamily="18" charset="0"/>
              <a:buChar char="•"/>
              <a:defRPr sz="3200">
                <a:solidFill>
                  <a:schemeClr val="tx1"/>
                </a:solidFill>
                <a:latin typeface="Lucida Grande" pitchFamily="-48" charset="0"/>
              </a:defRPr>
            </a:lvl1pPr>
            <a:lvl2pPr marL="742950" indent="-285750">
              <a:spcBef>
                <a:spcPct val="20000"/>
              </a:spcBef>
              <a:buClr>
                <a:schemeClr val="accent2"/>
              </a:buClr>
              <a:buFont typeface="Wingdings" panose="05000000000000000000" pitchFamily="2" charset="2"/>
              <a:buChar char="w"/>
              <a:defRPr sz="2800">
                <a:solidFill>
                  <a:schemeClr val="tx1"/>
                </a:solidFill>
                <a:latin typeface="Lucida Grande" pitchFamily="-48" charset="0"/>
              </a:defRPr>
            </a:lvl2pPr>
            <a:lvl3pPr marL="1143000" indent="-228600">
              <a:spcBef>
                <a:spcPct val="20000"/>
              </a:spcBef>
              <a:buClr>
                <a:schemeClr val="accent1"/>
              </a:buClr>
              <a:buFont typeface="Wingdings" panose="05000000000000000000" pitchFamily="2" charset="2"/>
              <a:buChar char="§"/>
              <a:defRPr sz="2400">
                <a:solidFill>
                  <a:schemeClr val="tx1"/>
                </a:solidFill>
                <a:latin typeface="Lucida Grande" pitchFamily="-48" charset="0"/>
              </a:defRPr>
            </a:lvl3pPr>
            <a:lvl4pPr marL="1600200" indent="-228600">
              <a:spcBef>
                <a:spcPct val="20000"/>
              </a:spcBef>
              <a:buClr>
                <a:schemeClr val="accent2"/>
              </a:buClr>
              <a:buFont typeface="Times" panose="02020603050405020304" pitchFamily="18" charset="0"/>
              <a:buChar char="•"/>
              <a:defRPr sz="2000">
                <a:solidFill>
                  <a:schemeClr val="tx1"/>
                </a:solidFill>
                <a:latin typeface="Lucida Grande" pitchFamily="-48" charset="0"/>
              </a:defRPr>
            </a:lvl4pPr>
            <a:lvl5pPr marL="2057400" indent="-228600">
              <a:spcBef>
                <a:spcPct val="20000"/>
              </a:spcBef>
              <a:buClr>
                <a:schemeClr val="tx2"/>
              </a:buClr>
              <a:buFont typeface="Wingdings" panose="05000000000000000000" pitchFamily="2" charset="2"/>
              <a:buChar char="§"/>
              <a:defRPr sz="2000">
                <a:solidFill>
                  <a:schemeClr val="tx1"/>
                </a:solidFill>
                <a:latin typeface="Lucida Grande" pitchFamily="-48" charset="0"/>
              </a:defRPr>
            </a:lvl5pPr>
            <a:lvl6pPr marL="25146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6pPr>
            <a:lvl7pPr marL="29718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7pPr>
            <a:lvl8pPr marL="34290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8pPr>
            <a:lvl9pPr marL="38862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9pPr>
          </a:lstStyle>
          <a:p>
            <a:pPr fontAlgn="auto">
              <a:spcBef>
                <a:spcPct val="0"/>
              </a:spcBef>
              <a:spcAft>
                <a:spcPts val="0"/>
              </a:spcAft>
              <a:buClrTx/>
              <a:buNone/>
              <a:defRPr/>
            </a:pPr>
            <a:r>
              <a:rPr lang="en-US" altLang="en-US" sz="1800" kern="0">
                <a:solidFill>
                  <a:srgbClr val="FFFFFF"/>
                </a:solidFill>
                <a:latin typeface="Calibri" panose="020F0502020204030204" pitchFamily="34" charset="0"/>
              </a:rPr>
              <a:t>Ex: 177Lu-[DOTA</a:t>
            </a:r>
            <a:r>
              <a:rPr lang="en-US" altLang="en-US" sz="1800" kern="0" baseline="30000">
                <a:solidFill>
                  <a:srgbClr val="FFFFFF"/>
                </a:solidFill>
                <a:latin typeface="Calibri" panose="020F0502020204030204" pitchFamily="34" charset="0"/>
              </a:rPr>
              <a:t>0</a:t>
            </a:r>
            <a:r>
              <a:rPr lang="en-US" altLang="en-US" sz="1800" kern="0">
                <a:solidFill>
                  <a:srgbClr val="FFFFFF"/>
                </a:solidFill>
                <a:latin typeface="Calibri" panose="020F0502020204030204" pitchFamily="34" charset="0"/>
              </a:rPr>
              <a:t>,Tyr</a:t>
            </a:r>
            <a:r>
              <a:rPr lang="en-US" altLang="en-US" sz="1800" kern="0" baseline="30000">
                <a:solidFill>
                  <a:srgbClr val="FFFFFF"/>
                </a:solidFill>
                <a:latin typeface="Calibri" panose="020F0502020204030204" pitchFamily="34" charset="0"/>
              </a:rPr>
              <a:t>3</a:t>
            </a:r>
            <a:r>
              <a:rPr lang="en-US" altLang="en-US" sz="1800" kern="0">
                <a:solidFill>
                  <a:srgbClr val="FFFFFF"/>
                </a:solidFill>
                <a:latin typeface="Calibri" panose="020F0502020204030204" pitchFamily="34" charset="0"/>
              </a:rPr>
              <a:t>]</a:t>
            </a:r>
            <a:r>
              <a:rPr lang="en-US" altLang="en-US" sz="1800" kern="0" err="1">
                <a:solidFill>
                  <a:srgbClr val="FFFFFF"/>
                </a:solidFill>
                <a:latin typeface="Calibri" panose="020F0502020204030204" pitchFamily="34" charset="0"/>
              </a:rPr>
              <a:t>octreotate</a:t>
            </a:r>
            <a:r>
              <a:rPr lang="en-US" altLang="en-US" sz="1800" kern="0">
                <a:solidFill>
                  <a:srgbClr val="FFFFFF"/>
                </a:solidFill>
                <a:latin typeface="Calibri" panose="020F0502020204030204" pitchFamily="34" charset="0"/>
              </a:rPr>
              <a:t> (DOTATATE).</a:t>
            </a:r>
          </a:p>
          <a:p>
            <a:pPr fontAlgn="auto">
              <a:spcBef>
                <a:spcPct val="0"/>
              </a:spcBef>
              <a:spcAft>
                <a:spcPts val="0"/>
              </a:spcAft>
              <a:buClrTx/>
              <a:buNone/>
              <a:defRPr/>
            </a:pPr>
            <a:r>
              <a:rPr lang="en-US" altLang="en-US" sz="1800" kern="0">
                <a:solidFill>
                  <a:srgbClr val="FFFFFF"/>
                </a:solidFill>
                <a:latin typeface="Calibri" panose="020F0502020204030204" pitchFamily="34" charset="0"/>
              </a:rPr>
              <a:t>(J </a:t>
            </a:r>
            <a:r>
              <a:rPr lang="en-US" altLang="en-US" sz="1800" kern="0" err="1">
                <a:solidFill>
                  <a:srgbClr val="FFFFFF"/>
                </a:solidFill>
                <a:latin typeface="Calibri" panose="020F0502020204030204" pitchFamily="34" charset="0"/>
              </a:rPr>
              <a:t>Nucl</a:t>
            </a:r>
            <a:r>
              <a:rPr lang="en-US" altLang="en-US" sz="1800" kern="0">
                <a:solidFill>
                  <a:srgbClr val="FFFFFF"/>
                </a:solidFill>
                <a:latin typeface="Calibri" panose="020F0502020204030204" pitchFamily="34" charset="0"/>
              </a:rPr>
              <a:t> Med </a:t>
            </a:r>
            <a:r>
              <a:rPr lang="en-US" altLang="en-US" sz="1800" kern="0" err="1">
                <a:solidFill>
                  <a:srgbClr val="FFFFFF"/>
                </a:solidFill>
                <a:latin typeface="Calibri" panose="020F0502020204030204" pitchFamily="34" charset="0"/>
              </a:rPr>
              <a:t>Mol</a:t>
            </a:r>
            <a:r>
              <a:rPr lang="en-US" altLang="en-US" sz="1800" kern="0">
                <a:solidFill>
                  <a:srgbClr val="FFFFFF"/>
                </a:solidFill>
                <a:latin typeface="Calibri" panose="020F0502020204030204" pitchFamily="34" charset="0"/>
              </a:rPr>
              <a:t> Imaging 2006;33:1346–51): 177Lu-DOTATATE  had better tumor uptake than 177Lu-DOTATOC </a:t>
            </a:r>
          </a:p>
        </p:txBody>
      </p:sp>
    </p:spTree>
    <p:extLst>
      <p:ext uri="{BB962C8B-B14F-4D97-AF65-F5344CB8AC3E}">
        <p14:creationId xmlns:p14="http://schemas.microsoft.com/office/powerpoint/2010/main" val="377671432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283" y="1732722"/>
            <a:ext cx="8531512" cy="3833191"/>
          </a:xfrm>
          <a:prstGeom prst="rect">
            <a:avLst/>
          </a:prstGeom>
        </p:spPr>
      </p:pic>
      <p:sp>
        <p:nvSpPr>
          <p:cNvPr id="2" name="TextBox 1"/>
          <p:cNvSpPr txBox="1"/>
          <p:nvPr/>
        </p:nvSpPr>
        <p:spPr>
          <a:xfrm>
            <a:off x="3838937" y="231494"/>
            <a:ext cx="4538294" cy="646331"/>
          </a:xfrm>
          <a:prstGeom prst="rect">
            <a:avLst/>
          </a:prstGeom>
          <a:noFill/>
        </p:spPr>
        <p:txBody>
          <a:bodyPr wrap="none" rtlCol="0">
            <a:spAutoFit/>
          </a:bodyPr>
          <a:lstStyle/>
          <a:p>
            <a:r>
              <a:rPr lang="en-US" sz="36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NETTER-1 Phase III Trial</a:t>
            </a:r>
          </a:p>
        </p:txBody>
      </p:sp>
    </p:spTree>
    <p:extLst>
      <p:ext uri="{BB962C8B-B14F-4D97-AF65-F5344CB8AC3E}">
        <p14:creationId xmlns:p14="http://schemas.microsoft.com/office/powerpoint/2010/main" val="87633264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9544" y="211850"/>
            <a:ext cx="8229600" cy="1143000"/>
          </a:xfrm>
        </p:spPr>
        <p:txBody>
          <a:bodyPr/>
          <a:lstStyle/>
          <a:p>
            <a:r>
              <a:rPr lang="en-US" sz="3600" dirty="0">
                <a:solidFill>
                  <a:srgbClr val="FFFF99"/>
                </a:solidFill>
                <a:latin typeface="Calibri" panose="020F0502020204030204" pitchFamily="34" charset="0"/>
                <a:cs typeface="Calibri" panose="020F0502020204030204" pitchFamily="34" charset="0"/>
              </a:rPr>
              <a:t>Study Design</a:t>
            </a:r>
          </a:p>
        </p:txBody>
      </p:sp>
      <p:sp>
        <p:nvSpPr>
          <p:cNvPr id="6" name="Rectangle 5"/>
          <p:cNvSpPr/>
          <p:nvPr/>
        </p:nvSpPr>
        <p:spPr>
          <a:xfrm>
            <a:off x="3061328" y="2778528"/>
            <a:ext cx="830730" cy="2663950"/>
          </a:xfrm>
          <a:prstGeom prst="rect">
            <a:avLst/>
          </a:prstGeom>
          <a:solidFill>
            <a:srgbClr val="FFFF9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a:solidFill>
                  <a:schemeClr val="bg2"/>
                </a:solidFill>
                <a:latin typeface="Calibri" panose="020F0502020204030204" pitchFamily="34" charset="0"/>
                <a:ea typeface="Tahoma"/>
                <a:cs typeface="Calibri" panose="020F0502020204030204" pitchFamily="34" charset="0"/>
              </a:rPr>
              <a:t>R</a:t>
            </a:r>
          </a:p>
          <a:p>
            <a:pPr algn="ctr"/>
            <a:r>
              <a:rPr lang="en-US" b="1">
                <a:solidFill>
                  <a:schemeClr val="bg2"/>
                </a:solidFill>
                <a:latin typeface="Calibri" panose="020F0502020204030204" pitchFamily="34" charset="0"/>
                <a:ea typeface="Tahoma"/>
                <a:cs typeface="Calibri" panose="020F0502020204030204" pitchFamily="34" charset="0"/>
              </a:rPr>
              <a:t>A</a:t>
            </a:r>
          </a:p>
          <a:p>
            <a:pPr algn="ctr"/>
            <a:r>
              <a:rPr lang="en-US" b="1">
                <a:solidFill>
                  <a:schemeClr val="bg2"/>
                </a:solidFill>
                <a:latin typeface="Calibri" panose="020F0502020204030204" pitchFamily="34" charset="0"/>
                <a:ea typeface="Tahoma"/>
                <a:cs typeface="Calibri" panose="020F0502020204030204" pitchFamily="34" charset="0"/>
              </a:rPr>
              <a:t>N</a:t>
            </a:r>
          </a:p>
          <a:p>
            <a:pPr algn="ctr"/>
            <a:r>
              <a:rPr lang="en-US" b="1">
                <a:solidFill>
                  <a:schemeClr val="bg2"/>
                </a:solidFill>
                <a:latin typeface="Calibri" panose="020F0502020204030204" pitchFamily="34" charset="0"/>
                <a:ea typeface="Tahoma"/>
                <a:cs typeface="Calibri" panose="020F0502020204030204" pitchFamily="34" charset="0"/>
              </a:rPr>
              <a:t>D</a:t>
            </a:r>
          </a:p>
          <a:p>
            <a:pPr algn="ctr"/>
            <a:r>
              <a:rPr lang="en-US" b="1">
                <a:solidFill>
                  <a:schemeClr val="bg2"/>
                </a:solidFill>
                <a:latin typeface="Calibri" panose="020F0502020204030204" pitchFamily="34" charset="0"/>
                <a:ea typeface="Tahoma"/>
                <a:cs typeface="Calibri" panose="020F0502020204030204" pitchFamily="34" charset="0"/>
              </a:rPr>
              <a:t>O</a:t>
            </a:r>
          </a:p>
          <a:p>
            <a:pPr algn="ctr"/>
            <a:r>
              <a:rPr lang="en-US" b="1">
                <a:solidFill>
                  <a:schemeClr val="bg2"/>
                </a:solidFill>
                <a:latin typeface="Calibri" panose="020F0502020204030204" pitchFamily="34" charset="0"/>
                <a:ea typeface="Tahoma"/>
                <a:cs typeface="Calibri" panose="020F0502020204030204" pitchFamily="34" charset="0"/>
              </a:rPr>
              <a:t>M</a:t>
            </a:r>
          </a:p>
          <a:p>
            <a:pPr algn="ctr"/>
            <a:r>
              <a:rPr lang="en-US" b="1">
                <a:solidFill>
                  <a:schemeClr val="bg2"/>
                </a:solidFill>
                <a:latin typeface="Calibri" panose="020F0502020204030204" pitchFamily="34" charset="0"/>
                <a:ea typeface="Tahoma"/>
                <a:cs typeface="Calibri" panose="020F0502020204030204" pitchFamily="34" charset="0"/>
              </a:rPr>
              <a:t>I</a:t>
            </a:r>
          </a:p>
          <a:p>
            <a:pPr algn="ctr"/>
            <a:r>
              <a:rPr lang="en-US" b="1">
                <a:solidFill>
                  <a:schemeClr val="bg2"/>
                </a:solidFill>
                <a:latin typeface="Calibri" panose="020F0502020204030204" pitchFamily="34" charset="0"/>
                <a:ea typeface="Tahoma"/>
                <a:cs typeface="Calibri" panose="020F0502020204030204" pitchFamily="34" charset="0"/>
              </a:rPr>
              <a:t>Z</a:t>
            </a:r>
          </a:p>
          <a:p>
            <a:pPr algn="ctr"/>
            <a:r>
              <a:rPr lang="en-US" b="1">
                <a:solidFill>
                  <a:schemeClr val="bg2"/>
                </a:solidFill>
                <a:latin typeface="Calibri" panose="020F0502020204030204" pitchFamily="34" charset="0"/>
                <a:ea typeface="Tahoma"/>
                <a:cs typeface="Calibri" panose="020F0502020204030204" pitchFamily="34" charset="0"/>
              </a:rPr>
              <a:t>E</a:t>
            </a:r>
          </a:p>
        </p:txBody>
      </p:sp>
      <p:sp>
        <p:nvSpPr>
          <p:cNvPr id="7" name="Rectangle 6"/>
          <p:cNvSpPr/>
          <p:nvPr/>
        </p:nvSpPr>
        <p:spPr>
          <a:xfrm>
            <a:off x="5754041" y="2196087"/>
            <a:ext cx="3265629" cy="1374942"/>
          </a:xfrm>
          <a:prstGeom prst="rect">
            <a:avLst/>
          </a:prstGeom>
          <a:solidFill>
            <a:srgbClr val="FFFF9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buClr>
                <a:srgbClr val="53565A"/>
              </a:buClr>
              <a:buSzPct val="25000"/>
            </a:pPr>
            <a:r>
              <a:rPr lang="en-US" b="1" kern="0">
                <a:solidFill>
                  <a:schemeClr val="bg2"/>
                </a:solidFill>
                <a:latin typeface="Calibri" panose="020F0502020204030204" pitchFamily="34" charset="0"/>
                <a:ea typeface="Arial"/>
                <a:cs typeface="Calibri" panose="020F0502020204030204" pitchFamily="34" charset="0"/>
                <a:sym typeface="Arial"/>
                <a:rtl val="0"/>
              </a:rPr>
              <a:t>N = 115</a:t>
            </a:r>
          </a:p>
          <a:p>
            <a:pPr algn="ctr">
              <a:buClr>
                <a:srgbClr val="53565A"/>
              </a:buClr>
              <a:buSzPct val="25000"/>
            </a:pPr>
            <a:r>
              <a:rPr lang="en-US" b="1" kern="0">
                <a:solidFill>
                  <a:schemeClr val="bg2"/>
                </a:solidFill>
                <a:latin typeface="Calibri" panose="020F0502020204030204" pitchFamily="34" charset="0"/>
                <a:ea typeface="Arial"/>
                <a:cs typeface="Calibri" panose="020F0502020204030204" pitchFamily="34" charset="0"/>
                <a:sym typeface="Arial"/>
                <a:rtl val="0"/>
              </a:rPr>
              <a:t>4 administrations of 7.4 GBq of </a:t>
            </a:r>
            <a:r>
              <a:rPr lang="en-US" b="1" kern="0" baseline="30000">
                <a:solidFill>
                  <a:schemeClr val="bg2"/>
                </a:solidFill>
                <a:latin typeface="Calibri" panose="020F0502020204030204" pitchFamily="34" charset="0"/>
                <a:ea typeface="Arial"/>
                <a:cs typeface="Calibri" panose="020F0502020204030204" pitchFamily="34" charset="0"/>
                <a:sym typeface="Arial"/>
                <a:rtl val="0"/>
              </a:rPr>
              <a:t>177</a:t>
            </a:r>
            <a:r>
              <a:rPr lang="en-US" b="1" kern="0">
                <a:solidFill>
                  <a:schemeClr val="bg2"/>
                </a:solidFill>
                <a:latin typeface="Calibri" panose="020F0502020204030204" pitchFamily="34" charset="0"/>
                <a:ea typeface="Arial"/>
                <a:cs typeface="Calibri" panose="020F0502020204030204" pitchFamily="34" charset="0"/>
                <a:sym typeface="Arial"/>
                <a:rtl val="0"/>
              </a:rPr>
              <a:t>Lu-Dotatate every 8 weeks + Octreotide 30 mg</a:t>
            </a:r>
          </a:p>
        </p:txBody>
      </p:sp>
      <p:sp>
        <p:nvSpPr>
          <p:cNvPr id="8" name="Rectangle 7"/>
          <p:cNvSpPr/>
          <p:nvPr/>
        </p:nvSpPr>
        <p:spPr>
          <a:xfrm>
            <a:off x="5754041" y="4840569"/>
            <a:ext cx="3265629" cy="1374942"/>
          </a:xfrm>
          <a:prstGeom prst="rect">
            <a:avLst/>
          </a:prstGeom>
          <a:solidFill>
            <a:srgbClr val="FFFF99"/>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buClr>
                <a:srgbClr val="000000"/>
              </a:buClr>
              <a:buSzPct val="25000"/>
            </a:pPr>
            <a:r>
              <a:rPr lang="en-US" b="1" kern="0">
                <a:solidFill>
                  <a:schemeClr val="bg2"/>
                </a:solidFill>
                <a:latin typeface="Calibri" panose="020F0502020204030204" pitchFamily="34" charset="0"/>
                <a:ea typeface="Arial"/>
                <a:cs typeface="Calibri" panose="020F0502020204030204" pitchFamily="34" charset="0"/>
                <a:sym typeface="Arial"/>
                <a:rtl val="0"/>
              </a:rPr>
              <a:t>N = 115</a:t>
            </a:r>
          </a:p>
          <a:p>
            <a:pPr algn="ctr">
              <a:buClr>
                <a:srgbClr val="000000"/>
              </a:buClr>
              <a:buSzPct val="25000"/>
            </a:pPr>
            <a:r>
              <a:rPr lang="en-US" b="1" kern="0">
                <a:solidFill>
                  <a:schemeClr val="bg2"/>
                </a:solidFill>
                <a:latin typeface="Calibri" panose="020F0502020204030204" pitchFamily="34" charset="0"/>
                <a:ea typeface="Arial"/>
                <a:cs typeface="Calibri" panose="020F0502020204030204" pitchFamily="34" charset="0"/>
                <a:sym typeface="Arial"/>
                <a:rtl val="0"/>
              </a:rPr>
              <a:t>Octreotide LAR 60mg every 4 weeks</a:t>
            </a:r>
          </a:p>
        </p:txBody>
      </p:sp>
      <p:cxnSp>
        <p:nvCxnSpPr>
          <p:cNvPr id="11" name="Straight Arrow Connector 10"/>
          <p:cNvCxnSpPr>
            <a:stCxn id="6" idx="3"/>
            <a:endCxn id="7" idx="1"/>
          </p:cNvCxnSpPr>
          <p:nvPr/>
        </p:nvCxnSpPr>
        <p:spPr>
          <a:xfrm flipV="1">
            <a:off x="3892058" y="2883559"/>
            <a:ext cx="1861982" cy="1226945"/>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6" idx="3"/>
            <a:endCxn id="8" idx="1"/>
          </p:cNvCxnSpPr>
          <p:nvPr/>
        </p:nvCxnSpPr>
        <p:spPr>
          <a:xfrm>
            <a:off x="3892058" y="4110504"/>
            <a:ext cx="1861982" cy="1417537"/>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14333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892595" y="215153"/>
            <a:ext cx="9845749" cy="616120"/>
          </a:xfrm>
        </p:spPr>
        <p:txBody>
          <a:bodyPr vert="horz" wrap="square" lIns="91440" tIns="45720" rIns="91440" bIns="45720" numCol="1" anchor="t" anchorCtr="0" compatLnSpc="1">
            <a:prstTxWarp prst="textNoShape">
              <a:avLst/>
            </a:prstTxWarp>
          </a:bodyPr>
          <a:lstStyle/>
          <a:p>
            <a:r>
              <a:rPr lang="en-US" altLang="en-US" sz="3600" dirty="0">
                <a:solidFill>
                  <a:srgbClr val="FFFF99"/>
                </a:solidFill>
                <a:latin typeface="Calibri" panose="020F0502020204030204" pitchFamily="34" charset="0"/>
              </a:rPr>
              <a:t>Approved Systemic Therapies for GEP-NETs</a:t>
            </a:r>
          </a:p>
        </p:txBody>
      </p:sp>
      <p:sp>
        <p:nvSpPr>
          <p:cNvPr id="5" name="Content Placeholder 4"/>
          <p:cNvSpPr>
            <a:spLocks noGrp="1"/>
          </p:cNvSpPr>
          <p:nvPr>
            <p:ph idx="1"/>
          </p:nvPr>
        </p:nvSpPr>
        <p:spPr>
          <a:xfrm>
            <a:off x="1790700" y="1901096"/>
            <a:ext cx="4262438" cy="3016210"/>
          </a:xfrm>
        </p:spPr>
        <p:txBody>
          <a:bodyPr/>
          <a:lstStyle/>
          <a:p>
            <a:pPr>
              <a:lnSpc>
                <a:spcPct val="100000"/>
              </a:lnSpc>
              <a:spcBef>
                <a:spcPct val="0"/>
              </a:spcBef>
              <a:spcAft>
                <a:spcPts val="3000"/>
              </a:spcAft>
              <a:buClr>
                <a:srgbClr val="C00000"/>
              </a:buClr>
              <a:buSzPct val="80000"/>
              <a:buFont typeface="Wingdings 3" panose="05040102010807070707" pitchFamily="18" charset="2"/>
              <a:buChar char="u"/>
            </a:pPr>
            <a:r>
              <a:rPr lang="en-US" altLang="en-US" dirty="0" err="1">
                <a:latin typeface="Calibri" panose="020F0502020204030204" pitchFamily="34" charset="0"/>
              </a:rPr>
              <a:t>Streptozocin</a:t>
            </a:r>
            <a:endParaRPr lang="en-US" altLang="en-US" dirty="0">
              <a:latin typeface="Calibri" panose="020F0502020204030204" pitchFamily="34" charset="0"/>
            </a:endParaRPr>
          </a:p>
          <a:p>
            <a:pPr>
              <a:lnSpc>
                <a:spcPct val="100000"/>
              </a:lnSpc>
              <a:spcBef>
                <a:spcPct val="0"/>
              </a:spcBef>
              <a:spcAft>
                <a:spcPts val="3000"/>
              </a:spcAft>
              <a:buClr>
                <a:srgbClr val="C00000"/>
              </a:buClr>
              <a:buSzPct val="80000"/>
              <a:buFont typeface="Wingdings 3" panose="05040102010807070707" pitchFamily="18" charset="2"/>
              <a:buChar char="u"/>
            </a:pPr>
            <a:r>
              <a:rPr lang="en-US" altLang="en-US" dirty="0" err="1">
                <a:latin typeface="Calibri" panose="020F0502020204030204" pitchFamily="34" charset="0"/>
              </a:rPr>
              <a:t>Everolimus</a:t>
            </a:r>
            <a:endParaRPr lang="en-US" altLang="en-US" dirty="0">
              <a:latin typeface="Calibri" panose="020F0502020204030204" pitchFamily="34" charset="0"/>
            </a:endParaRPr>
          </a:p>
          <a:p>
            <a:pPr>
              <a:lnSpc>
                <a:spcPct val="100000"/>
              </a:lnSpc>
              <a:spcBef>
                <a:spcPct val="0"/>
              </a:spcBef>
              <a:spcAft>
                <a:spcPts val="3000"/>
              </a:spcAft>
              <a:buClr>
                <a:srgbClr val="C00000"/>
              </a:buClr>
              <a:buSzPct val="80000"/>
              <a:buFont typeface="Wingdings 3" panose="05040102010807070707" pitchFamily="18" charset="2"/>
              <a:buChar char="u"/>
            </a:pPr>
            <a:r>
              <a:rPr lang="en-US" altLang="en-US" dirty="0" err="1">
                <a:latin typeface="Calibri" panose="020F0502020204030204" pitchFamily="34" charset="0"/>
              </a:rPr>
              <a:t>Sunitinib</a:t>
            </a:r>
            <a:endParaRPr lang="en-US" altLang="en-US" dirty="0">
              <a:latin typeface="Calibri" panose="020F0502020204030204" pitchFamily="34" charset="0"/>
            </a:endParaRPr>
          </a:p>
          <a:p>
            <a:pPr>
              <a:lnSpc>
                <a:spcPct val="100000"/>
              </a:lnSpc>
              <a:spcBef>
                <a:spcPct val="0"/>
              </a:spcBef>
              <a:spcAft>
                <a:spcPts val="3000"/>
              </a:spcAft>
              <a:buClr>
                <a:srgbClr val="C00000"/>
              </a:buClr>
              <a:buSzPct val="80000"/>
              <a:buFont typeface="Wingdings 3" panose="05040102010807070707" pitchFamily="18" charset="2"/>
              <a:buChar char="u"/>
            </a:pPr>
            <a:r>
              <a:rPr lang="en-US" altLang="en-US" dirty="0">
                <a:latin typeface="Calibri" panose="020F0502020204030204" pitchFamily="34" charset="0"/>
              </a:rPr>
              <a:t>Lanreotide</a:t>
            </a:r>
          </a:p>
        </p:txBody>
      </p:sp>
      <p:sp>
        <p:nvSpPr>
          <p:cNvPr id="6" name="Content Placeholder 4"/>
          <p:cNvSpPr txBox="1">
            <a:spLocks/>
          </p:cNvSpPr>
          <p:nvPr/>
        </p:nvSpPr>
        <p:spPr bwMode="auto">
          <a:xfrm>
            <a:off x="5882353" y="1932847"/>
            <a:ext cx="4262437" cy="1384995"/>
          </a:xfrm>
          <a:prstGeom prst="rect">
            <a:avLst/>
          </a:prstGeom>
          <a:noFill/>
          <a:ln w="12700">
            <a:noFill/>
            <a:miter lim="800000"/>
            <a:headEnd/>
            <a:tailEnd/>
          </a:ln>
          <a:effectLst/>
        </p:spPr>
        <p:txBody>
          <a:bodyPr tIns="91440" rIns="45720">
            <a:spAutoFit/>
          </a:bodyPr>
          <a:lstStyle>
            <a:lvl1pPr marL="341313" indent="-341313">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457200" indent="-457200" fontAlgn="auto">
              <a:spcBef>
                <a:spcPts val="0"/>
              </a:spcBef>
              <a:spcAft>
                <a:spcPts val="3000"/>
              </a:spcAft>
              <a:buClr>
                <a:srgbClr val="C00000"/>
              </a:buClr>
              <a:buSzPct val="80000"/>
              <a:buFont typeface="Wingdings 3" panose="05040102010807070707" pitchFamily="18" charset="2"/>
              <a:buChar char="u"/>
              <a:defRPr/>
            </a:pPr>
            <a:r>
              <a:rPr lang="en-US" altLang="en-US" sz="2800" kern="0" dirty="0">
                <a:effectLst>
                  <a:outerShdw blurRad="38100" dist="38100" dir="2700000" algn="tl">
                    <a:srgbClr val="000000"/>
                  </a:outerShdw>
                </a:effectLst>
                <a:latin typeface="Calibri" panose="020F0502020204030204" pitchFamily="34" charset="0"/>
              </a:rPr>
              <a:t>Short acting octreotide</a:t>
            </a:r>
          </a:p>
          <a:p>
            <a:pPr marL="457200" indent="-457200" fontAlgn="auto">
              <a:spcBef>
                <a:spcPts val="0"/>
              </a:spcBef>
              <a:spcAft>
                <a:spcPts val="3000"/>
              </a:spcAft>
              <a:buClr>
                <a:srgbClr val="C00000"/>
              </a:buClr>
              <a:buSzPct val="80000"/>
              <a:buFont typeface="Wingdings 3" panose="05040102010807070707" pitchFamily="18" charset="2"/>
              <a:buChar char="u"/>
              <a:defRPr/>
            </a:pPr>
            <a:r>
              <a:rPr lang="en-US" altLang="en-US" sz="2800" kern="0" dirty="0">
                <a:effectLst>
                  <a:outerShdw blurRad="38100" dist="38100" dir="2700000" algn="tl">
                    <a:srgbClr val="000000"/>
                  </a:outerShdw>
                </a:effectLst>
                <a:latin typeface="Calibri" panose="020F0502020204030204" pitchFamily="34" charset="0"/>
              </a:rPr>
              <a:t>Octreotide LAR</a:t>
            </a:r>
          </a:p>
        </p:txBody>
      </p:sp>
      <p:sp>
        <p:nvSpPr>
          <p:cNvPr id="20484" name="TextBox 1"/>
          <p:cNvSpPr txBox="1">
            <a:spLocks noChangeArrowheads="1"/>
          </p:cNvSpPr>
          <p:nvPr/>
        </p:nvSpPr>
        <p:spPr bwMode="auto">
          <a:xfrm>
            <a:off x="1790701" y="1494474"/>
            <a:ext cx="88677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fontAlgn="auto">
              <a:spcBef>
                <a:spcPts val="0"/>
              </a:spcBef>
              <a:spcAft>
                <a:spcPts val="0"/>
              </a:spcAft>
              <a:defRPr/>
            </a:pPr>
            <a:r>
              <a:rPr lang="en-US" altLang="en-US" sz="2800" kern="0" dirty="0" err="1">
                <a:solidFill>
                  <a:srgbClr val="FFFF00"/>
                </a:solidFill>
                <a:effectLst>
                  <a:outerShdw blurRad="38100" dist="38100" dir="2700000" algn="tl">
                    <a:srgbClr val="000000">
                      <a:alpha val="43137"/>
                    </a:srgbClr>
                  </a:outerShdw>
                </a:effectLst>
                <a:latin typeface="Calibri" panose="020F0502020204030204" pitchFamily="34" charset="0"/>
              </a:rPr>
              <a:t>Antiproliferative</a:t>
            </a:r>
            <a:r>
              <a:rPr lang="en-US" altLang="en-US" sz="2800" kern="0" dirty="0">
                <a:solidFill>
                  <a:srgbClr val="FFFF00"/>
                </a:solidFill>
                <a:effectLst>
                  <a:outerShdw blurRad="38100" dist="38100" dir="2700000" algn="tl">
                    <a:srgbClr val="000000">
                      <a:alpha val="43137"/>
                    </a:srgbClr>
                  </a:outerShdw>
                </a:effectLst>
                <a:latin typeface="Calibri" panose="020F0502020204030204" pitchFamily="34" charset="0"/>
              </a:rPr>
              <a:t> 	</a:t>
            </a:r>
            <a:r>
              <a:rPr lang="en-US" altLang="en-US" sz="2800" kern="0" dirty="0">
                <a:effectLst>
                  <a:outerShdw blurRad="38100" dist="38100" dir="2700000" algn="tl">
                    <a:srgbClr val="000000">
                      <a:alpha val="43137"/>
                    </a:srgbClr>
                  </a:outerShdw>
                </a:effectLst>
                <a:latin typeface="Calibri" panose="020F0502020204030204" pitchFamily="34" charset="0"/>
              </a:rPr>
              <a:t>	</a:t>
            </a:r>
            <a:r>
              <a:rPr lang="en-US" altLang="en-US" sz="2800" kern="0" dirty="0">
                <a:solidFill>
                  <a:srgbClr val="FFFF00"/>
                </a:solidFill>
                <a:effectLst>
                  <a:outerShdw blurRad="38100" dist="38100" dir="2700000" algn="tl">
                    <a:srgbClr val="000000">
                      <a:alpha val="43137"/>
                    </a:srgbClr>
                  </a:outerShdw>
                </a:effectLst>
                <a:latin typeface="Calibri" panose="020F0502020204030204" pitchFamily="34" charset="0"/>
              </a:rPr>
              <a:t>Relief of Carcinoid Syndrome	</a:t>
            </a:r>
          </a:p>
        </p:txBody>
      </p:sp>
    </p:spTree>
    <p:extLst>
      <p:ext uri="{BB962C8B-B14F-4D97-AF65-F5344CB8AC3E}">
        <p14:creationId xmlns:p14="http://schemas.microsoft.com/office/powerpoint/2010/main" val="515053117"/>
      </p:ext>
    </p:extLst>
  </p:cSld>
  <p:clrMapOvr>
    <a:masterClrMapping/>
  </p:clrMapOvr>
  <p:transition>
    <p:fad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115"/>
          <p:cNvSpPr txBox="1">
            <a:spLocks noGrp="1"/>
          </p:cNvSpPr>
          <p:nvPr>
            <p:ph type="title"/>
          </p:nvPr>
        </p:nvSpPr>
        <p:spPr>
          <a:xfrm>
            <a:off x="2880412" y="253230"/>
            <a:ext cx="7718476" cy="493713"/>
          </a:xfrm>
        </p:spPr>
        <p:txBody>
          <a:bodyPr lIns="84392" tIns="42185" rIns="84392" bIns="42185">
            <a:noAutofit/>
          </a:bodyPr>
          <a:lstStyle/>
          <a:p>
            <a:pPr eaLnBrk="1" fontAlgn="auto" hangingPunct="1">
              <a:spcAft>
                <a:spcPts val="0"/>
              </a:spcAft>
              <a:buClr>
                <a:srgbClr val="A1D862"/>
              </a:buClr>
              <a:buSzPct val="25000"/>
              <a:defRPr/>
            </a:pPr>
            <a:r>
              <a:rPr lang="en-US" sz="3600" dirty="0">
                <a:solidFill>
                  <a:srgbClr val="FFFF99"/>
                </a:solidFill>
                <a:latin typeface="Calibri" panose="020F0502020204030204" pitchFamily="34" charset="0"/>
                <a:sym typeface="Arial"/>
              </a:rPr>
              <a:t>Main Inclusion Criteria</a:t>
            </a:r>
          </a:p>
        </p:txBody>
      </p:sp>
      <p:sp>
        <p:nvSpPr>
          <p:cNvPr id="116" name="Shape 116"/>
          <p:cNvSpPr txBox="1"/>
          <p:nvPr/>
        </p:nvSpPr>
        <p:spPr>
          <a:xfrm>
            <a:off x="8763000" y="6219825"/>
            <a:ext cx="1905000" cy="211138"/>
          </a:xfrm>
          <a:prstGeom prst="rect">
            <a:avLst/>
          </a:prstGeom>
          <a:noFill/>
          <a:ln>
            <a:noFill/>
          </a:ln>
        </p:spPr>
        <p:txBody>
          <a:bodyPr lIns="84392" tIns="42185" rIns="84392" bIns="42185"/>
          <a:lstStyle/>
          <a:p>
            <a:pPr algn="r" fontAlgn="auto">
              <a:spcBef>
                <a:spcPts val="0"/>
              </a:spcBef>
              <a:spcAft>
                <a:spcPts val="0"/>
              </a:spcAft>
              <a:buClr>
                <a:prstClr val="black"/>
              </a:buClr>
              <a:buSzPct val="25000"/>
              <a:defRPr/>
            </a:pPr>
            <a:fld id="{2C9B3D57-3E17-4311-96CB-DCA562A08387}" type="slidenum">
              <a:rPr lang="en-US" sz="1292" kern="0">
                <a:solidFill>
                  <a:prstClr val="black"/>
                </a:solidFill>
                <a:latin typeface="Calibri" panose="020F0502020204030204" pitchFamily="34" charset="0"/>
                <a:ea typeface="Arial"/>
                <a:cs typeface="Arial"/>
                <a:sym typeface="Arial"/>
                <a:rtl val="0"/>
              </a:rPr>
              <a:pPr algn="r" fontAlgn="auto">
                <a:spcBef>
                  <a:spcPts val="0"/>
                </a:spcBef>
                <a:spcAft>
                  <a:spcPts val="0"/>
                </a:spcAft>
                <a:buClr>
                  <a:prstClr val="black"/>
                </a:buClr>
                <a:buSzPct val="25000"/>
                <a:defRPr/>
              </a:pPr>
              <a:t>110</a:t>
            </a:fld>
            <a:endParaRPr lang="en-US" sz="1292" kern="0" dirty="0">
              <a:solidFill>
                <a:prstClr val="black"/>
              </a:solidFill>
              <a:latin typeface="Calibri" panose="020F0502020204030204" pitchFamily="34" charset="0"/>
              <a:ea typeface="Arial"/>
              <a:cs typeface="Arial"/>
              <a:sym typeface="Arial"/>
              <a:rtl val="0"/>
            </a:endParaRPr>
          </a:p>
        </p:txBody>
      </p:sp>
      <p:sp>
        <p:nvSpPr>
          <p:cNvPr id="118" name="Shape 118"/>
          <p:cNvSpPr txBox="1"/>
          <p:nvPr/>
        </p:nvSpPr>
        <p:spPr>
          <a:xfrm>
            <a:off x="388090" y="876425"/>
            <a:ext cx="11718850" cy="4121150"/>
          </a:xfrm>
          <a:prstGeom prst="rect">
            <a:avLst/>
          </a:prstGeom>
          <a:noFill/>
          <a:ln>
            <a:noFill/>
          </a:ln>
        </p:spPr>
        <p:txBody>
          <a:bodyPr lIns="84392" tIns="42185" rIns="84392" bIns="42185"/>
          <a:lstStyle/>
          <a:p>
            <a:pPr marL="539853" indent="-342900" fontAlgn="auto">
              <a:spcBef>
                <a:spcPts val="0"/>
              </a:spcBef>
              <a:spcAft>
                <a:spcPts val="2000"/>
              </a:spcAft>
              <a:buClr>
                <a:srgbClr val="C00000"/>
              </a:buClr>
              <a:buSzPct val="90000"/>
              <a:buFont typeface="Wingdings 3" panose="05040102010807070707" pitchFamily="18" charset="2"/>
              <a:buChar char="u"/>
              <a:defRPr/>
            </a:pPr>
            <a:endParaRPr sz="2400" kern="0" dirty="0">
              <a:solidFill>
                <a:srgbClr val="FFFFFF"/>
              </a:solidFill>
              <a:effectLst>
                <a:outerShdw blurRad="38100" dist="38100" dir="2700000" algn="tl">
                  <a:srgbClr val="000000">
                    <a:alpha val="43137"/>
                  </a:srgbClr>
                </a:outerShdw>
              </a:effectLst>
              <a:latin typeface="Calibri" panose="020F0502020204030204" pitchFamily="34" charset="0"/>
              <a:ea typeface="Arial"/>
              <a:cs typeface="Arial"/>
              <a:sym typeface="Arial"/>
              <a:rtl val="0"/>
            </a:endParaRPr>
          </a:p>
          <a:p>
            <a:pPr marL="342900" indent="-342900" fontAlgn="auto">
              <a:spcBef>
                <a:spcPts val="554"/>
              </a:spcBef>
              <a:spcAft>
                <a:spcPts val="2000"/>
              </a:spcAft>
              <a:buClr>
                <a:srgbClr val="C00000"/>
              </a:buClr>
              <a:buSzPct val="90000"/>
              <a:buFont typeface="Wingdings 3" panose="05040102010807070707" pitchFamily="18" charset="2"/>
              <a:buChar char="u"/>
              <a:defRPr/>
            </a:pPr>
            <a:r>
              <a:rPr lang="en-US" sz="2800" kern="0" dirty="0">
                <a:solidFill>
                  <a:srgbClr val="FFFFFF"/>
                </a:solidFill>
                <a:effectLst>
                  <a:outerShdw blurRad="38100" dist="38100" dir="2700000" algn="tl">
                    <a:srgbClr val="000000">
                      <a:alpha val="43137"/>
                    </a:srgbClr>
                  </a:outerShdw>
                </a:effectLst>
                <a:latin typeface="Calibri" panose="020F0502020204030204" pitchFamily="34" charset="0"/>
                <a:cs typeface="Arial"/>
                <a:sym typeface="Arial"/>
                <a:rtl val="0"/>
              </a:rPr>
              <a:t>Metastatic or locally advanced, inoperable, histologically proven, midgut NET</a:t>
            </a:r>
          </a:p>
          <a:p>
            <a:pPr marL="342900" indent="-342900" fontAlgn="auto">
              <a:spcBef>
                <a:spcPts val="554"/>
              </a:spcBef>
              <a:spcAft>
                <a:spcPts val="2000"/>
              </a:spcAft>
              <a:buClr>
                <a:srgbClr val="C00000"/>
              </a:buClr>
              <a:buSzPct val="90000"/>
              <a:buFont typeface="Wingdings 3" panose="05040102010807070707" pitchFamily="18" charset="2"/>
              <a:buChar char="u"/>
              <a:defRPr/>
            </a:pPr>
            <a:r>
              <a:rPr lang="en-US" sz="2800" kern="0" dirty="0">
                <a:solidFill>
                  <a:srgbClr val="FFFFFF"/>
                </a:solidFill>
                <a:effectLst>
                  <a:outerShdw blurRad="38100" dist="38100" dir="2700000" algn="tl">
                    <a:srgbClr val="000000">
                      <a:alpha val="43137"/>
                    </a:srgbClr>
                  </a:outerShdw>
                </a:effectLst>
                <a:latin typeface="Calibri" panose="020F0502020204030204" pitchFamily="34" charset="0"/>
                <a:cs typeface="Arial"/>
                <a:sym typeface="Arial"/>
                <a:rtl val="0"/>
              </a:rPr>
              <a:t>Ki67 index ≤ 20% (Grade 1-2) </a:t>
            </a:r>
          </a:p>
          <a:p>
            <a:pPr marL="342900" indent="-342900" fontAlgn="auto">
              <a:spcBef>
                <a:spcPts val="554"/>
              </a:spcBef>
              <a:spcAft>
                <a:spcPts val="2000"/>
              </a:spcAft>
              <a:buClr>
                <a:srgbClr val="C00000"/>
              </a:buClr>
              <a:buSzPct val="90000"/>
              <a:buFont typeface="Wingdings 3" panose="05040102010807070707" pitchFamily="18" charset="2"/>
              <a:buChar char="u"/>
              <a:defRPr/>
            </a:pPr>
            <a:r>
              <a:rPr lang="en-US" sz="2800" kern="0" dirty="0">
                <a:solidFill>
                  <a:srgbClr val="FFFFFF"/>
                </a:solidFill>
                <a:effectLst>
                  <a:outerShdw blurRad="38100" dist="38100" dir="2700000" algn="tl">
                    <a:srgbClr val="000000">
                      <a:alpha val="43137"/>
                    </a:srgbClr>
                  </a:outerShdw>
                </a:effectLst>
                <a:latin typeface="Calibri" panose="020F0502020204030204" pitchFamily="34" charset="0"/>
                <a:cs typeface="Arial"/>
                <a:sym typeface="Arial"/>
                <a:rtl val="0"/>
              </a:rPr>
              <a:t>Progressive disease on uninterrupted fixed dose of octreotide LAR (20-30 mg)</a:t>
            </a:r>
          </a:p>
          <a:p>
            <a:pPr marL="342900" indent="-342900" fontAlgn="auto">
              <a:spcBef>
                <a:spcPts val="554"/>
              </a:spcBef>
              <a:spcAft>
                <a:spcPts val="2000"/>
              </a:spcAft>
              <a:buClr>
                <a:srgbClr val="C00000"/>
              </a:buClr>
              <a:buSzPct val="90000"/>
              <a:buFont typeface="Wingdings 3" panose="05040102010807070707" pitchFamily="18" charset="2"/>
              <a:buChar char="u"/>
              <a:defRPr/>
            </a:pPr>
            <a:r>
              <a:rPr lang="en-US" sz="2800" kern="0" dirty="0">
                <a:solidFill>
                  <a:srgbClr val="FFFFFF"/>
                </a:solidFill>
                <a:effectLst>
                  <a:outerShdw blurRad="38100" dist="38100" dir="2700000" algn="tl">
                    <a:srgbClr val="000000">
                      <a:alpha val="43137"/>
                    </a:srgbClr>
                  </a:outerShdw>
                </a:effectLst>
                <a:latin typeface="Calibri" panose="020F0502020204030204" pitchFamily="34" charset="0"/>
                <a:cs typeface="Arial"/>
                <a:sym typeface="Arial"/>
                <a:rtl val="0"/>
              </a:rPr>
              <a:t>Somatostatin receptor positive disease</a:t>
            </a:r>
          </a:p>
          <a:p>
            <a:pPr marL="342900" indent="-342900" fontAlgn="auto">
              <a:spcBef>
                <a:spcPts val="554"/>
              </a:spcBef>
              <a:spcAft>
                <a:spcPts val="2000"/>
              </a:spcAft>
              <a:buClr>
                <a:srgbClr val="C00000"/>
              </a:buClr>
              <a:buSzPct val="90000"/>
              <a:buFont typeface="Wingdings 3" panose="05040102010807070707" pitchFamily="18" charset="2"/>
              <a:buChar char="u"/>
              <a:defRPr/>
            </a:pPr>
            <a:r>
              <a:rPr lang="en-US" sz="2800" kern="0" dirty="0">
                <a:solidFill>
                  <a:srgbClr val="FFFFFF"/>
                </a:solidFill>
                <a:effectLst>
                  <a:outerShdw blurRad="38100" dist="38100" dir="2700000" algn="tl">
                    <a:srgbClr val="000000">
                      <a:alpha val="43137"/>
                    </a:srgbClr>
                  </a:outerShdw>
                </a:effectLst>
                <a:latin typeface="Calibri" panose="020F0502020204030204" pitchFamily="34" charset="0"/>
                <a:cs typeface="Arial"/>
                <a:sym typeface="Arial"/>
                <a:rtl val="0"/>
              </a:rPr>
              <a:t>Karnofsky Performance Score ≥ 60</a:t>
            </a:r>
          </a:p>
          <a:p>
            <a:pPr marL="342900" indent="-342900" fontAlgn="auto">
              <a:spcBef>
                <a:spcPts val="554"/>
              </a:spcBef>
              <a:spcAft>
                <a:spcPts val="2000"/>
              </a:spcAft>
              <a:buClr>
                <a:srgbClr val="C00000"/>
              </a:buClr>
              <a:buSzPct val="90000"/>
              <a:buFont typeface="Wingdings 3" panose="05040102010807070707" pitchFamily="18" charset="2"/>
              <a:buChar char="u"/>
              <a:defRPr/>
            </a:pPr>
            <a:r>
              <a:rPr lang="en-US" sz="2800" kern="0" dirty="0">
                <a:solidFill>
                  <a:srgbClr val="FFFFFF"/>
                </a:solidFill>
                <a:effectLst>
                  <a:outerShdw blurRad="38100" dist="38100" dir="2700000" algn="tl">
                    <a:srgbClr val="000000">
                      <a:alpha val="43137"/>
                    </a:srgbClr>
                  </a:outerShdw>
                </a:effectLst>
                <a:latin typeface="Calibri" panose="020F0502020204030204" pitchFamily="34" charset="0"/>
                <a:cs typeface="Arial"/>
                <a:sym typeface="Arial"/>
                <a:rtl val="0"/>
              </a:rPr>
              <a:t>Including functioning and non-functioning NETs</a:t>
            </a:r>
          </a:p>
        </p:txBody>
      </p:sp>
    </p:spTree>
    <p:extLst>
      <p:ext uri="{BB962C8B-B14F-4D97-AF65-F5344CB8AC3E}">
        <p14:creationId xmlns:p14="http://schemas.microsoft.com/office/powerpoint/2010/main" val="3523086543"/>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660801" y="1303210"/>
            <a:ext cx="8874293" cy="4991264"/>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sp>
        <p:nvSpPr>
          <p:cNvPr id="131" name="Shape 131"/>
          <p:cNvSpPr txBox="1">
            <a:spLocks noGrp="1"/>
          </p:cNvSpPr>
          <p:nvPr>
            <p:ph type="title"/>
          </p:nvPr>
        </p:nvSpPr>
        <p:spPr>
          <a:xfrm>
            <a:off x="2137144" y="285188"/>
            <a:ext cx="9856382" cy="492125"/>
          </a:xfrm>
        </p:spPr>
        <p:txBody>
          <a:bodyPr lIns="84392" tIns="42185" rIns="84392" bIns="42185">
            <a:noAutofit/>
          </a:bodyPr>
          <a:lstStyle/>
          <a:p>
            <a:pPr eaLnBrk="1" fontAlgn="auto" hangingPunct="1">
              <a:spcAft>
                <a:spcPts val="0"/>
              </a:spcAft>
              <a:buClr>
                <a:srgbClr val="A1D862"/>
              </a:buClr>
              <a:buSzPct val="25000"/>
              <a:defRPr/>
            </a:pPr>
            <a:r>
              <a:rPr lang="en-US" sz="3600" dirty="0">
                <a:solidFill>
                  <a:srgbClr val="FFFF99"/>
                </a:solidFill>
                <a:latin typeface="Calibri" panose="020F0502020204030204" pitchFamily="34" charset="0"/>
                <a:sym typeface="Arial"/>
              </a:rPr>
              <a:t>Population Characteristics at Enrolment</a:t>
            </a:r>
            <a:br>
              <a:rPr lang="en-US" sz="3600" dirty="0">
                <a:solidFill>
                  <a:srgbClr val="FFFF99"/>
                </a:solidFill>
                <a:latin typeface="Calibri" panose="020F0502020204030204" pitchFamily="34" charset="0"/>
                <a:sym typeface="Arial"/>
              </a:rPr>
            </a:br>
            <a:endParaRPr lang="en-US" sz="3600" dirty="0">
              <a:solidFill>
                <a:srgbClr val="FFFF99"/>
              </a:solidFill>
              <a:latin typeface="Calibri" panose="020F0502020204030204" pitchFamily="34" charset="0"/>
              <a:sym typeface="Arial"/>
            </a:endParaRPr>
          </a:p>
        </p:txBody>
      </p:sp>
      <p:graphicFrame>
        <p:nvGraphicFramePr>
          <p:cNvPr id="133" name="Shape 133"/>
          <p:cNvGraphicFramePr>
            <a:graphicFrameLocks noGrp="1"/>
          </p:cNvGraphicFramePr>
          <p:nvPr>
            <p:extLst/>
          </p:nvPr>
        </p:nvGraphicFramePr>
        <p:xfrm>
          <a:off x="1776413" y="1435100"/>
          <a:ext cx="8640762" cy="4751388"/>
        </p:xfrm>
        <a:graphic>
          <a:graphicData uri="http://schemas.openxmlformats.org/drawingml/2006/table">
            <a:tbl>
              <a:tblPr/>
              <a:tblGrid>
                <a:gridCol w="3359150">
                  <a:extLst>
                    <a:ext uri="{9D8B030D-6E8A-4147-A177-3AD203B41FA5}">
                      <a16:colId xmlns:a16="http://schemas.microsoft.com/office/drawing/2014/main" val="20000"/>
                    </a:ext>
                  </a:extLst>
                </a:gridCol>
                <a:gridCol w="2689225">
                  <a:extLst>
                    <a:ext uri="{9D8B030D-6E8A-4147-A177-3AD203B41FA5}">
                      <a16:colId xmlns:a16="http://schemas.microsoft.com/office/drawing/2014/main" val="20001"/>
                    </a:ext>
                  </a:extLst>
                </a:gridCol>
                <a:gridCol w="2592387">
                  <a:extLst>
                    <a:ext uri="{9D8B030D-6E8A-4147-A177-3AD203B41FA5}">
                      <a16:colId xmlns:a16="http://schemas.microsoft.com/office/drawing/2014/main" val="20002"/>
                    </a:ext>
                  </a:extLst>
                </a:gridCol>
              </a:tblGrid>
              <a:tr h="600075">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FFFFFF"/>
                        </a:buClr>
                        <a:buSzPct val="25000"/>
                        <a:buFont typeface="Arial" panose="020B0604020202020204" pitchFamily="34" charset="0"/>
                        <a:buNone/>
                        <a:tabLst/>
                      </a:pPr>
                      <a:r>
                        <a:rPr kumimoji="0" lang="en-US" altLang="en-US" sz="1800" b="1" i="0" u="none" strike="noStrike" cap="none" normalizeH="0" baseline="0" dirty="0">
                          <a:ln>
                            <a:noFill/>
                          </a:ln>
                          <a:solidFill>
                            <a:schemeClr val="bg2"/>
                          </a:solidFill>
                          <a:effectLst/>
                          <a:latin typeface="Calibri" panose="020F0502020204030204" pitchFamily="34" charset="0"/>
                          <a:cs typeface="Arial" panose="020B0604020202020204" pitchFamily="34" charset="0"/>
                          <a:sym typeface="Arial" panose="020B0604020202020204" pitchFamily="34" charset="0"/>
                        </a:rPr>
                        <a:t>Population Characteristics </a:t>
                      </a:r>
                    </a:p>
                  </a:txBody>
                  <a:tcPr marL="0" marR="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FFFFFF"/>
                        </a:buClr>
                        <a:buSzPct val="25000"/>
                        <a:buFont typeface="Arial" panose="020B0604020202020204" pitchFamily="34" charset="0"/>
                        <a:buNone/>
                        <a:tabLst/>
                      </a:pPr>
                      <a:r>
                        <a:rPr kumimoji="0" lang="en-US" altLang="en-US" sz="1800" b="1" i="0" u="none" strike="noStrike" cap="none" normalizeH="0" baseline="30000" dirty="0">
                          <a:ln>
                            <a:noFill/>
                          </a:ln>
                          <a:solidFill>
                            <a:schemeClr val="bg2"/>
                          </a:solidFill>
                          <a:effectLst/>
                          <a:latin typeface="Calibri" panose="020F0502020204030204" pitchFamily="34" charset="0"/>
                          <a:cs typeface="Arial" panose="020B0604020202020204" pitchFamily="34" charset="0"/>
                          <a:sym typeface="Arial" panose="020B0604020202020204" pitchFamily="34" charset="0"/>
                        </a:rPr>
                        <a:t>177</a:t>
                      </a:r>
                      <a:r>
                        <a:rPr kumimoji="0" lang="en-US" altLang="en-US" sz="1800" b="1" i="0" u="none" strike="noStrike" cap="none" normalizeH="0" baseline="0" dirty="0">
                          <a:ln>
                            <a:noFill/>
                          </a:ln>
                          <a:solidFill>
                            <a:schemeClr val="bg2"/>
                          </a:solidFill>
                          <a:effectLst/>
                          <a:latin typeface="Calibri" panose="020F0502020204030204" pitchFamily="34" charset="0"/>
                          <a:cs typeface="Arial" panose="020B0604020202020204" pitchFamily="34" charset="0"/>
                          <a:sym typeface="Arial" panose="020B0604020202020204" pitchFamily="34" charset="0"/>
                        </a:rPr>
                        <a:t>Lu-Dotatate</a:t>
                      </a:r>
                      <a:br>
                        <a:rPr kumimoji="0" lang="en-US" altLang="en-US" sz="1800" b="1" i="0" u="none" strike="noStrike" cap="none" normalizeH="0" baseline="0" dirty="0">
                          <a:ln>
                            <a:noFill/>
                          </a:ln>
                          <a:solidFill>
                            <a:schemeClr val="bg2"/>
                          </a:solidFill>
                          <a:effectLst/>
                          <a:latin typeface="Calibri" panose="020F0502020204030204" pitchFamily="34" charset="0"/>
                          <a:cs typeface="Arial" panose="020B0604020202020204" pitchFamily="34" charset="0"/>
                          <a:sym typeface="Arial" panose="020B0604020202020204" pitchFamily="34" charset="0"/>
                        </a:rPr>
                      </a:br>
                      <a:r>
                        <a:rPr kumimoji="0" lang="en-US" altLang="en-US" sz="1800" b="1" i="0" u="none" strike="noStrike" cap="none" normalizeH="0" baseline="0" dirty="0">
                          <a:ln>
                            <a:noFill/>
                          </a:ln>
                          <a:solidFill>
                            <a:schemeClr val="bg2"/>
                          </a:solidFill>
                          <a:effectLst/>
                          <a:latin typeface="Calibri" panose="020F0502020204030204" pitchFamily="34" charset="0"/>
                          <a:cs typeface="Arial" panose="020B0604020202020204" pitchFamily="34" charset="0"/>
                          <a:sym typeface="Arial" panose="020B0604020202020204" pitchFamily="34" charset="0"/>
                        </a:rPr>
                        <a:t>(n=116)</a:t>
                      </a:r>
                    </a:p>
                  </a:txBody>
                  <a:tcPr marL="0" marR="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FFFFFF"/>
                        </a:buClr>
                        <a:buSzPct val="25000"/>
                        <a:buFont typeface="Arial" panose="020B0604020202020204" pitchFamily="34" charset="0"/>
                        <a:buNone/>
                        <a:tabLst/>
                      </a:pPr>
                      <a:r>
                        <a:rPr kumimoji="0" lang="en-US" altLang="en-US" sz="1800" b="1" i="0" u="none" strike="noStrike" cap="none" normalizeH="0" baseline="0" dirty="0">
                          <a:ln>
                            <a:noFill/>
                          </a:ln>
                          <a:solidFill>
                            <a:schemeClr val="bg2"/>
                          </a:solidFill>
                          <a:effectLst/>
                          <a:latin typeface="Calibri" panose="020F0502020204030204" pitchFamily="34" charset="0"/>
                          <a:cs typeface="Arial" panose="020B0604020202020204" pitchFamily="34" charset="0"/>
                          <a:sym typeface="Arial" panose="020B0604020202020204" pitchFamily="34" charset="0"/>
                        </a:rPr>
                        <a:t>Octreotide LAR 60mg </a:t>
                      </a:r>
                      <a:br>
                        <a:rPr kumimoji="0" lang="en-US" altLang="en-US" sz="1800" b="1" i="0" u="none" strike="noStrike" cap="none" normalizeH="0" baseline="0" dirty="0">
                          <a:ln>
                            <a:noFill/>
                          </a:ln>
                          <a:solidFill>
                            <a:schemeClr val="bg2"/>
                          </a:solidFill>
                          <a:effectLst/>
                          <a:latin typeface="Calibri" panose="020F0502020204030204" pitchFamily="34" charset="0"/>
                          <a:cs typeface="Arial" panose="020B0604020202020204" pitchFamily="34" charset="0"/>
                          <a:sym typeface="Arial" panose="020B0604020202020204" pitchFamily="34" charset="0"/>
                        </a:rPr>
                      </a:br>
                      <a:r>
                        <a:rPr kumimoji="0" lang="en-US" altLang="en-US" sz="1800" b="1" i="0" u="none" strike="noStrike" cap="none" normalizeH="0" baseline="0" dirty="0">
                          <a:ln>
                            <a:noFill/>
                          </a:ln>
                          <a:solidFill>
                            <a:schemeClr val="bg2"/>
                          </a:solidFill>
                          <a:effectLst/>
                          <a:latin typeface="Calibri" panose="020F0502020204030204" pitchFamily="34" charset="0"/>
                          <a:cs typeface="Arial" panose="020B0604020202020204" pitchFamily="34" charset="0"/>
                          <a:sym typeface="Arial" panose="020B0604020202020204" pitchFamily="34" charset="0"/>
                        </a:rPr>
                        <a:t>(n=113)</a:t>
                      </a:r>
                    </a:p>
                  </a:txBody>
                  <a:tcPr marL="0" marR="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0"/>
                  </a:ext>
                </a:extLst>
              </a:tr>
              <a:tr h="676275">
                <a:tc>
                  <a:txBody>
                    <a:bodyPr/>
                    <a:lstStyle>
                      <a:lvl1pPr marL="177800">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Gender, n (%)</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Male</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Female</a:t>
                      </a:r>
                    </a:p>
                  </a:txBody>
                  <a:tcPr marL="0" marR="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tabLst/>
                      </a:pPr>
                      <a:endPar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53  (46%)</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63  (54%)</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tabLst/>
                      </a:pPr>
                      <a:endPar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60  (53%)</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53  (47%)</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238125">
                <a:tc>
                  <a:txBody>
                    <a:bodyPr/>
                    <a:lstStyle>
                      <a:lvl1pPr marL="177800">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Age (years), mean (SD)</a:t>
                      </a:r>
                    </a:p>
                  </a:txBody>
                  <a:tcPr marL="0" marR="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63  (±9)</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64  (±10)</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449263">
                <a:tc>
                  <a:txBody>
                    <a:bodyPr/>
                    <a:lstStyle>
                      <a:lvl1pPr marL="177800">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BMI (Kg/</a:t>
                      </a:r>
                      <a:r>
                        <a:rPr kumimoji="0" lang="en-US" altLang="en-US" sz="1500" b="1" i="0" u="none" strike="noStrike" cap="none" normalizeH="0" baseline="0" dirty="0" err="1">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sqm</a:t>
                      </a: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mean (SD)</a:t>
                      </a:r>
                    </a:p>
                  </a:txBody>
                  <a:tcPr marL="0" marR="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25  (±5)</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26  (±7)</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1350963">
                <a:tc>
                  <a:txBody>
                    <a:bodyPr/>
                    <a:lstStyle>
                      <a:lvl1pPr marL="177800">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Primary </a:t>
                      </a:r>
                      <a:r>
                        <a:rPr kumimoji="0" lang="en-US" altLang="en-US" sz="1500" b="1" i="0" u="none" strike="noStrike" cap="none" normalizeH="0" baseline="0" err="1">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tumour</a:t>
                      </a: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site, n (%)</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Jejunum</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Ileum</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Appendix</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Right colon</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Other</a:t>
                      </a:r>
                    </a:p>
                  </a:txBody>
                  <a:tcPr marL="0" marR="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tabLst/>
                      </a:pPr>
                      <a:endPar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6  (5%)</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86 (74%)</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1  (1%)</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3  (3%)</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20  (17%)</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tabLst/>
                      </a:pPr>
                      <a:endPar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9  (8%)</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82 (73%)</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2  (2%)</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1  (1%)</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19  (17%)</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1406525">
                <a:tc>
                  <a:txBody>
                    <a:bodyPr/>
                    <a:lstStyle>
                      <a:lvl1pPr marL="177800">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Site of metastasis, n (%)</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Liver</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Lymph nodes</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Bone</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Lungs</a:t>
                      </a:r>
                    </a:p>
                    <a:p>
                      <a:pPr marL="177800" marR="0" lvl="0" indent="0" algn="l"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		Other</a:t>
                      </a:r>
                    </a:p>
                  </a:txBody>
                  <a:tcPr marL="0" marR="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tabLst/>
                      </a:pPr>
                      <a:endPar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97  (84%)</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77 (66%)</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13  (11%)</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11  (10%)</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40  (35%)</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defRPr sz="1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tabLst/>
                      </a:pPr>
                      <a:endPar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94  (83%)</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65 (58%)</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12  (11%)</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5  (4%)</a:t>
                      </a:r>
                    </a:p>
                    <a:p>
                      <a:pPr marL="0" marR="0" lvl="0" indent="0" algn="ctr" defTabSz="914400" rtl="0" eaLnBrk="1" fontAlgn="base" latinLnBrk="0" hangingPunct="1">
                        <a:lnSpc>
                          <a:spcPct val="100000"/>
                        </a:lnSpc>
                        <a:spcBef>
                          <a:spcPct val="0"/>
                        </a:spcBef>
                        <a:spcAft>
                          <a:spcPct val="0"/>
                        </a:spcAft>
                        <a:buClr>
                          <a:srgbClr val="000000"/>
                        </a:buClr>
                        <a:buSzPct val="25000"/>
                        <a:buFont typeface="Arial" panose="020B0604020202020204" pitchFamily="34" charset="0"/>
                        <a:buNone/>
                        <a:tabLst/>
                      </a:pPr>
                      <a:r>
                        <a:rPr kumimoji="0" lang="en-US" altLang="en-US" sz="15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sym typeface="Arial" panose="020B0604020202020204" pitchFamily="34" charset="0"/>
                        </a:rPr>
                        <a:t>37  (33%)</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bl>
          </a:graphicData>
        </a:graphic>
      </p:graphicFrame>
      <p:sp>
        <p:nvSpPr>
          <p:cNvPr id="134" name="Shape 134"/>
          <p:cNvSpPr txBox="1"/>
          <p:nvPr/>
        </p:nvSpPr>
        <p:spPr>
          <a:xfrm>
            <a:off x="1660801" y="6506904"/>
            <a:ext cx="8440737" cy="228600"/>
          </a:xfrm>
          <a:prstGeom prst="rect">
            <a:avLst/>
          </a:prstGeom>
          <a:noFill/>
          <a:ln>
            <a:noFill/>
          </a:ln>
        </p:spPr>
        <p:txBody>
          <a:bodyPr lIns="84392" tIns="42185" rIns="84392" bIns="42185"/>
          <a:lstStyle/>
          <a:p>
            <a:pPr fontAlgn="auto">
              <a:spcBef>
                <a:spcPts val="0"/>
              </a:spcBef>
              <a:spcAft>
                <a:spcPts val="0"/>
              </a:spcAft>
              <a:buClr>
                <a:prstClr val="black"/>
              </a:buClr>
              <a:buSzPct val="25000"/>
              <a:defRPr/>
            </a:pPr>
            <a:r>
              <a:rPr lang="en-US" sz="923" kern="0">
                <a:solidFill>
                  <a:sysClr val="windowText" lastClr="000000"/>
                </a:solidFill>
                <a:latin typeface="Arial"/>
                <a:ea typeface="Arial"/>
                <a:cs typeface="Arial"/>
                <a:sym typeface="Arial"/>
                <a:rtl val="0"/>
              </a:rPr>
              <a:t>Presentation Presidential Session II of the 18th ECCO – 40th ESMO – European Cancer Congress 2015, 27 September 2015, abstract 6LBA, Vienna</a:t>
            </a:r>
          </a:p>
        </p:txBody>
      </p:sp>
    </p:spTree>
    <p:extLst>
      <p:ext uri="{BB962C8B-B14F-4D97-AF65-F5344CB8AC3E}">
        <p14:creationId xmlns:p14="http://schemas.microsoft.com/office/powerpoint/2010/main" val="995938544"/>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1676749" y="1303211"/>
            <a:ext cx="8874293" cy="3741939"/>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a:solidFill>
                <a:srgbClr val="FFFFFF"/>
              </a:solidFill>
            </a:endParaRPr>
          </a:p>
        </p:txBody>
      </p:sp>
      <p:sp>
        <p:nvSpPr>
          <p:cNvPr id="139" name="Shape 139"/>
          <p:cNvSpPr txBox="1">
            <a:spLocks noGrp="1"/>
          </p:cNvSpPr>
          <p:nvPr>
            <p:ph type="title"/>
          </p:nvPr>
        </p:nvSpPr>
        <p:spPr>
          <a:xfrm>
            <a:off x="2911329" y="275433"/>
            <a:ext cx="7377113" cy="492125"/>
          </a:xfrm>
        </p:spPr>
        <p:txBody>
          <a:bodyPr lIns="84392" tIns="42185" rIns="84392" bIns="42185">
            <a:noAutofit/>
          </a:bodyPr>
          <a:lstStyle/>
          <a:p>
            <a:pPr eaLnBrk="1" fontAlgn="auto" hangingPunct="1">
              <a:spcAft>
                <a:spcPts val="0"/>
              </a:spcAft>
              <a:buClr>
                <a:srgbClr val="A1D862"/>
              </a:buClr>
              <a:buSzPct val="25000"/>
              <a:defRPr/>
            </a:pPr>
            <a:r>
              <a:rPr lang="en-US" sz="3600" dirty="0">
                <a:solidFill>
                  <a:srgbClr val="FFFF99"/>
                </a:solidFill>
                <a:latin typeface="Calibri" panose="020F0502020204030204" pitchFamily="34" charset="0"/>
                <a:sym typeface="Arial"/>
              </a:rPr>
              <a:t>Population Characteristics</a:t>
            </a:r>
          </a:p>
        </p:txBody>
      </p:sp>
      <p:graphicFrame>
        <p:nvGraphicFramePr>
          <p:cNvPr id="142" name="Shape 142"/>
          <p:cNvGraphicFramePr/>
          <p:nvPr>
            <p:extLst/>
          </p:nvPr>
        </p:nvGraphicFramePr>
        <p:xfrm>
          <a:off x="1776413" y="1435100"/>
          <a:ext cx="8705850" cy="3483904"/>
        </p:xfrm>
        <a:graphic>
          <a:graphicData uri="http://schemas.openxmlformats.org/drawingml/2006/table">
            <a:tbl>
              <a:tblPr>
                <a:noFill/>
              </a:tblPr>
              <a:tblGrid>
                <a:gridCol w="3682647">
                  <a:extLst>
                    <a:ext uri="{9D8B030D-6E8A-4147-A177-3AD203B41FA5}">
                      <a16:colId xmlns:a16="http://schemas.microsoft.com/office/drawing/2014/main" val="20000"/>
                    </a:ext>
                  </a:extLst>
                </a:gridCol>
                <a:gridCol w="2495354">
                  <a:extLst>
                    <a:ext uri="{9D8B030D-6E8A-4147-A177-3AD203B41FA5}">
                      <a16:colId xmlns:a16="http://schemas.microsoft.com/office/drawing/2014/main" val="20001"/>
                    </a:ext>
                  </a:extLst>
                </a:gridCol>
                <a:gridCol w="2527849">
                  <a:extLst>
                    <a:ext uri="{9D8B030D-6E8A-4147-A177-3AD203B41FA5}">
                      <a16:colId xmlns:a16="http://schemas.microsoft.com/office/drawing/2014/main" val="20002"/>
                    </a:ext>
                  </a:extLst>
                </a:gridCol>
              </a:tblGrid>
              <a:tr h="544855">
                <a:tc>
                  <a:txBody>
                    <a:bodyPr/>
                    <a:lstStyle/>
                    <a:p>
                      <a:pPr marL="0" marR="0" lvl="0" indent="0" algn="ctr" rtl="0">
                        <a:lnSpc>
                          <a:spcPct val="100000"/>
                        </a:lnSpc>
                        <a:spcBef>
                          <a:spcPts val="0"/>
                        </a:spcBef>
                        <a:spcAft>
                          <a:spcPts val="0"/>
                        </a:spcAft>
                        <a:buClr>
                          <a:srgbClr val="FFFFFF"/>
                        </a:buClr>
                        <a:buSzPct val="25000"/>
                        <a:buFont typeface="Arial"/>
                        <a:buNone/>
                      </a:pPr>
                      <a:r>
                        <a:rPr lang="en-US" sz="1900" b="1" i="0" u="none" strike="noStrike" cap="none" baseline="0">
                          <a:solidFill>
                            <a:schemeClr val="bg2"/>
                          </a:solidFill>
                          <a:latin typeface="Calibri" panose="020F0502020204030204" pitchFamily="34" charset="0"/>
                          <a:ea typeface="Arial"/>
                          <a:cs typeface="Arial"/>
                          <a:sym typeface="Arial"/>
                        </a:rPr>
                        <a:t>Population Characteristics </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en-US" sz="1900" b="1" i="0" u="none" strike="noStrike" cap="none" baseline="30000">
                          <a:solidFill>
                            <a:schemeClr val="bg2"/>
                          </a:solidFill>
                          <a:latin typeface="Calibri" panose="020F0502020204030204" pitchFamily="34" charset="0"/>
                          <a:ea typeface="Arial"/>
                          <a:cs typeface="Arial"/>
                          <a:sym typeface="Arial"/>
                        </a:rPr>
                        <a:t>177</a:t>
                      </a:r>
                      <a:r>
                        <a:rPr lang="en-US" sz="1900" b="1" i="0" u="none" strike="noStrike" cap="none" baseline="0">
                          <a:solidFill>
                            <a:schemeClr val="bg2"/>
                          </a:solidFill>
                          <a:latin typeface="Calibri" panose="020F0502020204030204" pitchFamily="34" charset="0"/>
                          <a:ea typeface="Arial"/>
                          <a:cs typeface="Arial"/>
                          <a:sym typeface="Arial"/>
                        </a:rPr>
                        <a:t>Lu-Dotatate</a:t>
                      </a:r>
                      <a:br>
                        <a:rPr lang="en-US" sz="1900" b="1" i="0" u="none" strike="noStrike" cap="none" baseline="0">
                          <a:solidFill>
                            <a:schemeClr val="bg2"/>
                          </a:solidFill>
                          <a:latin typeface="Calibri" panose="020F0502020204030204" pitchFamily="34" charset="0"/>
                          <a:ea typeface="Arial"/>
                          <a:cs typeface="Arial"/>
                          <a:sym typeface="Arial"/>
                        </a:rPr>
                      </a:br>
                      <a:r>
                        <a:rPr lang="en-US" sz="1900" b="1" i="0" u="none" strike="noStrike" cap="none" baseline="0">
                          <a:solidFill>
                            <a:schemeClr val="bg2"/>
                          </a:solidFill>
                          <a:latin typeface="Calibri" panose="020F0502020204030204" pitchFamily="34" charset="0"/>
                          <a:ea typeface="Arial"/>
                          <a:cs typeface="Arial"/>
                          <a:sym typeface="Arial"/>
                        </a:rPr>
                        <a:t>(n=116)</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en-US" sz="1900" b="1" i="0" u="none" strike="noStrike" cap="none" baseline="0">
                          <a:solidFill>
                            <a:schemeClr val="bg2"/>
                          </a:solidFill>
                          <a:latin typeface="Calibri" panose="020F0502020204030204" pitchFamily="34" charset="0"/>
                          <a:ea typeface="Arial"/>
                          <a:cs typeface="Arial"/>
                          <a:sym typeface="Arial"/>
                        </a:rPr>
                        <a:t>Octreotide LAR 60mg </a:t>
                      </a:r>
                      <a:br>
                        <a:rPr lang="en-US" sz="1900" b="1" i="0" u="none" strike="noStrike" cap="none" baseline="0">
                          <a:solidFill>
                            <a:schemeClr val="bg2"/>
                          </a:solidFill>
                          <a:latin typeface="Calibri" panose="020F0502020204030204" pitchFamily="34" charset="0"/>
                          <a:ea typeface="Arial"/>
                          <a:cs typeface="Arial"/>
                          <a:sym typeface="Arial"/>
                        </a:rPr>
                      </a:br>
                      <a:r>
                        <a:rPr lang="en-US" sz="1900" b="1" i="0" u="none" strike="noStrike" cap="none" baseline="0">
                          <a:solidFill>
                            <a:schemeClr val="bg2"/>
                          </a:solidFill>
                          <a:latin typeface="Calibri" panose="020F0502020204030204" pitchFamily="34" charset="0"/>
                          <a:ea typeface="Arial"/>
                          <a:cs typeface="Arial"/>
                          <a:sym typeface="Arial"/>
                        </a:rPr>
                        <a:t>(n=113)</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0"/>
                  </a:ext>
                </a:extLst>
              </a:tr>
              <a:tr h="578352">
                <a:tc>
                  <a:txBody>
                    <a:bodyPr/>
                    <a:lstStyle/>
                    <a:p>
                      <a:pPr marL="177800" marR="0" lvl="0" indent="0" algn="l" rtl="0">
                        <a:lnSpc>
                          <a:spcPct val="100000"/>
                        </a:lnSpc>
                        <a:spcBef>
                          <a:spcPts val="0"/>
                        </a:spcBef>
                        <a:spcAft>
                          <a:spcPts val="0"/>
                        </a:spcAft>
                        <a:buClr>
                          <a:schemeClr val="dk1"/>
                        </a:buClr>
                        <a:buSzPct val="25000"/>
                        <a:buFont typeface="Arial"/>
                        <a:buNone/>
                      </a:pPr>
                      <a:r>
                        <a:rPr lang="en-US" sz="1600" b="1" i="0" u="none" strike="noStrike" cap="none" baseline="0">
                          <a:solidFill>
                            <a:schemeClr val="tx1"/>
                          </a:solidFill>
                          <a:latin typeface="Calibri" panose="020F0502020204030204" pitchFamily="34" charset="0"/>
                          <a:ea typeface="Arial"/>
                          <a:cs typeface="Arial"/>
                          <a:sym typeface="Arial"/>
                        </a:rPr>
                        <a:t>Ki67</a:t>
                      </a:r>
                      <a:r>
                        <a:rPr lang="en-US" sz="1600" b="0" i="0" u="none" strike="noStrike" cap="none" baseline="0">
                          <a:solidFill>
                            <a:schemeClr val="tx1"/>
                          </a:solidFill>
                          <a:latin typeface="Calibri" panose="020F0502020204030204" pitchFamily="34" charset="0"/>
                          <a:ea typeface="Arial"/>
                          <a:cs typeface="Arial"/>
                          <a:sym typeface="Arial"/>
                        </a:rPr>
                        <a:t>, n (%)</a:t>
                      </a:r>
                    </a:p>
                    <a:p>
                      <a:pPr marL="177800" marR="0" lvl="0" indent="0" algn="l"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		G1/G2</a:t>
                      </a:r>
                    </a:p>
                  </a:txBody>
                  <a:tcPr marL="0" marR="0" marT="0" marB="0" anchor="ctr">
                    <a:lnL w="12700" cap="flat" cmpd="sng" algn="ctr">
                      <a:solidFill>
                        <a:schemeClr val="bg2"/>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chemeClr val="dk1"/>
                        </a:buClr>
                        <a:buFont typeface="Arial"/>
                        <a:buNone/>
                      </a:pPr>
                      <a:endParaRPr sz="1600" b="0" i="0" u="none" strike="noStrike" cap="none" baseline="0">
                        <a:solidFill>
                          <a:schemeClr val="tx1"/>
                        </a:solidFill>
                        <a:latin typeface="Calibri" panose="020F0502020204030204" pitchFamily="34" charset="0"/>
                        <a:ea typeface="Arial"/>
                        <a:cs typeface="Arial"/>
                        <a:sym typeface="Arial"/>
                      </a:endParaRPr>
                    </a:p>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76/40 (66/34%)</a:t>
                      </a:r>
                    </a:p>
                  </a:txBody>
                  <a:tcPr marL="0" marR="0" marT="0" marB="0" anchor="ctr">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chemeClr val="dk1"/>
                        </a:buClr>
                        <a:buFont typeface="Arial"/>
                        <a:buNone/>
                      </a:pPr>
                      <a:endParaRPr sz="1600" b="0" i="0" u="none" strike="noStrike" cap="none" baseline="0">
                        <a:solidFill>
                          <a:schemeClr val="tx1"/>
                        </a:solidFill>
                        <a:latin typeface="Calibri" panose="020F0502020204030204" pitchFamily="34" charset="0"/>
                        <a:ea typeface="Arial"/>
                        <a:cs typeface="Arial"/>
                        <a:sym typeface="Arial"/>
                      </a:endParaRPr>
                    </a:p>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81/32  (72/28%)</a:t>
                      </a:r>
                    </a:p>
                  </a:txBody>
                  <a:tcPr marL="0" marR="0" marT="0" marB="0" anchor="ctr">
                    <a:lnL w="12700" cap="flat" cmpd="sng">
                      <a:solidFill>
                        <a:schemeClr val="lt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975511">
                <a:tc>
                  <a:txBody>
                    <a:bodyPr/>
                    <a:lstStyle/>
                    <a:p>
                      <a:pPr marL="177800" marR="0" lvl="0" indent="0" algn="l" rtl="0">
                        <a:lnSpc>
                          <a:spcPct val="100000"/>
                        </a:lnSpc>
                        <a:spcBef>
                          <a:spcPts val="0"/>
                        </a:spcBef>
                        <a:spcAft>
                          <a:spcPts val="0"/>
                        </a:spcAft>
                        <a:buClr>
                          <a:schemeClr val="dk1"/>
                        </a:buClr>
                        <a:buSzPct val="25000"/>
                        <a:buFont typeface="Arial"/>
                        <a:buNone/>
                      </a:pPr>
                      <a:r>
                        <a:rPr lang="en-US" sz="1600" b="1" i="0" u="none" strike="noStrike" cap="none" baseline="0">
                          <a:solidFill>
                            <a:schemeClr val="tx1"/>
                          </a:solidFill>
                          <a:latin typeface="Calibri" panose="020F0502020204030204" pitchFamily="34" charset="0"/>
                          <a:ea typeface="Arial"/>
                          <a:cs typeface="Arial"/>
                          <a:sym typeface="Arial"/>
                        </a:rPr>
                        <a:t>SRS, Krenning scale</a:t>
                      </a:r>
                      <a:r>
                        <a:rPr lang="en-US" sz="1600" b="0" i="0" u="none" strike="noStrike" cap="none" baseline="0">
                          <a:solidFill>
                            <a:schemeClr val="tx1"/>
                          </a:solidFill>
                          <a:latin typeface="Calibri" panose="020F0502020204030204" pitchFamily="34" charset="0"/>
                          <a:ea typeface="Arial"/>
                          <a:cs typeface="Arial"/>
                          <a:sym typeface="Arial"/>
                        </a:rPr>
                        <a:t>, n (%)</a:t>
                      </a:r>
                    </a:p>
                    <a:p>
                      <a:pPr marL="177800" marR="0" lvl="0" indent="0" algn="l"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		Grade 2</a:t>
                      </a:r>
                    </a:p>
                    <a:p>
                      <a:pPr marL="177800" marR="0" lvl="0" indent="0" algn="l"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		Grade 3</a:t>
                      </a:r>
                    </a:p>
                    <a:p>
                      <a:pPr marL="177800" marR="0" lvl="0" indent="0" algn="l"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		Grade 4</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lt1"/>
                      </a:solidFill>
                      <a:prstDash val="solid"/>
                      <a:round/>
                      <a:headEnd type="none" w="med" len="med"/>
                      <a:tailEnd type="none" w="med" len="med"/>
                    </a:lnR>
                    <a:lnT w="12700" cap="flat" cmpd="sng" algn="ctr">
                      <a:solidFill>
                        <a:schemeClr val="lt1"/>
                      </a:solidFill>
                      <a:prstDash val="solid"/>
                      <a:round/>
                      <a:headEnd type="none" w="med" len="med"/>
                      <a:tailEnd type="none" w="med" len="med"/>
                    </a:lnT>
                    <a:lnB w="12700" cap="flat" cmpd="sng" algn="ctr">
                      <a:solidFill>
                        <a:schemeClr val="lt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chemeClr val="dk1"/>
                        </a:buClr>
                        <a:buFont typeface="Arial"/>
                        <a:buNone/>
                      </a:pPr>
                      <a:endParaRPr sz="1600" b="0" i="0" u="none" strike="noStrike" cap="none" baseline="0">
                        <a:solidFill>
                          <a:schemeClr val="tx1"/>
                        </a:solidFill>
                        <a:latin typeface="Calibri" panose="020F0502020204030204" pitchFamily="34" charset="0"/>
                        <a:ea typeface="Arial"/>
                        <a:cs typeface="Arial"/>
                        <a:sym typeface="Arial"/>
                      </a:endParaRPr>
                    </a:p>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13 (11%)</a:t>
                      </a:r>
                    </a:p>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34 (29%)</a:t>
                      </a:r>
                    </a:p>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69 (60%)</a:t>
                      </a:r>
                    </a:p>
                  </a:txBody>
                  <a:tcPr marL="0" marR="0" marT="0" marB="0" anchor="ctr">
                    <a:lnL w="12700" cap="flat" cmpd="sng" algn="ctr">
                      <a:solidFill>
                        <a:schemeClr val="lt1"/>
                      </a:solidFill>
                      <a:prstDash val="solid"/>
                      <a:round/>
                      <a:headEnd type="none" w="med" len="med"/>
                      <a:tailEnd type="none" w="med" len="med"/>
                    </a:lnL>
                    <a:lnR w="12700" cap="flat" cmpd="sng" algn="ctr">
                      <a:solidFill>
                        <a:schemeClr val="lt1"/>
                      </a:solidFill>
                      <a:prstDash val="solid"/>
                      <a:round/>
                      <a:headEnd type="none" w="med" len="med"/>
                      <a:tailEnd type="none" w="med" len="med"/>
                    </a:lnR>
                    <a:lnT w="12700" cap="flat" cmpd="sng" algn="ctr">
                      <a:solidFill>
                        <a:schemeClr val="lt1"/>
                      </a:solidFill>
                      <a:prstDash val="solid"/>
                      <a:round/>
                      <a:headEnd type="none" w="med" len="med"/>
                      <a:tailEnd type="none" w="med" len="med"/>
                    </a:lnT>
                    <a:lnB w="12700" cap="flat" cmpd="sng" algn="ctr">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chemeClr val="dk1"/>
                        </a:buClr>
                        <a:buFont typeface="Arial"/>
                        <a:buNone/>
                      </a:pPr>
                      <a:endParaRPr sz="1600" b="0" i="0" u="none" strike="noStrike" cap="none" baseline="0">
                        <a:solidFill>
                          <a:schemeClr val="tx1"/>
                        </a:solidFill>
                        <a:latin typeface="Calibri" panose="020F0502020204030204" pitchFamily="34" charset="0"/>
                        <a:ea typeface="Arial"/>
                        <a:cs typeface="Arial"/>
                        <a:sym typeface="Arial"/>
                      </a:endParaRPr>
                    </a:p>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14  (12%)</a:t>
                      </a:r>
                    </a:p>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32  (28%)</a:t>
                      </a:r>
                    </a:p>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67  (59%)</a:t>
                      </a:r>
                    </a:p>
                  </a:txBody>
                  <a:tcPr marL="0" marR="0" marT="0" marB="0" anchor="ctr">
                    <a:lnL w="12700" cap="flat" cmpd="sng" algn="ctr">
                      <a:solidFill>
                        <a:schemeClr val="lt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lt1"/>
                      </a:solidFill>
                      <a:prstDash val="solid"/>
                      <a:round/>
                      <a:headEnd type="none" w="med" len="med"/>
                      <a:tailEnd type="none" w="med" len="med"/>
                    </a:lnT>
                    <a:lnB w="12700" cap="flat" cmpd="sng" algn="ctr">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760400">
                <a:tc>
                  <a:txBody>
                    <a:bodyPr/>
                    <a:lstStyle/>
                    <a:p>
                      <a:pPr marL="177800" marR="0" lvl="0" indent="0" algn="l" rtl="0">
                        <a:lnSpc>
                          <a:spcPct val="100000"/>
                        </a:lnSpc>
                        <a:spcBef>
                          <a:spcPts val="0"/>
                        </a:spcBef>
                        <a:spcAft>
                          <a:spcPts val="0"/>
                        </a:spcAft>
                        <a:buClr>
                          <a:schemeClr val="dk1"/>
                        </a:buClr>
                        <a:buSzPct val="25000"/>
                        <a:buFont typeface="Arial"/>
                        <a:buNone/>
                      </a:pPr>
                      <a:r>
                        <a:rPr lang="en-US" sz="1600" b="1" i="0" u="none" strike="noStrike" cap="none" baseline="0">
                          <a:solidFill>
                            <a:schemeClr val="tx1"/>
                          </a:solidFill>
                          <a:latin typeface="Calibri" panose="020F0502020204030204" pitchFamily="34" charset="0"/>
                          <a:ea typeface="Arial"/>
                          <a:cs typeface="Arial"/>
                          <a:sym typeface="Arial"/>
                        </a:rPr>
                        <a:t>Chromogranin A (µg/L)</a:t>
                      </a:r>
                      <a:r>
                        <a:rPr lang="en-US" sz="1600" b="0" i="0" u="none" strike="noStrike" cap="none" baseline="0">
                          <a:solidFill>
                            <a:schemeClr val="tx1"/>
                          </a:solidFill>
                          <a:latin typeface="Calibri" panose="020F0502020204030204" pitchFamily="34" charset="0"/>
                          <a:ea typeface="Arial"/>
                          <a:cs typeface="Arial"/>
                          <a:sym typeface="Arial"/>
                        </a:rPr>
                        <a:t>, mean (SD)</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lgn="ctr">
                      <a:solidFill>
                        <a:schemeClr val="lt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649  (420)</a:t>
                      </a:r>
                    </a:p>
                  </a:txBody>
                  <a:tcPr marL="0" marR="0" marT="0" marB="0" anchor="ctr">
                    <a:lnL w="12700" cap="flat" cmpd="sng" algn="ctr">
                      <a:solidFill>
                        <a:schemeClr val="lt1"/>
                      </a:solidFill>
                      <a:prstDash val="solid"/>
                      <a:round/>
                      <a:headEnd type="none" w="med" len="med"/>
                      <a:tailEnd type="none" w="med" len="med"/>
                    </a:lnL>
                    <a:lnR w="12700" cap="flat" cmpd="sng" algn="ctr">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lgn="ctr">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670  (422)</a:t>
                      </a:r>
                    </a:p>
                  </a:txBody>
                  <a:tcPr marL="0" marR="0" marT="0" marB="0" anchor="ctr">
                    <a:lnL w="12700" cap="flat" cmpd="sng" algn="ctr">
                      <a:solidFill>
                        <a:schemeClr val="lt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lgn="ctr">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590521">
                <a:tc>
                  <a:txBody>
                    <a:bodyPr/>
                    <a:lstStyle/>
                    <a:p>
                      <a:pPr marL="177800" marR="0" lvl="0" indent="0" algn="l" rtl="0">
                        <a:lnSpc>
                          <a:spcPct val="100000"/>
                        </a:lnSpc>
                        <a:spcBef>
                          <a:spcPts val="0"/>
                        </a:spcBef>
                        <a:spcAft>
                          <a:spcPts val="0"/>
                        </a:spcAft>
                        <a:buClr>
                          <a:schemeClr val="dk1"/>
                        </a:buClr>
                        <a:buSzPct val="25000"/>
                        <a:buFont typeface="Arial"/>
                        <a:buNone/>
                      </a:pPr>
                      <a:r>
                        <a:rPr lang="en-US" sz="1600" b="1" i="0" u="none" strike="noStrike" cap="none" baseline="0">
                          <a:solidFill>
                            <a:schemeClr val="tx1"/>
                          </a:solidFill>
                          <a:latin typeface="Calibri" panose="020F0502020204030204" pitchFamily="34" charset="0"/>
                          <a:ea typeface="Arial"/>
                          <a:cs typeface="Arial"/>
                          <a:sym typeface="Arial"/>
                        </a:rPr>
                        <a:t>5-HIAA (mg/24h)</a:t>
                      </a:r>
                      <a:r>
                        <a:rPr lang="en-US" sz="1600" b="0" i="0" u="none" strike="noStrike" cap="none" baseline="0">
                          <a:solidFill>
                            <a:schemeClr val="tx1"/>
                          </a:solidFill>
                          <a:latin typeface="Calibri" panose="020F0502020204030204" pitchFamily="34" charset="0"/>
                          <a:ea typeface="Arial"/>
                          <a:cs typeface="Arial"/>
                          <a:sym typeface="Arial"/>
                        </a:rPr>
                        <a:t>, mean (SD)*</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100  (183)</a:t>
                      </a:r>
                    </a:p>
                  </a:txBody>
                  <a:tcPr marL="0" marR="0" marT="0" marB="0" anchor="ctr">
                    <a:lnL w="12700" cap="flat" cmpd="sng" algn="ctr">
                      <a:solidFill>
                        <a:schemeClr val="lt1"/>
                      </a:solidFill>
                      <a:prstDash val="solid"/>
                      <a:round/>
                      <a:headEnd type="none" w="med" len="med"/>
                      <a:tailEnd type="none" w="med" len="med"/>
                    </a:lnL>
                    <a:lnR w="12700" cap="flat" cmpd="sng" algn="ctr">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chemeClr val="dk1"/>
                        </a:buClr>
                        <a:buSzPct val="25000"/>
                        <a:buFont typeface="Arial"/>
                        <a:buNone/>
                      </a:pPr>
                      <a:r>
                        <a:rPr lang="en-US" sz="1600" b="0" i="0" u="none" strike="noStrike" cap="none" baseline="0">
                          <a:solidFill>
                            <a:schemeClr val="tx1"/>
                          </a:solidFill>
                          <a:latin typeface="Calibri" panose="020F0502020204030204" pitchFamily="34" charset="0"/>
                          <a:ea typeface="Arial"/>
                          <a:cs typeface="Arial"/>
                          <a:sym typeface="Arial"/>
                        </a:rPr>
                        <a:t>77  (83)</a:t>
                      </a:r>
                    </a:p>
                  </a:txBody>
                  <a:tcPr marL="0" marR="0" marT="0" marB="0" anchor="ctr">
                    <a:lnL w="12700" cap="flat" cmpd="sng" algn="ctr">
                      <a:solidFill>
                        <a:schemeClr val="lt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43136290"/>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3681" y="207335"/>
            <a:ext cx="8226425" cy="1143000"/>
          </a:xfrm>
        </p:spPr>
        <p:txBody>
          <a:bodyPr/>
          <a:lstStyle/>
          <a:p>
            <a:r>
              <a:rPr lang="en-US" sz="3600" dirty="0">
                <a:solidFill>
                  <a:srgbClr val="FFFF99"/>
                </a:solidFill>
                <a:latin typeface="Calibri" panose="020F0502020204030204" pitchFamily="34" charset="0"/>
                <a:cs typeface="Calibri" panose="020F0502020204030204" pitchFamily="34" charset="0"/>
              </a:rPr>
              <a:t>Study Outcome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3334" y="1961875"/>
            <a:ext cx="4327407" cy="307395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2262" y="1961874"/>
            <a:ext cx="4201067" cy="3073951"/>
          </a:xfrm>
          <a:prstGeom prst="rect">
            <a:avLst/>
          </a:prstGeom>
        </p:spPr>
      </p:pic>
    </p:spTree>
    <p:extLst>
      <p:ext uri="{BB962C8B-B14F-4D97-AF65-F5344CB8AC3E}">
        <p14:creationId xmlns:p14="http://schemas.microsoft.com/office/powerpoint/2010/main" val="157291902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1717935" y="1527174"/>
            <a:ext cx="8732099" cy="4001756"/>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a:solidFill>
                <a:srgbClr val="FFFFFF"/>
              </a:solidFill>
            </a:endParaRPr>
          </a:p>
        </p:txBody>
      </p:sp>
      <p:sp>
        <p:nvSpPr>
          <p:cNvPr id="197" name="Shape 197"/>
          <p:cNvSpPr txBox="1">
            <a:spLocks noGrp="1"/>
          </p:cNvSpPr>
          <p:nvPr>
            <p:ph type="title"/>
          </p:nvPr>
        </p:nvSpPr>
        <p:spPr>
          <a:xfrm>
            <a:off x="3206159" y="245215"/>
            <a:ext cx="7378700" cy="758825"/>
          </a:xfrm>
        </p:spPr>
        <p:txBody>
          <a:bodyPr lIns="84392" tIns="42185" rIns="84392" bIns="42185">
            <a:noAutofit/>
          </a:bodyPr>
          <a:lstStyle/>
          <a:p>
            <a:pPr eaLnBrk="1" fontAlgn="auto" hangingPunct="1">
              <a:spcAft>
                <a:spcPts val="0"/>
              </a:spcAft>
              <a:buClr>
                <a:srgbClr val="A1D862"/>
              </a:buClr>
              <a:buSzPct val="25000"/>
              <a:defRPr/>
            </a:pPr>
            <a:r>
              <a:rPr lang="en-US" dirty="0">
                <a:latin typeface="Calibri" panose="020F0502020204030204" pitchFamily="34" charset="0"/>
                <a:sym typeface="Arial"/>
              </a:rPr>
              <a:t>Objective Tumor Response Rate</a:t>
            </a:r>
          </a:p>
        </p:txBody>
      </p:sp>
      <p:sp>
        <p:nvSpPr>
          <p:cNvPr id="199" name="Shape 199"/>
          <p:cNvSpPr txBox="1"/>
          <p:nvPr/>
        </p:nvSpPr>
        <p:spPr>
          <a:xfrm>
            <a:off x="1717935" y="6405894"/>
            <a:ext cx="8440737" cy="228600"/>
          </a:xfrm>
          <a:prstGeom prst="rect">
            <a:avLst/>
          </a:prstGeom>
          <a:noFill/>
          <a:ln>
            <a:noFill/>
          </a:ln>
        </p:spPr>
        <p:txBody>
          <a:bodyPr lIns="84392" tIns="42185" rIns="84392" bIns="42185"/>
          <a:lstStyle/>
          <a:p>
            <a:pPr fontAlgn="auto">
              <a:spcBef>
                <a:spcPts val="0"/>
              </a:spcBef>
              <a:spcAft>
                <a:spcPts val="0"/>
              </a:spcAft>
              <a:buClr>
                <a:prstClr val="black"/>
              </a:buClr>
              <a:buSzPct val="25000"/>
              <a:defRPr/>
            </a:pPr>
            <a:r>
              <a:rPr lang="en-US" sz="923" kern="0" dirty="0">
                <a:latin typeface="Arial"/>
                <a:ea typeface="Arial"/>
                <a:cs typeface="Arial"/>
                <a:sym typeface="Arial"/>
                <a:rtl val="0"/>
              </a:rPr>
              <a:t>Presentation Presidential Session II of the 18th ECCO – 40th ESMO – European Cancer Congress 2015, 27 September 2015, abstract 6LBA, Vienna</a:t>
            </a:r>
          </a:p>
        </p:txBody>
      </p:sp>
      <p:graphicFrame>
        <p:nvGraphicFramePr>
          <p:cNvPr id="200" name="Shape 200"/>
          <p:cNvGraphicFramePr/>
          <p:nvPr>
            <p:extLst/>
          </p:nvPr>
        </p:nvGraphicFramePr>
        <p:xfrm>
          <a:off x="1827027" y="1679575"/>
          <a:ext cx="8523472" cy="3743324"/>
        </p:xfrm>
        <a:graphic>
          <a:graphicData uri="http://schemas.openxmlformats.org/drawingml/2006/table">
            <a:tbl>
              <a:tblPr>
                <a:noFill/>
              </a:tblPr>
              <a:tblGrid>
                <a:gridCol w="3437658">
                  <a:extLst>
                    <a:ext uri="{9D8B030D-6E8A-4147-A177-3AD203B41FA5}">
                      <a16:colId xmlns:a16="http://schemas.microsoft.com/office/drawing/2014/main" val="20000"/>
                    </a:ext>
                  </a:extLst>
                </a:gridCol>
                <a:gridCol w="2688720">
                  <a:extLst>
                    <a:ext uri="{9D8B030D-6E8A-4147-A177-3AD203B41FA5}">
                      <a16:colId xmlns:a16="http://schemas.microsoft.com/office/drawing/2014/main" val="20001"/>
                    </a:ext>
                  </a:extLst>
                </a:gridCol>
                <a:gridCol w="2397094">
                  <a:extLst>
                    <a:ext uri="{9D8B030D-6E8A-4147-A177-3AD203B41FA5}">
                      <a16:colId xmlns:a16="http://schemas.microsoft.com/office/drawing/2014/main" val="20002"/>
                    </a:ext>
                  </a:extLst>
                </a:gridCol>
              </a:tblGrid>
              <a:tr h="881587">
                <a:tc>
                  <a:txBody>
                    <a:bodyPr/>
                    <a:lstStyle/>
                    <a:p>
                      <a:pPr marL="0" marR="0" lvl="0" indent="0" algn="ctr" rtl="0">
                        <a:lnSpc>
                          <a:spcPct val="100000"/>
                        </a:lnSpc>
                        <a:spcBef>
                          <a:spcPts val="0"/>
                        </a:spcBef>
                        <a:spcAft>
                          <a:spcPts val="0"/>
                        </a:spcAft>
                        <a:buClr>
                          <a:srgbClr val="FFFFFF"/>
                        </a:buClr>
                        <a:buSzPct val="25000"/>
                        <a:buFont typeface="Arial"/>
                        <a:buNone/>
                      </a:pPr>
                      <a:r>
                        <a:rPr lang="en-US" sz="1900" b="1" i="0" u="none" strike="noStrike" cap="none" baseline="0">
                          <a:solidFill>
                            <a:schemeClr val="bg2"/>
                          </a:solidFill>
                          <a:latin typeface="Calibri" panose="020F0502020204030204" pitchFamily="34" charset="0"/>
                          <a:ea typeface="Arial"/>
                          <a:cs typeface="Arial"/>
                          <a:sym typeface="Arial"/>
                        </a:rPr>
                        <a:t>Response Rate </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en-US" sz="1900" b="1" i="0" u="none" strike="noStrike" cap="none" baseline="30000">
                          <a:solidFill>
                            <a:schemeClr val="bg2"/>
                          </a:solidFill>
                          <a:latin typeface="Calibri" panose="020F0502020204030204" pitchFamily="34" charset="0"/>
                          <a:ea typeface="Arial"/>
                          <a:cs typeface="Arial"/>
                          <a:sym typeface="Arial"/>
                        </a:rPr>
                        <a:t>177</a:t>
                      </a:r>
                      <a:r>
                        <a:rPr lang="en-US" sz="1900" b="1" i="0" u="none" strike="noStrike" cap="none" baseline="0">
                          <a:solidFill>
                            <a:schemeClr val="bg2"/>
                          </a:solidFill>
                          <a:latin typeface="Calibri" panose="020F0502020204030204" pitchFamily="34" charset="0"/>
                          <a:ea typeface="Arial"/>
                          <a:cs typeface="Arial"/>
                          <a:sym typeface="Arial"/>
                        </a:rPr>
                        <a:t>Lu-Dotatate</a:t>
                      </a:r>
                      <a:br>
                        <a:rPr lang="en-US" sz="1900" b="1" i="0" u="none" strike="noStrike" cap="none" baseline="0">
                          <a:solidFill>
                            <a:schemeClr val="bg2"/>
                          </a:solidFill>
                          <a:latin typeface="Calibri" panose="020F0502020204030204" pitchFamily="34" charset="0"/>
                          <a:ea typeface="Arial"/>
                          <a:cs typeface="Arial"/>
                          <a:sym typeface="Arial"/>
                        </a:rPr>
                      </a:br>
                      <a:r>
                        <a:rPr lang="en-US" sz="1900" b="1" i="0" u="none" strike="noStrike" cap="none" baseline="0">
                          <a:solidFill>
                            <a:schemeClr val="bg2"/>
                          </a:solidFill>
                          <a:latin typeface="Calibri" panose="020F0502020204030204" pitchFamily="34" charset="0"/>
                          <a:ea typeface="Arial"/>
                          <a:cs typeface="Arial"/>
                          <a:sym typeface="Arial"/>
                        </a:rPr>
                        <a:t>(n=101)</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en-US" sz="1900" b="1" i="0" u="none" strike="noStrike" cap="none" baseline="0">
                          <a:solidFill>
                            <a:schemeClr val="bg2"/>
                          </a:solidFill>
                          <a:latin typeface="Calibri" panose="020F0502020204030204" pitchFamily="34" charset="0"/>
                          <a:ea typeface="Arial"/>
                          <a:cs typeface="Arial"/>
                          <a:sym typeface="Arial"/>
                        </a:rPr>
                        <a:t>Octreotide LAR 60mg  (n=100)</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0"/>
                  </a:ext>
                </a:extLst>
              </a:tr>
              <a:tr h="529301">
                <a:tc>
                  <a:txBody>
                    <a:bodyPr/>
                    <a:lstStyle/>
                    <a:p>
                      <a:pPr marL="177800" marR="0" lvl="0" indent="0" algn="l"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Complete Response (n)</a:t>
                      </a:r>
                    </a:p>
                  </a:txBody>
                  <a:tcPr marL="0" marR="0" marT="0" marB="0" anchor="ctr">
                    <a:lnL w="12700" cap="flat" cmpd="sng" algn="ctr">
                      <a:solidFill>
                        <a:schemeClr val="bg2"/>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1</a:t>
                      </a:r>
                    </a:p>
                  </a:txBody>
                  <a:tcPr marL="0" marR="0" marT="0" marB="0" anchor="ctr">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0</a:t>
                      </a:r>
                    </a:p>
                  </a:txBody>
                  <a:tcPr marL="0" marR="0" marT="0" marB="0" anchor="ctr">
                    <a:lnL w="12700" cap="flat" cmpd="sng">
                      <a:solidFill>
                        <a:schemeClr val="lt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529301">
                <a:tc>
                  <a:txBody>
                    <a:bodyPr/>
                    <a:lstStyle/>
                    <a:p>
                      <a:pPr marL="177800" marR="0" lvl="0" indent="0" algn="l"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Partial Response (n)</a:t>
                      </a:r>
                    </a:p>
                  </a:txBody>
                  <a:tcPr marL="0" marR="0" marT="0" marB="0" anchor="ctr">
                    <a:lnL w="12700" cap="flat" cmpd="sng" algn="ctr">
                      <a:solidFill>
                        <a:schemeClr val="bg2"/>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18</a:t>
                      </a:r>
                    </a:p>
                  </a:txBody>
                  <a:tcPr marL="0" marR="0" marT="0" marB="0" anchor="ctr">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3</a:t>
                      </a:r>
                    </a:p>
                  </a:txBody>
                  <a:tcPr marL="0" marR="0" marT="0" marB="0" anchor="ctr">
                    <a:lnL w="12700" cap="flat" cmpd="sng">
                      <a:solidFill>
                        <a:schemeClr val="lt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744533">
                <a:tc>
                  <a:txBody>
                    <a:bodyPr/>
                    <a:lstStyle/>
                    <a:p>
                      <a:pPr marL="177800" marR="0" lvl="0" indent="0" algn="l"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Objective Response Rate </a:t>
                      </a:r>
                    </a:p>
                    <a:p>
                      <a:pPr marL="177800" marR="0" lvl="0" indent="0" algn="l"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(CI 95%)</a:t>
                      </a:r>
                    </a:p>
                  </a:txBody>
                  <a:tcPr marL="0" marR="0" marT="0" marB="0" anchor="ctr">
                    <a:lnL w="12700" cap="flat" cmpd="sng" algn="ctr">
                      <a:solidFill>
                        <a:schemeClr val="bg2"/>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19% (11-26)</a:t>
                      </a:r>
                    </a:p>
                  </a:txBody>
                  <a:tcPr marL="0" marR="0" marT="0" marB="0" anchor="ctr">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chemeClr val="dk1"/>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3%  (0-6) *</a:t>
                      </a:r>
                    </a:p>
                  </a:txBody>
                  <a:tcPr marL="0" marR="0" marT="0" marB="0" anchor="ctr">
                    <a:lnL w="12700" cap="flat" cmpd="sng">
                      <a:solidFill>
                        <a:schemeClr val="lt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529301">
                <a:tc>
                  <a:txBody>
                    <a:bodyPr/>
                    <a:lstStyle/>
                    <a:p>
                      <a:pPr marL="177800" marR="0" lvl="0" indent="0" algn="l"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Progressive Disease (n, %)</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lt1"/>
                      </a:solidFill>
                      <a:prstDash val="solid"/>
                      <a:round/>
                      <a:headEnd type="none" w="med" len="med"/>
                      <a:tailEnd type="none" w="med" len="med"/>
                    </a:lnR>
                    <a:lnT w="12700" cap="flat" cmpd="sng" algn="ctr">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5 (4%)</a:t>
                      </a:r>
                    </a:p>
                  </a:txBody>
                  <a:tcPr marL="0" marR="0" marT="0" marB="0" anchor="ctr">
                    <a:lnL w="12700" cap="flat" cmpd="sng" algn="ctr">
                      <a:solidFill>
                        <a:schemeClr val="lt1"/>
                      </a:solidFill>
                      <a:prstDash val="solid"/>
                      <a:round/>
                      <a:headEnd type="none" w="med" len="med"/>
                      <a:tailEnd type="none" w="med" len="med"/>
                    </a:lnL>
                    <a:lnR w="12700" cap="flat" cmpd="sng" algn="ctr">
                      <a:solidFill>
                        <a:schemeClr val="lt1"/>
                      </a:solidFill>
                      <a:prstDash val="solid"/>
                      <a:round/>
                      <a:headEnd type="none" w="med" len="med"/>
                      <a:tailEnd type="none" w="med" len="med"/>
                    </a:lnR>
                    <a:lnT w="12700" cap="flat" cmpd="sng" algn="ctr">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27 (24%)</a:t>
                      </a:r>
                    </a:p>
                  </a:txBody>
                  <a:tcPr marL="0" marR="0" marT="0" marB="0" anchor="ctr">
                    <a:lnL w="12700" cap="flat" cmpd="sng" algn="ctr">
                      <a:solidFill>
                        <a:schemeClr val="lt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529301">
                <a:tc>
                  <a:txBody>
                    <a:bodyPr/>
                    <a:lstStyle/>
                    <a:p>
                      <a:pPr marL="177800" marR="0" lvl="0" indent="0" algn="l"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Stable Disease (n, %)</a:t>
                      </a:r>
                    </a:p>
                  </a:txBody>
                  <a:tcPr marL="0" marR="0" marT="0" marB="0" anchor="ctr">
                    <a:lnL w="12700" cap="flat" cmpd="sng" algn="ctr">
                      <a:solidFill>
                        <a:schemeClr val="bg2"/>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77 (66%)</a:t>
                      </a:r>
                    </a:p>
                  </a:txBody>
                  <a:tcPr marL="0" marR="0" marT="0" marB="0" anchor="ctr">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chemeClr val="tx1"/>
                          </a:solidFill>
                          <a:effectLst>
                            <a:outerShdw blurRad="38100" dist="38100" dir="2700000" algn="tl">
                              <a:srgbClr val="000000">
                                <a:alpha val="43137"/>
                              </a:srgbClr>
                            </a:outerShdw>
                          </a:effectLst>
                          <a:latin typeface="Calibri" panose="020F0502020204030204" pitchFamily="34" charset="0"/>
                          <a:ea typeface="Arial"/>
                          <a:cs typeface="Arial"/>
                          <a:sym typeface="Arial"/>
                        </a:rPr>
                        <a:t>70 (62%)</a:t>
                      </a:r>
                    </a:p>
                  </a:txBody>
                  <a:tcPr marL="0" marR="0" marT="0" marB="0" anchor="ctr">
                    <a:lnL w="12700" cap="flat" cmpd="sng">
                      <a:solidFill>
                        <a:schemeClr val="lt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bl>
          </a:graphicData>
        </a:graphic>
      </p:graphicFrame>
      <p:sp>
        <p:nvSpPr>
          <p:cNvPr id="2" name="TextBox 1"/>
          <p:cNvSpPr txBox="1"/>
          <p:nvPr/>
        </p:nvSpPr>
        <p:spPr>
          <a:xfrm>
            <a:off x="2506663" y="5575301"/>
            <a:ext cx="4652962" cy="320675"/>
          </a:xfrm>
          <a:prstGeom prst="rect">
            <a:avLst/>
          </a:prstGeom>
          <a:noFill/>
        </p:spPr>
        <p:txBody>
          <a:bodyPr>
            <a:spAutoFit/>
          </a:bodyPr>
          <a:lstStyle/>
          <a:p>
            <a:pPr fontAlgn="auto">
              <a:spcBef>
                <a:spcPts val="0"/>
              </a:spcBef>
              <a:spcAft>
                <a:spcPts val="0"/>
              </a:spcAft>
              <a:defRPr/>
            </a:pPr>
            <a:r>
              <a:rPr lang="en-US" sz="1477" b="1" kern="0">
                <a:solidFill>
                  <a:srgbClr val="FFFFFF"/>
                </a:solidFill>
                <a:latin typeface="Arial"/>
                <a:cs typeface="Arial"/>
                <a:sym typeface="Arial"/>
                <a:rtl val="0"/>
              </a:rPr>
              <a:t>*p=0.00043</a:t>
            </a:r>
            <a:r>
              <a:rPr lang="en-US" sz="1477" kern="0">
                <a:solidFill>
                  <a:srgbClr val="FFFFFF"/>
                </a:solidFill>
                <a:latin typeface="Arial"/>
                <a:cs typeface="Arial"/>
                <a:sym typeface="Arial"/>
                <a:rtl val="0"/>
              </a:rPr>
              <a:t> </a:t>
            </a:r>
          </a:p>
        </p:txBody>
      </p:sp>
    </p:spTree>
    <p:extLst>
      <p:ext uri="{BB962C8B-B14F-4D97-AF65-F5344CB8AC3E}">
        <p14:creationId xmlns:p14="http://schemas.microsoft.com/office/powerpoint/2010/main" val="2581784759"/>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2349" y="271130"/>
            <a:ext cx="10499651" cy="784984"/>
          </a:xfrm>
        </p:spPr>
        <p:txBody>
          <a:bodyPr/>
          <a:lstStyle/>
          <a:p>
            <a:r>
              <a:rPr lang="en-US" sz="3600" dirty="0">
                <a:solidFill>
                  <a:srgbClr val="FFFF99"/>
                </a:solidFill>
                <a:latin typeface="Calibri" panose="020F0502020204030204" pitchFamily="34" charset="0"/>
                <a:cs typeface="Calibri" panose="020F0502020204030204" pitchFamily="34" charset="0"/>
              </a:rPr>
              <a:t>All Predefined Subgroups Benefited From PRRT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8237" y="1418190"/>
            <a:ext cx="7378700" cy="4927600"/>
          </a:xfrm>
          <a:prstGeom prst="rect">
            <a:avLst/>
          </a:prstGeom>
        </p:spPr>
      </p:pic>
    </p:spTree>
    <p:extLst>
      <p:ext uri="{BB962C8B-B14F-4D97-AF65-F5344CB8AC3E}">
        <p14:creationId xmlns:p14="http://schemas.microsoft.com/office/powerpoint/2010/main" val="205826976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2341891" y="1235454"/>
            <a:ext cx="7507402" cy="4219049"/>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a:solidFill>
                <a:srgbClr val="FFFFFF"/>
              </a:solidFill>
            </a:endParaRPr>
          </a:p>
        </p:txBody>
      </p:sp>
      <p:sp>
        <p:nvSpPr>
          <p:cNvPr id="223" name="Shape 223"/>
          <p:cNvSpPr txBox="1">
            <a:spLocks noGrp="1"/>
          </p:cNvSpPr>
          <p:nvPr>
            <p:ph type="title"/>
          </p:nvPr>
        </p:nvSpPr>
        <p:spPr>
          <a:xfrm>
            <a:off x="2981172" y="1"/>
            <a:ext cx="7543288" cy="493713"/>
          </a:xfrm>
        </p:spPr>
        <p:txBody>
          <a:bodyPr lIns="84392" tIns="42185" rIns="84392" bIns="42185">
            <a:noAutofit/>
          </a:bodyPr>
          <a:lstStyle/>
          <a:p>
            <a:pPr eaLnBrk="1" fontAlgn="auto" hangingPunct="1">
              <a:spcAft>
                <a:spcPts val="0"/>
              </a:spcAft>
              <a:buClr>
                <a:srgbClr val="A1D862"/>
              </a:buClr>
              <a:buSzPct val="25000"/>
              <a:defRPr/>
            </a:pPr>
            <a:r>
              <a:rPr lang="en-US" baseline="30000" dirty="0">
                <a:solidFill>
                  <a:srgbClr val="FFFF99"/>
                </a:solidFill>
                <a:latin typeface="Calibri" panose="020F0502020204030204" pitchFamily="34" charset="0"/>
                <a:sym typeface="Arial"/>
              </a:rPr>
              <a:t>177</a:t>
            </a:r>
            <a:r>
              <a:rPr lang="en-US" dirty="0">
                <a:solidFill>
                  <a:srgbClr val="FFFF99"/>
                </a:solidFill>
                <a:latin typeface="Calibri" panose="020F0502020204030204" pitchFamily="34" charset="0"/>
                <a:sym typeface="Arial"/>
              </a:rPr>
              <a:t>Lu-Dotatate Safety:  </a:t>
            </a:r>
            <a:br>
              <a:rPr lang="en-US" dirty="0">
                <a:solidFill>
                  <a:srgbClr val="FFFF99"/>
                </a:solidFill>
                <a:latin typeface="Calibri" panose="020F0502020204030204" pitchFamily="34" charset="0"/>
                <a:sym typeface="Arial"/>
              </a:rPr>
            </a:br>
            <a:r>
              <a:rPr lang="en-US" dirty="0">
                <a:solidFill>
                  <a:srgbClr val="FFFF99"/>
                </a:solidFill>
                <a:latin typeface="Calibri" panose="020F0502020204030204" pitchFamily="34" charset="0"/>
                <a:sym typeface="Arial"/>
              </a:rPr>
              <a:t>Serious Adverse Events </a:t>
            </a:r>
          </a:p>
        </p:txBody>
      </p:sp>
      <p:sp>
        <p:nvSpPr>
          <p:cNvPr id="225" name="Shape 225"/>
          <p:cNvSpPr txBox="1"/>
          <p:nvPr/>
        </p:nvSpPr>
        <p:spPr>
          <a:xfrm>
            <a:off x="1776414" y="6219825"/>
            <a:ext cx="8440737" cy="228600"/>
          </a:xfrm>
          <a:prstGeom prst="rect">
            <a:avLst/>
          </a:prstGeom>
          <a:noFill/>
          <a:ln>
            <a:noFill/>
          </a:ln>
        </p:spPr>
        <p:txBody>
          <a:bodyPr lIns="84392" tIns="42185" rIns="84392" bIns="42185"/>
          <a:lstStyle/>
          <a:p>
            <a:pPr fontAlgn="auto">
              <a:spcBef>
                <a:spcPts val="0"/>
              </a:spcBef>
              <a:spcAft>
                <a:spcPts val="0"/>
              </a:spcAft>
              <a:buClr>
                <a:prstClr val="black"/>
              </a:buClr>
              <a:buSzPct val="25000"/>
              <a:defRPr/>
            </a:pPr>
            <a:r>
              <a:rPr lang="en-US" sz="923" kern="0">
                <a:latin typeface="Arial"/>
                <a:ea typeface="Arial"/>
                <a:cs typeface="Arial"/>
                <a:sym typeface="Arial"/>
                <a:rtl val="0"/>
              </a:rPr>
              <a:t>Presentation Presidential Session II of the 18th ECCO – 40th ESMO – European Cancer Congress 2015, 27 September 2015, abstract 6LBA, Vienna</a:t>
            </a:r>
          </a:p>
        </p:txBody>
      </p:sp>
      <p:graphicFrame>
        <p:nvGraphicFramePr>
          <p:cNvPr id="226" name="Shape 226"/>
          <p:cNvGraphicFramePr/>
          <p:nvPr>
            <p:extLst/>
          </p:nvPr>
        </p:nvGraphicFramePr>
        <p:xfrm>
          <a:off x="2439988" y="1368425"/>
          <a:ext cx="7245350" cy="3994150"/>
        </p:xfrm>
        <a:graphic>
          <a:graphicData uri="http://schemas.openxmlformats.org/drawingml/2006/table">
            <a:tbl>
              <a:tblPr>
                <a:noFill/>
              </a:tblPr>
              <a:tblGrid>
                <a:gridCol w="5317779">
                  <a:extLst>
                    <a:ext uri="{9D8B030D-6E8A-4147-A177-3AD203B41FA5}">
                      <a16:colId xmlns:a16="http://schemas.microsoft.com/office/drawing/2014/main" val="20000"/>
                    </a:ext>
                  </a:extLst>
                </a:gridCol>
                <a:gridCol w="1927571">
                  <a:extLst>
                    <a:ext uri="{9D8B030D-6E8A-4147-A177-3AD203B41FA5}">
                      <a16:colId xmlns:a16="http://schemas.microsoft.com/office/drawing/2014/main" val="20001"/>
                    </a:ext>
                  </a:extLst>
                </a:gridCol>
              </a:tblGrid>
              <a:tr h="337121">
                <a:tc>
                  <a:txBody>
                    <a:bodyPr/>
                    <a:lstStyle/>
                    <a:p>
                      <a:pPr marL="0" marR="0" lvl="0" indent="0" algn="ctr" rtl="0">
                        <a:lnSpc>
                          <a:spcPct val="100000"/>
                        </a:lnSpc>
                        <a:spcBef>
                          <a:spcPts val="0"/>
                        </a:spcBef>
                        <a:spcAft>
                          <a:spcPts val="0"/>
                        </a:spcAft>
                        <a:buClr>
                          <a:srgbClr val="FFFFFF"/>
                        </a:buClr>
                        <a:buSzPct val="25000"/>
                        <a:buFont typeface="Arial"/>
                        <a:buNone/>
                      </a:pPr>
                      <a:r>
                        <a:rPr lang="en-US" sz="2000" b="1" i="0" u="none" strike="noStrike" cap="none" baseline="0">
                          <a:solidFill>
                            <a:schemeClr val="bg2"/>
                          </a:solidFill>
                          <a:latin typeface="Calibri" panose="020F0502020204030204" pitchFamily="34" charset="0"/>
                          <a:ea typeface="Arial"/>
                          <a:cs typeface="Arial Bold" panose="020B0704020202020204" pitchFamily="34" charset="0"/>
                          <a:sym typeface="Arial"/>
                        </a:rPr>
                        <a:t>Safety </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en-US" sz="2000" b="1" i="0" u="none" strike="noStrike" cap="none" baseline="0">
                          <a:solidFill>
                            <a:schemeClr val="bg2"/>
                          </a:solidFill>
                          <a:latin typeface="Calibri" panose="020F0502020204030204" pitchFamily="34" charset="0"/>
                          <a:ea typeface="Arial"/>
                          <a:cs typeface="Arial Bold" panose="020B0704020202020204" pitchFamily="34" charset="0"/>
                          <a:sym typeface="Arial"/>
                        </a:rPr>
                        <a:t>SAE (n)</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0"/>
                  </a:ext>
                </a:extLst>
              </a:tr>
              <a:tr h="2110671">
                <a:tc>
                  <a:txBody>
                    <a:bodyPr/>
                    <a:lstStyle/>
                    <a:p>
                      <a:pPr marL="0" marR="0" lvl="0" indent="0" algn="l" rtl="0">
                        <a:lnSpc>
                          <a:spcPct val="100000"/>
                        </a:lnSpc>
                        <a:spcBef>
                          <a:spcPts val="300"/>
                        </a:spcBef>
                        <a:spcAft>
                          <a:spcPts val="0"/>
                        </a:spcAft>
                        <a:buClr>
                          <a:srgbClr val="000000"/>
                        </a:buClr>
                        <a:buSzPct val="25000"/>
                        <a:buFont typeface="Arial"/>
                        <a:buNone/>
                      </a:pPr>
                      <a:r>
                        <a:rPr lang="en-US" sz="1700" b="1" i="0" u="none" strike="noStrike" cap="none" baseline="0">
                          <a:solidFill>
                            <a:schemeClr val="tx1"/>
                          </a:solidFill>
                          <a:latin typeface="Calibri" panose="020F0502020204030204" pitchFamily="34" charset="0"/>
                          <a:ea typeface="Arial"/>
                          <a:cs typeface="Arial Bold" panose="020B0704020202020204" pitchFamily="34" charset="0"/>
                          <a:sym typeface="Arial"/>
                        </a:rPr>
                        <a:t>Blood &amp; lymphatic system</a:t>
                      </a:r>
                    </a:p>
                    <a:p>
                      <a:pPr marL="0" marR="0" lvl="0" indent="0" algn="l" rtl="0">
                        <a:lnSpc>
                          <a:spcPct val="100000"/>
                        </a:lnSpc>
                        <a:spcBef>
                          <a:spcPts val="300"/>
                        </a:spcBef>
                        <a:spcAft>
                          <a:spcPts val="0"/>
                        </a:spcAft>
                        <a:buClr>
                          <a:srgbClr val="000000"/>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	</a:t>
                      </a:r>
                      <a:r>
                        <a:rPr lang="en-US" sz="1700" b="0" i="0" u="none" strike="noStrike" cap="none" baseline="0" err="1">
                          <a:solidFill>
                            <a:schemeClr val="tx1"/>
                          </a:solidFill>
                          <a:latin typeface="Calibri" panose="020F0502020204030204" pitchFamily="34" charset="0"/>
                          <a:ea typeface="Arial"/>
                          <a:cs typeface="Arial Bold" panose="020B0704020202020204" pitchFamily="34" charset="0"/>
                          <a:sym typeface="Arial"/>
                        </a:rPr>
                        <a:t>Lymphocytopenia</a:t>
                      </a:r>
                      <a:endPar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endParaRPr>
                    </a:p>
                    <a:p>
                      <a:pPr marL="0" marR="0" lvl="0" indent="0" algn="l" rtl="0">
                        <a:lnSpc>
                          <a:spcPct val="100000"/>
                        </a:lnSpc>
                        <a:spcBef>
                          <a:spcPts val="300"/>
                        </a:spcBef>
                        <a:spcAft>
                          <a:spcPts val="0"/>
                        </a:spcAft>
                        <a:buClr>
                          <a:srgbClr val="000000"/>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	Thrombocytopenia</a:t>
                      </a:r>
                    </a:p>
                    <a:p>
                      <a:pPr marL="0" marR="0" lvl="0" indent="0" algn="l" rtl="0">
                        <a:lnSpc>
                          <a:spcPct val="100000"/>
                        </a:lnSpc>
                        <a:spcBef>
                          <a:spcPts val="300"/>
                        </a:spcBef>
                        <a:spcAft>
                          <a:spcPts val="0"/>
                        </a:spcAft>
                        <a:buClr>
                          <a:srgbClr val="000000"/>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	Neutropenia</a:t>
                      </a:r>
                    </a:p>
                    <a:p>
                      <a:pPr marL="0" marR="0" lvl="0" indent="0" algn="l" rtl="0">
                        <a:lnSpc>
                          <a:spcPct val="100000"/>
                        </a:lnSpc>
                        <a:spcBef>
                          <a:spcPts val="300"/>
                        </a:spcBef>
                        <a:spcAft>
                          <a:spcPts val="0"/>
                        </a:spcAft>
                        <a:buClr>
                          <a:srgbClr val="000000"/>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	Pancytopenia</a:t>
                      </a:r>
                    </a:p>
                    <a:p>
                      <a:pPr marL="0" marR="0" lvl="0" indent="0" algn="l" rtl="0">
                        <a:lnSpc>
                          <a:spcPct val="100000"/>
                        </a:lnSpc>
                        <a:spcBef>
                          <a:spcPts val="300"/>
                        </a:spcBef>
                        <a:spcAft>
                          <a:spcPts val="0"/>
                        </a:spcAft>
                        <a:buClr>
                          <a:srgbClr val="000000"/>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	</a:t>
                      </a:r>
                      <a:r>
                        <a:rPr lang="en-US" sz="1700" b="0" i="0" u="none" strike="noStrike" cap="none" baseline="0" err="1">
                          <a:solidFill>
                            <a:schemeClr val="tx1"/>
                          </a:solidFill>
                          <a:latin typeface="Calibri" panose="020F0502020204030204" pitchFamily="34" charset="0"/>
                          <a:ea typeface="Arial"/>
                          <a:cs typeface="Arial Bold" panose="020B0704020202020204" pitchFamily="34" charset="0"/>
                          <a:sym typeface="Arial"/>
                        </a:rPr>
                        <a:t>Bicytopenia</a:t>
                      </a:r>
                      <a:endPar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endParaRPr>
                    </a:p>
                  </a:txBody>
                  <a:tcPr marL="84414" marR="84414" marT="42218" marB="42218"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100"/>
                        </a:spcBef>
                        <a:spcAft>
                          <a:spcPts val="0"/>
                        </a:spcAft>
                        <a:buClr>
                          <a:schemeClr val="dk1"/>
                        </a:buClr>
                        <a:buSzPct val="25000"/>
                        <a:buFont typeface="Arial"/>
                        <a:buNone/>
                      </a:pPr>
                      <a:r>
                        <a:rPr lang="en-US" sz="1700" b="1" i="0" u="none" strike="noStrike" cap="none" baseline="0">
                          <a:solidFill>
                            <a:schemeClr val="tx1"/>
                          </a:solidFill>
                          <a:latin typeface="Calibri" panose="020F0502020204030204" pitchFamily="34" charset="0"/>
                          <a:ea typeface="Arial"/>
                          <a:cs typeface="Arial Bold" panose="020B0704020202020204" pitchFamily="34" charset="0"/>
                          <a:sym typeface="Arial"/>
                        </a:rPr>
                        <a:t>7</a:t>
                      </a:r>
                    </a:p>
                    <a:p>
                      <a:pPr marL="0" marR="0" lvl="0" indent="0" algn="ctr" rtl="0">
                        <a:lnSpc>
                          <a:spcPct val="100000"/>
                        </a:lnSpc>
                        <a:spcBef>
                          <a:spcPts val="100"/>
                        </a:spcBef>
                        <a:spcAft>
                          <a:spcPts val="0"/>
                        </a:spcAft>
                        <a:buClr>
                          <a:schemeClr val="dk1"/>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3</a:t>
                      </a:r>
                    </a:p>
                    <a:p>
                      <a:pPr marL="0" marR="0" lvl="0" indent="0" algn="ctr" rtl="0">
                        <a:lnSpc>
                          <a:spcPct val="100000"/>
                        </a:lnSpc>
                        <a:spcBef>
                          <a:spcPts val="100"/>
                        </a:spcBef>
                        <a:spcAft>
                          <a:spcPts val="0"/>
                        </a:spcAft>
                        <a:buClr>
                          <a:schemeClr val="dk1"/>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1</a:t>
                      </a:r>
                    </a:p>
                    <a:p>
                      <a:pPr marL="0" marR="0" lvl="0" indent="0" algn="ctr" rtl="0">
                        <a:lnSpc>
                          <a:spcPct val="100000"/>
                        </a:lnSpc>
                        <a:spcBef>
                          <a:spcPts val="100"/>
                        </a:spcBef>
                        <a:spcAft>
                          <a:spcPts val="0"/>
                        </a:spcAft>
                        <a:buClr>
                          <a:schemeClr val="dk1"/>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1</a:t>
                      </a:r>
                    </a:p>
                    <a:p>
                      <a:pPr marL="0" marR="0" lvl="0" indent="0" algn="ctr" rtl="0">
                        <a:lnSpc>
                          <a:spcPct val="100000"/>
                        </a:lnSpc>
                        <a:spcBef>
                          <a:spcPts val="100"/>
                        </a:spcBef>
                        <a:spcAft>
                          <a:spcPts val="0"/>
                        </a:spcAft>
                        <a:buClr>
                          <a:schemeClr val="dk1"/>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1</a:t>
                      </a:r>
                    </a:p>
                    <a:p>
                      <a:pPr marL="0" marR="0" lvl="0" indent="0" algn="ctr" rtl="0">
                        <a:lnSpc>
                          <a:spcPct val="100000"/>
                        </a:lnSpc>
                        <a:spcBef>
                          <a:spcPts val="100"/>
                        </a:spcBef>
                        <a:spcAft>
                          <a:spcPts val="0"/>
                        </a:spcAft>
                        <a:buClr>
                          <a:schemeClr val="dk1"/>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1</a:t>
                      </a:r>
                    </a:p>
                  </a:txBody>
                  <a:tcPr marL="84414" marR="84414" marT="42218" marB="42218"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861867">
                <a:tc>
                  <a:txBody>
                    <a:bodyPr/>
                    <a:lstStyle/>
                    <a:p>
                      <a:pPr marL="0" marR="0" lvl="0" indent="0" algn="l" rtl="0">
                        <a:lnSpc>
                          <a:spcPct val="100000"/>
                        </a:lnSpc>
                        <a:spcBef>
                          <a:spcPts val="0"/>
                        </a:spcBef>
                        <a:spcAft>
                          <a:spcPts val="0"/>
                        </a:spcAft>
                        <a:buClr>
                          <a:srgbClr val="000000"/>
                        </a:buClr>
                        <a:buSzPct val="25000"/>
                        <a:buFont typeface="Arial"/>
                        <a:buNone/>
                      </a:pPr>
                      <a:r>
                        <a:rPr lang="en-US" sz="1700" b="1" i="0" u="none" strike="noStrike" cap="none" baseline="0">
                          <a:solidFill>
                            <a:schemeClr val="tx1"/>
                          </a:solidFill>
                          <a:latin typeface="Calibri" panose="020F0502020204030204" pitchFamily="34" charset="0"/>
                          <a:ea typeface="Arial"/>
                          <a:cs typeface="Arial Bold" panose="020B0704020202020204" pitchFamily="34" charset="0"/>
                          <a:sym typeface="Arial"/>
                        </a:rPr>
                        <a:t>Renal &amp; urinary disorders</a:t>
                      </a:r>
                    </a:p>
                    <a:p>
                      <a:pPr marL="0" marR="0" lvl="0" indent="0" algn="l" rtl="0">
                        <a:lnSpc>
                          <a:spcPct val="100000"/>
                        </a:lnSpc>
                        <a:spcBef>
                          <a:spcPts val="0"/>
                        </a:spcBef>
                        <a:spcAft>
                          <a:spcPts val="0"/>
                        </a:spcAft>
                        <a:buClr>
                          <a:srgbClr val="000000"/>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	Acute kidney injury</a:t>
                      </a:r>
                    </a:p>
                    <a:p>
                      <a:pPr marL="0" marR="0" lvl="0" indent="0" algn="l" rtl="0">
                        <a:lnSpc>
                          <a:spcPct val="100000"/>
                        </a:lnSpc>
                        <a:spcBef>
                          <a:spcPts val="0"/>
                        </a:spcBef>
                        <a:spcAft>
                          <a:spcPts val="0"/>
                        </a:spcAft>
                        <a:buClr>
                          <a:srgbClr val="000000"/>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	Renal failure</a:t>
                      </a:r>
                    </a:p>
                  </a:txBody>
                  <a:tcPr marL="84414" marR="84414" marT="42218" marB="42218"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chemeClr val="dk1"/>
                        </a:buClr>
                        <a:buSzPct val="25000"/>
                        <a:buFont typeface="Arial"/>
                        <a:buNone/>
                      </a:pPr>
                      <a:r>
                        <a:rPr lang="en-US" sz="1700" b="1" i="0" u="none" strike="noStrike" cap="none" baseline="0">
                          <a:solidFill>
                            <a:schemeClr val="tx1"/>
                          </a:solidFill>
                          <a:latin typeface="Calibri" panose="020F0502020204030204" pitchFamily="34" charset="0"/>
                          <a:ea typeface="Arial"/>
                          <a:cs typeface="Arial Bold" panose="020B0704020202020204" pitchFamily="34" charset="0"/>
                          <a:sym typeface="Arial"/>
                        </a:rPr>
                        <a:t>3</a:t>
                      </a:r>
                    </a:p>
                    <a:p>
                      <a:pPr marL="0" marR="0" lvl="0" indent="0" algn="ctr" rtl="0">
                        <a:lnSpc>
                          <a:spcPct val="100000"/>
                        </a:lnSpc>
                        <a:spcBef>
                          <a:spcPts val="0"/>
                        </a:spcBef>
                        <a:spcAft>
                          <a:spcPts val="0"/>
                        </a:spcAft>
                        <a:buClr>
                          <a:schemeClr val="dk1"/>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2</a:t>
                      </a:r>
                    </a:p>
                    <a:p>
                      <a:pPr marL="0" marR="0" lvl="0" indent="0" algn="ctr" rtl="0">
                        <a:lnSpc>
                          <a:spcPct val="100000"/>
                        </a:lnSpc>
                        <a:spcBef>
                          <a:spcPts val="0"/>
                        </a:spcBef>
                        <a:spcAft>
                          <a:spcPts val="0"/>
                        </a:spcAft>
                        <a:buClr>
                          <a:schemeClr val="dk1"/>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1</a:t>
                      </a:r>
                    </a:p>
                  </a:txBody>
                  <a:tcPr marL="84414" marR="84414" marT="42218" marB="42218"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684491">
                <a:tc>
                  <a:txBody>
                    <a:bodyPr/>
                    <a:lstStyle/>
                    <a:p>
                      <a:pPr marL="0" marR="0" lvl="0" indent="0" algn="l" rtl="0">
                        <a:lnSpc>
                          <a:spcPct val="100000"/>
                        </a:lnSpc>
                        <a:spcBef>
                          <a:spcPts val="0"/>
                        </a:spcBef>
                        <a:spcAft>
                          <a:spcPts val="0"/>
                        </a:spcAft>
                        <a:buClr>
                          <a:srgbClr val="000000"/>
                        </a:buClr>
                        <a:buSzPct val="25000"/>
                        <a:buFont typeface="Arial"/>
                        <a:buNone/>
                      </a:pPr>
                      <a:r>
                        <a:rPr lang="en-US" sz="1700" b="1" i="0" u="none" strike="noStrike" cap="none" baseline="0">
                          <a:solidFill>
                            <a:schemeClr val="tx1"/>
                          </a:solidFill>
                          <a:latin typeface="Calibri" panose="020F0502020204030204" pitchFamily="34" charset="0"/>
                          <a:ea typeface="Arial"/>
                          <a:cs typeface="Arial Bold" panose="020B0704020202020204" pitchFamily="34" charset="0"/>
                          <a:sym typeface="Arial"/>
                        </a:rPr>
                        <a:t>Vascular disorders</a:t>
                      </a:r>
                    </a:p>
                    <a:p>
                      <a:pPr marL="0" marR="0" lvl="0" indent="0" algn="l" rtl="0">
                        <a:lnSpc>
                          <a:spcPct val="100000"/>
                        </a:lnSpc>
                        <a:spcBef>
                          <a:spcPts val="0"/>
                        </a:spcBef>
                        <a:spcAft>
                          <a:spcPts val="0"/>
                        </a:spcAft>
                        <a:buClr>
                          <a:srgbClr val="000000"/>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	Portal hypertension</a:t>
                      </a:r>
                    </a:p>
                  </a:txBody>
                  <a:tcPr marL="84414" marR="84414" marT="42218" marB="42218"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chemeClr val="dk1"/>
                        </a:buClr>
                        <a:buSzPct val="25000"/>
                        <a:buFont typeface="Arial"/>
                        <a:buNone/>
                      </a:pPr>
                      <a:r>
                        <a:rPr lang="en-US" sz="1700" b="1" i="0" u="none" strike="noStrike" cap="none" baseline="0">
                          <a:solidFill>
                            <a:schemeClr val="tx1"/>
                          </a:solidFill>
                          <a:latin typeface="Calibri" panose="020F0502020204030204" pitchFamily="34" charset="0"/>
                          <a:ea typeface="Arial"/>
                          <a:cs typeface="Arial Bold" panose="020B0704020202020204" pitchFamily="34" charset="0"/>
                          <a:sym typeface="Arial"/>
                        </a:rPr>
                        <a:t>1</a:t>
                      </a:r>
                    </a:p>
                    <a:p>
                      <a:pPr marL="0" marR="0" lvl="0" indent="0" algn="ctr" rtl="0">
                        <a:lnSpc>
                          <a:spcPct val="100000"/>
                        </a:lnSpc>
                        <a:spcBef>
                          <a:spcPts val="0"/>
                        </a:spcBef>
                        <a:spcAft>
                          <a:spcPts val="0"/>
                        </a:spcAft>
                        <a:buClr>
                          <a:schemeClr val="dk1"/>
                        </a:buClr>
                        <a:buSzPct val="25000"/>
                        <a:buFont typeface="Arial"/>
                        <a:buNone/>
                      </a:pPr>
                      <a:r>
                        <a:rPr lang="en-US" sz="1700" b="0" i="0" u="none" strike="noStrike" cap="none" baseline="0">
                          <a:solidFill>
                            <a:schemeClr val="tx1"/>
                          </a:solidFill>
                          <a:latin typeface="Calibri" panose="020F0502020204030204" pitchFamily="34" charset="0"/>
                          <a:ea typeface="Arial"/>
                          <a:cs typeface="Arial Bold" panose="020B0704020202020204" pitchFamily="34" charset="0"/>
                          <a:sym typeface="Arial"/>
                        </a:rPr>
                        <a:t>1</a:t>
                      </a:r>
                    </a:p>
                  </a:txBody>
                  <a:tcPr marL="84414" marR="84414" marT="42218" marB="42218"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45692668"/>
      </p:ext>
    </p:extLst>
  </p:cSld>
  <p:clrMapOvr>
    <a:masterClrMapping/>
  </p:clrMapOvr>
  <p:transition spd="slow">
    <p:wipe dir="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Title 1"/>
          <p:cNvSpPr>
            <a:spLocks noGrp="1"/>
          </p:cNvSpPr>
          <p:nvPr>
            <p:ph type="title"/>
          </p:nvPr>
        </p:nvSpPr>
        <p:spPr>
          <a:xfrm>
            <a:off x="2298037" y="192827"/>
            <a:ext cx="8226425" cy="1143000"/>
          </a:xfrm>
        </p:spPr>
        <p:txBody>
          <a:bodyPr/>
          <a:lstStyle/>
          <a:p>
            <a:r>
              <a:rPr lang="en-US" altLang="en-US" sz="3600" dirty="0">
                <a:solidFill>
                  <a:srgbClr val="FFFF99"/>
                </a:solidFill>
                <a:latin typeface="Calibri" panose="020F0502020204030204" pitchFamily="34" charset="0"/>
              </a:rPr>
              <a:t>Summary</a:t>
            </a:r>
          </a:p>
        </p:txBody>
      </p:sp>
      <p:sp>
        <p:nvSpPr>
          <p:cNvPr id="331779" name="Content Placeholder 2"/>
          <p:cNvSpPr>
            <a:spLocks noGrp="1"/>
          </p:cNvSpPr>
          <p:nvPr>
            <p:ph idx="1"/>
          </p:nvPr>
        </p:nvSpPr>
        <p:spPr>
          <a:xfrm>
            <a:off x="2125545" y="1201984"/>
            <a:ext cx="8024133" cy="4785926"/>
          </a:xfrm>
        </p:spPr>
        <p:txBody>
          <a:bodyPr/>
          <a:lstStyle/>
          <a:p>
            <a:pPr>
              <a:lnSpc>
                <a:spcPct val="100000"/>
              </a:lnSpc>
              <a:spcBef>
                <a:spcPts val="0"/>
              </a:spcBef>
              <a:spcAft>
                <a:spcPts val="2000"/>
              </a:spcAft>
            </a:pPr>
            <a:r>
              <a:rPr lang="en-US" altLang="en-US" dirty="0">
                <a:latin typeface="Calibri" panose="020F0502020204030204" pitchFamily="34" charset="0"/>
              </a:rPr>
              <a:t>Somatostatin receptors especially SST2 and SST5 are targets for imaging and therapy</a:t>
            </a:r>
          </a:p>
          <a:p>
            <a:pPr>
              <a:lnSpc>
                <a:spcPct val="100000"/>
              </a:lnSpc>
              <a:spcBef>
                <a:spcPts val="0"/>
              </a:spcBef>
              <a:spcAft>
                <a:spcPts val="2000"/>
              </a:spcAft>
            </a:pPr>
            <a:r>
              <a:rPr lang="en-US" altLang="en-US" dirty="0">
                <a:latin typeface="Calibri" panose="020F0502020204030204" pitchFamily="34" charset="0"/>
              </a:rPr>
              <a:t>Ga68-DOTATATE /PET will replace the </a:t>
            </a:r>
            <a:r>
              <a:rPr lang="en-US" altLang="en-US" dirty="0" err="1">
                <a:latin typeface="Calibri" panose="020F0502020204030204" pitchFamily="34" charset="0"/>
              </a:rPr>
              <a:t>octreoscan</a:t>
            </a:r>
            <a:endParaRPr lang="en-US" altLang="en-US" dirty="0">
              <a:latin typeface="Calibri" panose="020F0502020204030204" pitchFamily="34" charset="0"/>
            </a:endParaRPr>
          </a:p>
          <a:p>
            <a:pPr>
              <a:lnSpc>
                <a:spcPct val="100000"/>
              </a:lnSpc>
              <a:spcBef>
                <a:spcPts val="0"/>
              </a:spcBef>
              <a:spcAft>
                <a:spcPts val="2000"/>
              </a:spcAft>
            </a:pPr>
            <a:r>
              <a:rPr lang="en-US" altLang="en-US" dirty="0">
                <a:latin typeface="Calibri" panose="020F0502020204030204" pitchFamily="34" charset="0"/>
              </a:rPr>
              <a:t>Therapy with SSAs is associated with better progression free survival</a:t>
            </a:r>
          </a:p>
          <a:p>
            <a:pPr>
              <a:lnSpc>
                <a:spcPct val="100000"/>
              </a:lnSpc>
              <a:spcBef>
                <a:spcPts val="0"/>
              </a:spcBef>
              <a:spcAft>
                <a:spcPts val="2000"/>
              </a:spcAft>
            </a:pPr>
            <a:r>
              <a:rPr lang="en-US" altLang="en-US" dirty="0">
                <a:latin typeface="Calibri" panose="020F0502020204030204" pitchFamily="34" charset="0"/>
              </a:rPr>
              <a:t>177Lu-DOTATATE prolongs PFS compared with high dose octreotide LAR and may become a preferred second line therapy in patients with adequate uptake on 68Gadolinium scan or </a:t>
            </a:r>
            <a:r>
              <a:rPr lang="en-US" altLang="en-US" dirty="0" err="1">
                <a:latin typeface="Calibri" panose="020F0502020204030204" pitchFamily="34" charset="0"/>
              </a:rPr>
              <a:t>octreoscan</a:t>
            </a:r>
            <a:endParaRPr lang="en-US" altLang="en-US" dirty="0">
              <a:latin typeface="Calibri" panose="020F0502020204030204" pitchFamily="34" charset="0"/>
            </a:endParaRPr>
          </a:p>
        </p:txBody>
      </p:sp>
    </p:spTree>
    <p:extLst>
      <p:ext uri="{BB962C8B-B14F-4D97-AF65-F5344CB8AC3E}">
        <p14:creationId xmlns:p14="http://schemas.microsoft.com/office/powerpoint/2010/main" val="227297568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rot="10800000" flipH="1">
            <a:off x="53163" y="-42530"/>
            <a:ext cx="10627537" cy="690053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fontAlgn="auto">
              <a:spcBef>
                <a:spcPts val="0"/>
              </a:spcBef>
              <a:spcAft>
                <a:spcPts val="0"/>
              </a:spcAft>
              <a:defRPr/>
            </a:pPr>
            <a:endParaRPr lang="en-US" altLang="en-US" b="1" kern="0">
              <a:solidFill>
                <a:srgbClr val="FFFFFF"/>
              </a:solidFill>
              <a:latin typeface="Arial" pitchFamily="34" charset="0"/>
              <a:cs typeface="Tahoma"/>
            </a:endParaRPr>
          </a:p>
        </p:txBody>
      </p:sp>
      <p:sp>
        <p:nvSpPr>
          <p:cNvPr id="4" name="Title 3"/>
          <p:cNvSpPr>
            <a:spLocks noGrp="1"/>
          </p:cNvSpPr>
          <p:nvPr>
            <p:ph type="title"/>
          </p:nvPr>
        </p:nvSpPr>
        <p:spPr>
          <a:xfrm>
            <a:off x="3466575" y="3700402"/>
            <a:ext cx="5497842" cy="1362075"/>
          </a:xfrm>
        </p:spPr>
        <p:txBody>
          <a:bodyPr/>
          <a:lstStyle/>
          <a:p>
            <a:pPr algn="ctr"/>
            <a:r>
              <a:rPr lang="en-US" dirty="0">
                <a:solidFill>
                  <a:srgbClr val="FFFF99"/>
                </a:solidFill>
              </a:rPr>
              <a:t>philipp@karmanos.org</a:t>
            </a:r>
          </a:p>
        </p:txBody>
      </p:sp>
      <p:sp>
        <p:nvSpPr>
          <p:cNvPr id="5" name="Text Placeholder 4"/>
          <p:cNvSpPr>
            <a:spLocks noGrp="1"/>
          </p:cNvSpPr>
          <p:nvPr>
            <p:ph type="body" idx="1"/>
          </p:nvPr>
        </p:nvSpPr>
        <p:spPr>
          <a:xfrm>
            <a:off x="2554147" y="1652255"/>
            <a:ext cx="6979534" cy="1403461"/>
          </a:xfrm>
        </p:spPr>
        <p:txBody>
          <a:bodyPr/>
          <a:lstStyle/>
          <a:p>
            <a:pPr algn="ctr"/>
            <a:r>
              <a:rPr lang="en-US" sz="9600" dirty="0">
                <a:solidFill>
                  <a:srgbClr val="FFFF99"/>
                </a:solidFill>
              </a:rPr>
              <a:t>Thank you!</a:t>
            </a:r>
          </a:p>
        </p:txBody>
      </p:sp>
    </p:spTree>
    <p:extLst>
      <p:ext uri="{BB962C8B-B14F-4D97-AF65-F5344CB8AC3E}">
        <p14:creationId xmlns:p14="http://schemas.microsoft.com/office/powerpoint/2010/main" val="64414656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6018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a:spLocks noGrp="1"/>
          </p:cNvSpPr>
          <p:nvPr>
            <p:ph type="title"/>
          </p:nvPr>
        </p:nvSpPr>
        <p:spPr>
          <a:xfrm>
            <a:off x="3146426" y="42863"/>
            <a:ext cx="7064375" cy="804862"/>
          </a:xfrm>
        </p:spPr>
        <p:txBody>
          <a:bodyPr vert="horz" wrap="square" lIns="91440" tIns="45720" rIns="91440" bIns="45720" numCol="1" anchor="t" anchorCtr="0" compatLnSpc="1">
            <a:prstTxWarp prst="textNoShape">
              <a:avLst/>
            </a:prstTxWarp>
          </a:bodyPr>
          <a:lstStyle/>
          <a:p>
            <a:r>
              <a:rPr lang="en-US" altLang="en-US" sz="3000" dirty="0">
                <a:solidFill>
                  <a:srgbClr val="FFFF99"/>
                </a:solidFill>
                <a:latin typeface="Calibri" panose="020F0502020204030204" pitchFamily="34" charset="0"/>
              </a:rPr>
              <a:t>Clinical Challenges  for Treatment and Sequencing Therapy for NETs</a:t>
            </a:r>
          </a:p>
        </p:txBody>
      </p:sp>
      <p:sp>
        <p:nvSpPr>
          <p:cNvPr id="3" name="Content Placeholder 4"/>
          <p:cNvSpPr>
            <a:spLocks noGrp="1"/>
          </p:cNvSpPr>
          <p:nvPr>
            <p:ph idx="1"/>
          </p:nvPr>
        </p:nvSpPr>
        <p:spPr>
          <a:xfrm>
            <a:off x="520994" y="1189555"/>
            <a:ext cx="10994065" cy="5399940"/>
          </a:xfrm>
        </p:spPr>
        <p:txBody>
          <a:bodyPr/>
          <a:lstStyle/>
          <a:p>
            <a:r>
              <a:rPr lang="en-US" altLang="en-US" sz="2600" dirty="0">
                <a:latin typeface="Calibri" panose="020F0502020204030204" pitchFamily="34" charset="0"/>
              </a:rPr>
              <a:t>How should the sequence of systemic therapies in NET management be optimized? Based on what evidence?</a:t>
            </a:r>
          </a:p>
          <a:p>
            <a:r>
              <a:rPr lang="en-US" altLang="en-US" sz="2600" dirty="0">
                <a:latin typeface="Calibri" panose="020F0502020204030204" pitchFamily="34" charset="0"/>
              </a:rPr>
              <a:t>How should local/regional therapy be integrated with systemic therapy? Patient selection? Clinical profiles?</a:t>
            </a:r>
          </a:p>
          <a:p>
            <a:r>
              <a:rPr lang="en-US" altLang="en-US" sz="2600" dirty="0">
                <a:latin typeface="Calibri" panose="020F0502020204030204" pitchFamily="34" charset="0"/>
              </a:rPr>
              <a:t>When  should lanreotide be started, and how should it be incorporated into the therapeutic plan of patients with GEP-NETs? What is the roadmap?</a:t>
            </a:r>
          </a:p>
          <a:p>
            <a:r>
              <a:rPr lang="en-US" altLang="en-US" sz="2600" dirty="0">
                <a:latin typeface="Calibri" panose="020F0502020204030204" pitchFamily="34" charset="0"/>
              </a:rPr>
              <a:t>How should peptide receptor radiotherapy (PRRT) be incorporated into NET management?</a:t>
            </a:r>
          </a:p>
          <a:p>
            <a:r>
              <a:rPr lang="en-US" altLang="en-US" sz="2600" dirty="0">
                <a:latin typeface="Calibri" panose="020F0502020204030204" pitchFamily="34" charset="0"/>
              </a:rPr>
              <a:t>How should advances in molecular biology/genomics inform treatment decisions?</a:t>
            </a:r>
          </a:p>
          <a:p>
            <a:r>
              <a:rPr lang="en-US" altLang="en-US" sz="2600" dirty="0">
                <a:latin typeface="Calibri" panose="020F0502020204030204" pitchFamily="34" charset="0"/>
              </a:rPr>
              <a:t>What ongoing clinical trials are likely to influence standard of care  in the near future?</a:t>
            </a:r>
          </a:p>
        </p:txBody>
      </p:sp>
    </p:spTree>
    <p:extLst>
      <p:ext uri="{BB962C8B-B14F-4D97-AF65-F5344CB8AC3E}">
        <p14:creationId xmlns:p14="http://schemas.microsoft.com/office/powerpoint/2010/main" val="171283341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524001" y="1042988"/>
            <a:ext cx="9026525" cy="2831544"/>
          </a:xfrm>
          <a:prstGeom prst="rect">
            <a:avLst/>
          </a:prstGeom>
          <a:noFill/>
        </p:spPr>
        <p:txBody>
          <a:bodyPr>
            <a:spAutoFit/>
          </a:bodyPr>
          <a:lstStyle/>
          <a:p>
            <a:pPr algn="ctr">
              <a:defRPr/>
            </a:pPr>
            <a:r>
              <a:rPr lang="en-US" sz="3800" dirty="0">
                <a:solidFill>
                  <a:srgbClr val="FFFF99"/>
                </a:solidFill>
                <a:effectLst>
                  <a:outerShdw blurRad="38100" dist="38100" dir="2700000" algn="tl">
                    <a:srgbClr val="000000">
                      <a:alpha val="43137"/>
                    </a:srgbClr>
                  </a:outerShdw>
                </a:effectLst>
                <a:latin typeface="Calibri" panose="020F0502020204030204" pitchFamily="34" charset="0"/>
              </a:rPr>
              <a:t>From Evidence to Optimal Management </a:t>
            </a:r>
          </a:p>
          <a:p>
            <a:pPr algn="ctr">
              <a:defRPr/>
            </a:pPr>
            <a:r>
              <a:rPr lang="en-US" sz="3800" dirty="0">
                <a:solidFill>
                  <a:srgbClr val="FFFF99"/>
                </a:solidFill>
                <a:effectLst>
                  <a:outerShdw blurRad="38100" dist="38100" dir="2700000" algn="tl">
                    <a:srgbClr val="000000">
                      <a:alpha val="43137"/>
                    </a:srgbClr>
                  </a:outerShdw>
                </a:effectLst>
                <a:latin typeface="Calibri" panose="020F0502020204030204" pitchFamily="34" charset="0"/>
              </a:rPr>
              <a:t>of GEP-NETs</a:t>
            </a:r>
          </a:p>
          <a:p>
            <a:pPr algn="ctr">
              <a:defRPr/>
            </a:pPr>
            <a:endParaRPr lang="en-US" dirty="0">
              <a:latin typeface="Calibri" panose="020F0502020204030204" pitchFamily="34" charset="0"/>
            </a:endParaRPr>
          </a:p>
          <a:p>
            <a:pPr algn="ctr">
              <a:defRPr/>
            </a:pPr>
            <a:r>
              <a:rPr lang="en-US" sz="2800" dirty="0">
                <a:effectLst>
                  <a:outerShdw blurRad="38100" dist="38100" dir="2700000" algn="tl">
                    <a:srgbClr val="000000">
                      <a:alpha val="43137"/>
                    </a:srgbClr>
                  </a:outerShdw>
                </a:effectLst>
                <a:latin typeface="Calibri" panose="020F0502020204030204" pitchFamily="34" charset="0"/>
              </a:rPr>
              <a:t>Focus on Recent Landmark Trials, NCCN Guidelines, and Patient-Centric Factors for Extending Progression-Free Survival in Patients with GI NETs </a:t>
            </a:r>
          </a:p>
        </p:txBody>
      </p:sp>
      <p:sp>
        <p:nvSpPr>
          <p:cNvPr id="5" name="Title 1"/>
          <p:cNvSpPr txBox="1">
            <a:spLocks/>
          </p:cNvSpPr>
          <p:nvPr/>
        </p:nvSpPr>
        <p:spPr>
          <a:xfrm>
            <a:off x="1717159" y="265371"/>
            <a:ext cx="10377376"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600" kern="0" dirty="0">
                <a:solidFill>
                  <a:srgbClr val="FFFF99"/>
                </a:solidFill>
                <a:latin typeface="Calibri" panose="020F0502020204030204" pitchFamily="34" charset="0"/>
              </a:rPr>
              <a:t>A Year 2017 Technology, Pharmacology, and Surgical  Update</a:t>
            </a:r>
            <a:br>
              <a:rPr lang="en-US" sz="2600" kern="0" dirty="0">
                <a:solidFill>
                  <a:srgbClr val="FFFF99"/>
                </a:solidFill>
                <a:latin typeface="Calibri" panose="020F0502020204030204" pitchFamily="34" charset="0"/>
              </a:rPr>
            </a:br>
            <a:r>
              <a:rPr lang="en-US" sz="2600" kern="0" dirty="0">
                <a:solidFill>
                  <a:srgbClr val="FFFF99"/>
                </a:solidFill>
                <a:latin typeface="Calibri" panose="020F0502020204030204" pitchFamily="34" charset="0"/>
              </a:rPr>
              <a:t>    </a:t>
            </a:r>
            <a:endParaRPr lang="en-US" sz="2600" kern="0" dirty="0">
              <a:solidFill>
                <a:srgbClr val="FFFF99"/>
              </a:solidFill>
              <a:effectLst/>
              <a:latin typeface="Calibri" panose="020F0502020204030204" pitchFamily="34" charset="0"/>
            </a:endParaRPr>
          </a:p>
        </p:txBody>
      </p:sp>
      <p:sp>
        <p:nvSpPr>
          <p:cNvPr id="6" name="TextBox 5"/>
          <p:cNvSpPr txBox="1"/>
          <p:nvPr/>
        </p:nvSpPr>
        <p:spPr>
          <a:xfrm>
            <a:off x="2329307" y="5013252"/>
            <a:ext cx="7713921" cy="2092881"/>
          </a:xfrm>
          <a:prstGeom prst="rect">
            <a:avLst/>
          </a:prstGeom>
          <a:noFill/>
        </p:spPr>
        <p:txBody>
          <a:bodyPr wrap="square" rtlCol="0">
            <a:spAutoFit/>
          </a:bodyPr>
          <a:lstStyle/>
          <a:p>
            <a:pPr algn="ctr"/>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Edward M. Wolin, MD  - Program Chair</a:t>
            </a:r>
            <a:endParaRPr lang="en-US" sz="2200"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Neuroendocrine Tumor Program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Einstein Center for Cancer Care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Medical System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Albert Einstein College of Medicine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New York, NY</a:t>
            </a:r>
          </a:p>
          <a:p>
            <a:pPr algn="ctr"/>
            <a:endPar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6371850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3"/>
          <p:cNvSpPr>
            <a:spLocks noGrp="1"/>
          </p:cNvSpPr>
          <p:nvPr>
            <p:ph type="title"/>
          </p:nvPr>
        </p:nvSpPr>
        <p:spPr>
          <a:xfrm>
            <a:off x="2956723" y="74099"/>
            <a:ext cx="7312565" cy="1143000"/>
          </a:xfrm>
        </p:spPr>
        <p:txBody>
          <a:bodyPr>
            <a:normAutofit/>
          </a:bodyPr>
          <a:lstStyle/>
          <a:p>
            <a:pPr algn="ctr"/>
            <a:r>
              <a:rPr lang="en-US" sz="2800" dirty="0">
                <a:solidFill>
                  <a:srgbClr val="FFFF99"/>
                </a:solidFill>
                <a:latin typeface="Calibri" panose="020F0502020204030204" pitchFamily="34" charset="0"/>
              </a:rPr>
              <a:t>Somatostatin Receptors as Targets </a:t>
            </a:r>
            <a:br>
              <a:rPr lang="en-US" sz="2800" dirty="0">
                <a:solidFill>
                  <a:srgbClr val="FFFF99"/>
                </a:solidFill>
                <a:latin typeface="Calibri" panose="020F0502020204030204" pitchFamily="34" charset="0"/>
              </a:rPr>
            </a:br>
            <a:r>
              <a:rPr lang="en-US" sz="2800" dirty="0">
                <a:solidFill>
                  <a:srgbClr val="FFFF99"/>
                </a:solidFill>
                <a:latin typeface="Calibri" panose="020F0502020204030204" pitchFamily="34" charset="0"/>
              </a:rPr>
              <a:t>for Treatment</a:t>
            </a:r>
          </a:p>
        </p:txBody>
      </p:sp>
      <p:pic>
        <p:nvPicPr>
          <p:cNvPr id="77826" name="Picture 50" descr="Complete MOA"/>
          <p:cNvPicPr>
            <a:picLocks noChangeAspect="1" noChangeArrowheads="1"/>
          </p:cNvPicPr>
          <p:nvPr/>
        </p:nvPicPr>
        <p:blipFill>
          <a:blip r:embed="rId2"/>
          <a:srcRect/>
          <a:stretch>
            <a:fillRect/>
          </a:stretch>
        </p:blipFill>
        <p:spPr bwMode="auto">
          <a:xfrm>
            <a:off x="5291360" y="1283945"/>
            <a:ext cx="5105400" cy="5715000"/>
          </a:xfrm>
          <a:prstGeom prst="rect">
            <a:avLst/>
          </a:prstGeom>
          <a:noFill/>
          <a:ln w="9525">
            <a:noFill/>
            <a:miter lim="800000"/>
            <a:headEnd/>
            <a:tailEnd/>
          </a:ln>
        </p:spPr>
      </p:pic>
      <p:sp>
        <p:nvSpPr>
          <p:cNvPr id="2" name="TextBox 1"/>
          <p:cNvSpPr txBox="1"/>
          <p:nvPr/>
        </p:nvSpPr>
        <p:spPr>
          <a:xfrm>
            <a:off x="2181683" y="2361736"/>
            <a:ext cx="2182008" cy="2246769"/>
          </a:xfrm>
          <a:prstGeom prst="rect">
            <a:avLst/>
          </a:prstGeom>
          <a:noFill/>
        </p:spPr>
        <p:txBody>
          <a:bodyPr wrap="none" rtlCol="0">
            <a:spAutoFit/>
          </a:bodyPr>
          <a:lstStyle/>
          <a:p>
            <a:pPr fontAlgn="auto">
              <a:spcBef>
                <a:spcPts val="0"/>
              </a:spcBef>
              <a:spcAft>
                <a:spcPts val="0"/>
              </a:spcAft>
              <a:defRPr/>
            </a:pPr>
            <a:r>
              <a:rPr lang="en-US" sz="2800" kern="0" dirty="0">
                <a:effectLst>
                  <a:outerShdw blurRad="38100" dist="38100" dir="2700000" algn="tl">
                    <a:srgbClr val="000000">
                      <a:alpha val="43137"/>
                    </a:srgbClr>
                  </a:outerShdw>
                </a:effectLst>
                <a:latin typeface="Calibri" panose="020F0502020204030204" pitchFamily="34" charset="0"/>
              </a:rPr>
              <a:t>1. Octreotide</a:t>
            </a:r>
          </a:p>
          <a:p>
            <a:pPr fontAlgn="auto">
              <a:spcBef>
                <a:spcPts val="0"/>
              </a:spcBef>
              <a:spcAft>
                <a:spcPts val="0"/>
              </a:spcAft>
              <a:defRPr/>
            </a:pPr>
            <a:endParaRPr lang="en-US" sz="2800" kern="0" dirty="0">
              <a:effectLst>
                <a:outerShdw blurRad="38100" dist="38100" dir="2700000" algn="tl">
                  <a:srgbClr val="000000">
                    <a:alpha val="43137"/>
                  </a:srgbClr>
                </a:outerShdw>
              </a:effectLst>
              <a:latin typeface="Calibri" panose="020F0502020204030204" pitchFamily="34" charset="0"/>
            </a:endParaRPr>
          </a:p>
          <a:p>
            <a:pPr fontAlgn="auto">
              <a:spcBef>
                <a:spcPts val="0"/>
              </a:spcBef>
              <a:spcAft>
                <a:spcPts val="0"/>
              </a:spcAft>
              <a:defRPr/>
            </a:pPr>
            <a:r>
              <a:rPr lang="en-US" sz="2800" kern="0" dirty="0">
                <a:effectLst>
                  <a:outerShdw blurRad="38100" dist="38100" dir="2700000" algn="tl">
                    <a:srgbClr val="000000">
                      <a:alpha val="43137"/>
                    </a:srgbClr>
                  </a:outerShdw>
                </a:effectLst>
                <a:latin typeface="Calibri" panose="020F0502020204030204" pitchFamily="34" charset="0"/>
              </a:rPr>
              <a:t>2. Lanreotide</a:t>
            </a:r>
          </a:p>
          <a:p>
            <a:pPr fontAlgn="auto">
              <a:spcBef>
                <a:spcPts val="0"/>
              </a:spcBef>
              <a:spcAft>
                <a:spcPts val="0"/>
              </a:spcAft>
              <a:defRPr/>
            </a:pPr>
            <a:endParaRPr lang="en-US" sz="2800" kern="0" dirty="0">
              <a:effectLst>
                <a:outerShdw blurRad="38100" dist="38100" dir="2700000" algn="tl">
                  <a:srgbClr val="000000">
                    <a:alpha val="43137"/>
                  </a:srgbClr>
                </a:outerShdw>
              </a:effectLst>
              <a:latin typeface="Calibri" panose="020F0502020204030204" pitchFamily="34" charset="0"/>
            </a:endParaRPr>
          </a:p>
          <a:p>
            <a:pPr fontAlgn="auto">
              <a:spcBef>
                <a:spcPts val="0"/>
              </a:spcBef>
              <a:spcAft>
                <a:spcPts val="0"/>
              </a:spcAft>
              <a:defRPr/>
            </a:pPr>
            <a:r>
              <a:rPr lang="en-US" sz="2800" kern="0" dirty="0">
                <a:effectLst>
                  <a:outerShdw blurRad="38100" dist="38100" dir="2700000" algn="tl">
                    <a:srgbClr val="000000">
                      <a:alpha val="43137"/>
                    </a:srgbClr>
                  </a:outerShdw>
                </a:effectLst>
                <a:latin typeface="Calibri" panose="020F0502020204030204" pitchFamily="34" charset="0"/>
              </a:rPr>
              <a:t>3. Pasireotide</a:t>
            </a:r>
          </a:p>
        </p:txBody>
      </p:sp>
    </p:spTree>
    <p:extLst>
      <p:ext uri="{BB962C8B-B14F-4D97-AF65-F5344CB8AC3E}">
        <p14:creationId xmlns:p14="http://schemas.microsoft.com/office/powerpoint/2010/main" val="162463441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3"/>
          <p:cNvSpPr>
            <a:spLocks noGrp="1"/>
          </p:cNvSpPr>
          <p:nvPr>
            <p:ph type="title"/>
          </p:nvPr>
        </p:nvSpPr>
        <p:spPr>
          <a:xfrm>
            <a:off x="2865438" y="0"/>
            <a:ext cx="7802562" cy="1150938"/>
          </a:xfrm>
        </p:spPr>
        <p:txBody>
          <a:bodyPr vert="horz" wrap="square" lIns="91440" tIns="45720" rIns="91440" bIns="45720" numCol="1" anchor="t" anchorCtr="0" compatLnSpc="1">
            <a:prstTxWarp prst="textNoShape">
              <a:avLst/>
            </a:prstTxWarp>
          </a:bodyPr>
          <a:lstStyle/>
          <a:p>
            <a:pPr>
              <a:defRPr/>
            </a:pPr>
            <a:r>
              <a:rPr lang="en-GB" altLang="en-US" dirty="0">
                <a:solidFill>
                  <a:srgbClr val="FFFF99"/>
                </a:solidFill>
                <a:latin typeface="Calibri" pitchFamily="34" charset="0"/>
                <a:cs typeface="MS PGothic" pitchFamily="34" charset="-128"/>
              </a:rPr>
              <a:t>Lanreotide in Metastatic Enteropancreatic Neuroendocrine Tumors</a:t>
            </a:r>
          </a:p>
        </p:txBody>
      </p:sp>
      <p:sp>
        <p:nvSpPr>
          <p:cNvPr id="2" name="Text Placeholder 1"/>
          <p:cNvSpPr>
            <a:spLocks noGrp="1"/>
          </p:cNvSpPr>
          <p:nvPr>
            <p:ph type="body" sz="quarter" idx="10"/>
          </p:nvPr>
        </p:nvSpPr>
        <p:spPr>
          <a:xfrm>
            <a:off x="1711326" y="6040439"/>
            <a:ext cx="6272213" cy="574675"/>
          </a:xfrm>
        </p:spPr>
        <p:txBody>
          <a:bodyPr/>
          <a:lstStyle/>
          <a:p>
            <a:pPr>
              <a:buFont typeface="+mj-lt" charset="0"/>
              <a:buNone/>
              <a:defRPr/>
            </a:pPr>
            <a:endParaRPr altLang="en-US" sz="1400" dirty="0">
              <a:latin typeface="Calibri" pitchFamily="34" charset="0"/>
            </a:endParaRPr>
          </a:p>
          <a:p>
            <a:pPr>
              <a:buFont typeface="+mj-lt" charset="0"/>
              <a:buNone/>
              <a:defRPr/>
            </a:pPr>
            <a:r>
              <a:rPr altLang="en-US" sz="1400" dirty="0">
                <a:latin typeface="Calibri" pitchFamily="34" charset="0"/>
              </a:rPr>
              <a:t>Caplin ME, et al</a:t>
            </a:r>
            <a:r>
              <a:rPr altLang="en-US" sz="1400" i="1" dirty="0">
                <a:latin typeface="Calibri" pitchFamily="34" charset="0"/>
              </a:rPr>
              <a:t>. N Engl J Med.</a:t>
            </a:r>
            <a:r>
              <a:rPr altLang="en-US" sz="1400" dirty="0">
                <a:latin typeface="Calibri" pitchFamily="34" charset="0"/>
              </a:rPr>
              <a:t> 2014;371(3):224-233. </a:t>
            </a:r>
          </a:p>
        </p:txBody>
      </p:sp>
      <p:pic>
        <p:nvPicPr>
          <p:cNvPr id="778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9763" y="1511300"/>
            <a:ext cx="8255000" cy="440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91359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1660526" y="5929314"/>
            <a:ext cx="6272213" cy="752475"/>
          </a:xfrm>
        </p:spPr>
        <p:txBody>
          <a:bodyPr/>
          <a:lstStyle/>
          <a:p>
            <a:pPr marL="114300" lvl="1" indent="-114300">
              <a:spcBef>
                <a:spcPct val="0"/>
              </a:spcBef>
              <a:buNone/>
              <a:defRPr/>
            </a:pPr>
            <a:r>
              <a:rPr lang="en-US" altLang="en-US" sz="1400" b="1" dirty="0">
                <a:latin typeface="Calibri" pitchFamily="34" charset="0"/>
                <a:ea typeface="MS PGothic" pitchFamily="34" charset="-128"/>
              </a:rPr>
              <a:t>PFS, progression free survival; PK, pharmacokinetics.</a:t>
            </a:r>
          </a:p>
          <a:p>
            <a:pPr marL="114300" lvl="1" indent="-114300">
              <a:spcBef>
                <a:spcPct val="0"/>
              </a:spcBef>
              <a:buNone/>
              <a:defRPr/>
            </a:pPr>
            <a:endParaRPr lang="en-US" altLang="en-US" sz="1400" b="1" dirty="0">
              <a:latin typeface="Calibri" pitchFamily="34" charset="0"/>
              <a:ea typeface="MS PGothic" pitchFamily="34" charset="-128"/>
            </a:endParaRPr>
          </a:p>
          <a:p>
            <a:pPr marL="114300" lvl="1" indent="-114300">
              <a:spcBef>
                <a:spcPct val="0"/>
              </a:spcBef>
              <a:buNone/>
              <a:defRPr/>
            </a:pPr>
            <a:r>
              <a:rPr lang="en-US" altLang="en-US" sz="1400" b="1" dirty="0">
                <a:latin typeface="Calibri" pitchFamily="34" charset="0"/>
                <a:ea typeface="MS PGothic" pitchFamily="34" charset="-128"/>
              </a:rPr>
              <a:t>Caplin ME, et al. </a:t>
            </a:r>
            <a:r>
              <a:rPr lang="en-US" altLang="en-US" sz="1400" b="1" i="1" dirty="0">
                <a:latin typeface="Calibri" pitchFamily="34" charset="0"/>
                <a:ea typeface="MS PGothic" pitchFamily="34" charset="-128"/>
              </a:rPr>
              <a:t>N Engl J Med</a:t>
            </a:r>
            <a:r>
              <a:rPr lang="en-US" altLang="en-US" sz="1400" b="1" dirty="0">
                <a:latin typeface="Calibri" pitchFamily="34" charset="0"/>
                <a:ea typeface="MS PGothic" pitchFamily="34" charset="-128"/>
              </a:rPr>
              <a:t>. 2014;371(3):224-233. </a:t>
            </a:r>
          </a:p>
        </p:txBody>
      </p:sp>
      <p:graphicFrame>
        <p:nvGraphicFramePr>
          <p:cNvPr id="13" name="Table 12"/>
          <p:cNvGraphicFramePr>
            <a:graphicFrameLocks noGrp="1"/>
          </p:cNvGraphicFramePr>
          <p:nvPr>
            <p:extLst/>
          </p:nvPr>
        </p:nvGraphicFramePr>
        <p:xfrm>
          <a:off x="1906505" y="1830027"/>
          <a:ext cx="3825875" cy="2740025"/>
        </p:xfrm>
        <a:graphic>
          <a:graphicData uri="http://schemas.openxmlformats.org/drawingml/2006/table">
            <a:tbl>
              <a:tblPr/>
              <a:tblGrid>
                <a:gridCol w="3825875">
                  <a:extLst>
                    <a:ext uri="{9D8B030D-6E8A-4147-A177-3AD203B41FA5}">
                      <a16:colId xmlns:a16="http://schemas.microsoft.com/office/drawing/2014/main" val="20000"/>
                    </a:ext>
                  </a:extLst>
                </a:gridCol>
              </a:tblGrid>
              <a:tr h="640000">
                <a:tc>
                  <a:txBody>
                    <a:bodyPr/>
                    <a:lstStyle>
                      <a:lvl1pPr algn="l" defTabSz="4572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defTabSz="4572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457200">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US" altLang="en-US" sz="2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Primary Endpoints</a:t>
                      </a:r>
                    </a:p>
                  </a:txBody>
                  <a:tcPr marT="137120" marB="13712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100025">
                <a:tc>
                  <a:txBody>
                    <a:bodyPr/>
                    <a:lstStyle>
                      <a:lvl1pPr marL="342900" indent="-342900" algn="l" defTabSz="8890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228600" indent="-228600" algn="l" defTabSz="8890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889000">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228600" marR="0" lvl="1" indent="-228600" algn="l" defTabSz="889000" rtl="0" eaLnBrk="1" fontAlgn="base" latinLnBrk="0" hangingPunct="1">
                        <a:lnSpc>
                          <a:spcPct val="100000"/>
                        </a:lnSpc>
                        <a:spcBef>
                          <a:spcPts val="600"/>
                        </a:spcBef>
                        <a:spcAft>
                          <a:spcPts val="600"/>
                        </a:spcAft>
                        <a:buClr>
                          <a:srgbClr val="00FFFF"/>
                        </a:buClr>
                        <a:buSzTx/>
                        <a:buFontTx/>
                        <a:buChar char="•"/>
                        <a:tabLst/>
                      </a:pPr>
                      <a:r>
                        <a:rPr kumimoji="0" lang="en-US" altLang="en-US" sz="22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PFS (time to disease progression  or death)</a:t>
                      </a:r>
                    </a:p>
                    <a:p>
                      <a:pPr marL="228600" marR="0" lvl="1" indent="-228600" algn="l" defTabSz="889000" rtl="0" eaLnBrk="1" fontAlgn="base" latinLnBrk="0" hangingPunct="1">
                        <a:lnSpc>
                          <a:spcPct val="100000"/>
                        </a:lnSpc>
                        <a:spcBef>
                          <a:spcPts val="600"/>
                        </a:spcBef>
                        <a:spcAft>
                          <a:spcPts val="600"/>
                        </a:spcAft>
                        <a:buClr>
                          <a:srgbClr val="00FFFF"/>
                        </a:buClr>
                        <a:buSzTx/>
                        <a:buFontTx/>
                        <a:buChar char="•"/>
                        <a:tabLst/>
                      </a:pPr>
                      <a:r>
                        <a:rPr kumimoji="0" lang="en-US" altLang="en-US" sz="22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Prespecified PFS analyses by tumor origin, grade, and volume</a:t>
                      </a:r>
                    </a:p>
                  </a:txBody>
                  <a:tcPr marT="45706" marB="45706"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5" name="Table 14"/>
          <p:cNvGraphicFramePr>
            <a:graphicFrameLocks noGrp="1"/>
          </p:cNvGraphicFramePr>
          <p:nvPr>
            <p:extLst/>
          </p:nvPr>
        </p:nvGraphicFramePr>
        <p:xfrm>
          <a:off x="6302293" y="1817326"/>
          <a:ext cx="3825875" cy="3308350"/>
        </p:xfrm>
        <a:graphic>
          <a:graphicData uri="http://schemas.openxmlformats.org/drawingml/2006/table">
            <a:tbl>
              <a:tblPr/>
              <a:tblGrid>
                <a:gridCol w="3825875">
                  <a:extLst>
                    <a:ext uri="{9D8B030D-6E8A-4147-A177-3AD203B41FA5}">
                      <a16:colId xmlns:a16="http://schemas.microsoft.com/office/drawing/2014/main" val="20000"/>
                    </a:ext>
                  </a:extLst>
                </a:gridCol>
              </a:tblGrid>
              <a:tr h="639984">
                <a:tc>
                  <a:txBody>
                    <a:bodyPr/>
                    <a:lstStyle>
                      <a:lvl1pPr algn="l" defTabSz="4572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defTabSz="4572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457200">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US" altLang="en-US" sz="2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Secondary Endpoints</a:t>
                      </a:r>
                    </a:p>
                  </a:txBody>
                  <a:tcPr marT="137112" marB="13711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668366">
                <a:tc>
                  <a:txBody>
                    <a:bodyPr/>
                    <a:lstStyle>
                      <a:lvl1pPr marL="342900" indent="-342900" algn="l" defTabSz="8890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228600" indent="-228600" algn="l" defTabSz="8890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889000">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228600" marR="0" lvl="1" indent="-228600" algn="l" defTabSz="889000" rtl="0" eaLnBrk="1" fontAlgn="base" latinLnBrk="0" hangingPunct="1">
                        <a:lnSpc>
                          <a:spcPct val="100000"/>
                        </a:lnSpc>
                        <a:spcBef>
                          <a:spcPts val="600"/>
                        </a:spcBef>
                        <a:spcAft>
                          <a:spcPts val="300"/>
                        </a:spcAft>
                        <a:buClr>
                          <a:srgbClr val="00FFFF"/>
                        </a:buClr>
                        <a:buSzTx/>
                        <a:buFontTx/>
                        <a:buChar char="•"/>
                        <a:tabLst/>
                      </a:pPr>
                      <a:r>
                        <a:rPr kumimoji="0" lang="en-US" altLang="en-US" sz="22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PFS at 48 and 96 weeks</a:t>
                      </a:r>
                    </a:p>
                    <a:p>
                      <a:pPr marL="228600" marR="0" lvl="1" indent="-228600" algn="l" defTabSz="889000" rtl="0" eaLnBrk="1" fontAlgn="base" latinLnBrk="0" hangingPunct="1">
                        <a:lnSpc>
                          <a:spcPct val="100000"/>
                        </a:lnSpc>
                        <a:spcBef>
                          <a:spcPct val="0"/>
                        </a:spcBef>
                        <a:spcAft>
                          <a:spcPts val="300"/>
                        </a:spcAft>
                        <a:buClr>
                          <a:srgbClr val="00FFFF"/>
                        </a:buClr>
                        <a:buSzTx/>
                        <a:buFontTx/>
                        <a:buChar char="•"/>
                        <a:tabLst/>
                      </a:pPr>
                      <a:r>
                        <a:rPr kumimoji="0" lang="en-US" altLang="en-US" sz="22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Time to tumor progression</a:t>
                      </a:r>
                    </a:p>
                    <a:p>
                      <a:pPr marL="228600" marR="0" lvl="1" indent="-228600" algn="l" defTabSz="889000" rtl="0" eaLnBrk="1" fontAlgn="base" latinLnBrk="0" hangingPunct="1">
                        <a:lnSpc>
                          <a:spcPct val="100000"/>
                        </a:lnSpc>
                        <a:spcBef>
                          <a:spcPct val="0"/>
                        </a:spcBef>
                        <a:spcAft>
                          <a:spcPts val="300"/>
                        </a:spcAft>
                        <a:buClr>
                          <a:srgbClr val="00FFFF"/>
                        </a:buClr>
                        <a:buSzTx/>
                        <a:buFontTx/>
                        <a:buChar char="•"/>
                        <a:tabLst/>
                      </a:pPr>
                      <a:r>
                        <a:rPr kumimoji="0" lang="en-US" altLang="en-US" sz="22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Overall survival</a:t>
                      </a:r>
                    </a:p>
                    <a:p>
                      <a:pPr marL="228600" marR="0" lvl="1" indent="-228600" algn="l" defTabSz="889000" rtl="0" eaLnBrk="1" fontAlgn="base" latinLnBrk="0" hangingPunct="1">
                        <a:lnSpc>
                          <a:spcPct val="100000"/>
                        </a:lnSpc>
                        <a:spcBef>
                          <a:spcPct val="0"/>
                        </a:spcBef>
                        <a:spcAft>
                          <a:spcPts val="300"/>
                        </a:spcAft>
                        <a:buClr>
                          <a:srgbClr val="00FFFF"/>
                        </a:buClr>
                        <a:buSzTx/>
                        <a:buFontTx/>
                        <a:buChar char="•"/>
                        <a:tabLst/>
                      </a:pPr>
                      <a:r>
                        <a:rPr kumimoji="0" lang="en-US" altLang="en-US" sz="22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Quality of life</a:t>
                      </a:r>
                    </a:p>
                    <a:p>
                      <a:pPr marL="228600" marR="0" lvl="1" indent="-228600" algn="l" defTabSz="889000" rtl="0" eaLnBrk="1" fontAlgn="base" latinLnBrk="0" hangingPunct="1">
                        <a:lnSpc>
                          <a:spcPct val="100000"/>
                        </a:lnSpc>
                        <a:spcBef>
                          <a:spcPct val="0"/>
                        </a:spcBef>
                        <a:spcAft>
                          <a:spcPts val="300"/>
                        </a:spcAft>
                        <a:buClr>
                          <a:srgbClr val="00FFFF"/>
                        </a:buClr>
                        <a:buSzTx/>
                        <a:buFontTx/>
                        <a:buChar char="•"/>
                        <a:tabLst/>
                      </a:pPr>
                      <a:r>
                        <a:rPr kumimoji="0" lang="en-US" altLang="en-US" sz="22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Chromogranin A levels</a:t>
                      </a:r>
                    </a:p>
                    <a:p>
                      <a:pPr marL="228600" marR="0" lvl="1" indent="-228600" algn="l" defTabSz="889000" rtl="0" eaLnBrk="1" fontAlgn="base" latinLnBrk="0" hangingPunct="1">
                        <a:lnSpc>
                          <a:spcPct val="100000"/>
                        </a:lnSpc>
                        <a:spcBef>
                          <a:spcPct val="0"/>
                        </a:spcBef>
                        <a:spcAft>
                          <a:spcPts val="300"/>
                        </a:spcAft>
                        <a:buClr>
                          <a:srgbClr val="00FFFF"/>
                        </a:buClr>
                        <a:buSzTx/>
                        <a:buFontTx/>
                        <a:buChar char="•"/>
                        <a:tabLst/>
                      </a:pPr>
                      <a:r>
                        <a:rPr kumimoji="0" lang="en-US" altLang="en-US" sz="22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PK data</a:t>
                      </a:r>
                    </a:p>
                    <a:p>
                      <a:pPr marL="228600" marR="0" lvl="1" indent="-228600" algn="l" defTabSz="889000" rtl="0" eaLnBrk="1" fontAlgn="base" latinLnBrk="0" hangingPunct="1">
                        <a:lnSpc>
                          <a:spcPct val="100000"/>
                        </a:lnSpc>
                        <a:spcBef>
                          <a:spcPct val="0"/>
                        </a:spcBef>
                        <a:spcAft>
                          <a:spcPts val="300"/>
                        </a:spcAft>
                        <a:buClr>
                          <a:srgbClr val="00FFFF"/>
                        </a:buClr>
                        <a:buSzTx/>
                        <a:buFontTx/>
                        <a:buChar char="•"/>
                        <a:tabLst/>
                      </a:pPr>
                      <a:r>
                        <a:rPr kumimoji="0" lang="en-US" altLang="en-US" sz="22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Safety</a:t>
                      </a:r>
                    </a:p>
                  </a:txBody>
                  <a:tcPr marT="45706" marB="45706"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 name="Title 1"/>
          <p:cNvSpPr txBox="1">
            <a:spLocks/>
          </p:cNvSpPr>
          <p:nvPr/>
        </p:nvSpPr>
        <p:spPr>
          <a:xfrm>
            <a:off x="2957734" y="194539"/>
            <a:ext cx="7758112"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3600" kern="0" dirty="0">
                <a:solidFill>
                  <a:srgbClr val="FFFF99"/>
                </a:solidFill>
                <a:latin typeface="Calibri" panose="020F0502020204030204" pitchFamily="34" charset="0"/>
              </a:rPr>
              <a:t>CLARINET: Study Endpoints</a:t>
            </a:r>
            <a:endParaRPr lang="en-US" sz="3600" kern="0" dirty="0">
              <a:solidFill>
                <a:srgbClr val="FFFF99"/>
              </a:solidFill>
              <a:effectLst/>
              <a:latin typeface="Calibri" panose="020F0502020204030204" pitchFamily="34" charset="0"/>
            </a:endParaRPr>
          </a:p>
        </p:txBody>
      </p:sp>
    </p:spTree>
    <p:extLst>
      <p:ext uri="{BB962C8B-B14F-4D97-AF65-F5344CB8AC3E}">
        <p14:creationId xmlns:p14="http://schemas.microsoft.com/office/powerpoint/2010/main" val="237126288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8521700" y="4775200"/>
            <a:ext cx="14986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7173" name="Title 1"/>
          <p:cNvSpPr>
            <a:spLocks noGrp="1"/>
          </p:cNvSpPr>
          <p:nvPr>
            <p:ph type="title"/>
          </p:nvPr>
        </p:nvSpPr>
        <p:spPr>
          <a:xfrm>
            <a:off x="2884489" y="261938"/>
            <a:ext cx="7234237" cy="889000"/>
          </a:xfrm>
        </p:spPr>
        <p:txBody>
          <a:bodyPr vert="horz" wrap="square" lIns="91440" tIns="45720" rIns="91440" bIns="45720" numCol="1" anchor="t" anchorCtr="0" compatLnSpc="1">
            <a:prstTxWarp prst="textNoShape">
              <a:avLst/>
            </a:prstTxWarp>
          </a:bodyPr>
          <a:lstStyle/>
          <a:p>
            <a:pPr>
              <a:defRPr/>
            </a:pPr>
            <a:r>
              <a:rPr lang="en-US" altLang="en-US" sz="3600" dirty="0">
                <a:solidFill>
                  <a:srgbClr val="FFFF99"/>
                </a:solidFill>
                <a:latin typeface="Calibri" pitchFamily="34" charset="0"/>
                <a:cs typeface="MS PGothic" pitchFamily="34" charset="-128"/>
              </a:rPr>
              <a:t>CLARINET: Study Design</a:t>
            </a:r>
          </a:p>
        </p:txBody>
      </p:sp>
      <p:sp>
        <p:nvSpPr>
          <p:cNvPr id="8" name="Text Placeholder 7"/>
          <p:cNvSpPr>
            <a:spLocks noGrp="1"/>
          </p:cNvSpPr>
          <p:nvPr>
            <p:ph type="body" sz="quarter" idx="10"/>
          </p:nvPr>
        </p:nvSpPr>
        <p:spPr>
          <a:xfrm>
            <a:off x="1651000" y="5819775"/>
            <a:ext cx="6273800" cy="858838"/>
          </a:xfrm>
        </p:spPr>
        <p:txBody>
          <a:bodyPr/>
          <a:lstStyle/>
          <a:p>
            <a:pPr marL="0" lvl="1">
              <a:buNone/>
              <a:defRPr/>
            </a:pPr>
            <a:r>
              <a:rPr lang="en-US" altLang="en-US" sz="1400" b="1" dirty="0">
                <a:latin typeface="Calibri" pitchFamily="34" charset="0"/>
              </a:rPr>
              <a:t>GEP-NETs, gastroenteropancreatic neuroendocrine tumors; SC, subcutaneous.</a:t>
            </a:r>
          </a:p>
          <a:p>
            <a:pPr marL="0" lvl="1">
              <a:buNone/>
              <a:defRPr/>
            </a:pPr>
            <a:endParaRPr lang="en-US" altLang="en-US" sz="1400" b="1" dirty="0">
              <a:latin typeface="Calibri" pitchFamily="34" charset="0"/>
              <a:ea typeface="MS PGothic" pitchFamily="34" charset="-128"/>
            </a:endParaRPr>
          </a:p>
          <a:p>
            <a:pPr marL="0" lvl="1">
              <a:buNone/>
              <a:defRPr/>
            </a:pPr>
            <a:r>
              <a:rPr lang="en-US" altLang="en-US" sz="1400" b="1" dirty="0">
                <a:latin typeface="Calibri" pitchFamily="34" charset="0"/>
                <a:ea typeface="MS PGothic" pitchFamily="34" charset="-128"/>
              </a:rPr>
              <a:t>Caplin ME, et al. </a:t>
            </a:r>
            <a:r>
              <a:rPr lang="en-US" altLang="en-US" sz="1400" b="1" i="1" dirty="0">
                <a:latin typeface="Calibri" pitchFamily="34" charset="0"/>
                <a:ea typeface="MS PGothic" pitchFamily="34" charset="-128"/>
              </a:rPr>
              <a:t>N Engl J Med</a:t>
            </a:r>
            <a:r>
              <a:rPr lang="en-US" altLang="en-US" sz="1400" b="1" dirty="0">
                <a:latin typeface="Calibri" pitchFamily="34" charset="0"/>
                <a:ea typeface="MS PGothic" pitchFamily="34" charset="-128"/>
              </a:rPr>
              <a:t>. 2014;371(3):224-233. </a:t>
            </a:r>
          </a:p>
        </p:txBody>
      </p:sp>
      <p:sp>
        <p:nvSpPr>
          <p:cNvPr id="10" name="Rectangle 9"/>
          <p:cNvSpPr/>
          <p:nvPr/>
        </p:nvSpPr>
        <p:spPr>
          <a:xfrm>
            <a:off x="4038600" y="3721100"/>
            <a:ext cx="520700" cy="9144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600"/>
              </a:spcAft>
              <a:defRPr/>
            </a:pPr>
            <a:r>
              <a:rPr lang="en-US" sz="2000" kern="0" dirty="0">
                <a:solidFill>
                  <a:srgbClr val="000000"/>
                </a:solidFill>
                <a:latin typeface="Calibri" panose="020F0502020204030204" pitchFamily="34" charset="0"/>
              </a:rPr>
              <a:t>1:1</a:t>
            </a:r>
            <a:endParaRPr lang="en-US" sz="2000" kern="0" dirty="0">
              <a:solidFill>
                <a:srgbClr val="000000"/>
              </a:solidFill>
              <a:latin typeface="Calibri" panose="020F0502020204030204" pitchFamily="34" charset="0"/>
              <a:ea typeface="Verdana"/>
              <a:cs typeface="Verdana"/>
            </a:endParaRPr>
          </a:p>
        </p:txBody>
      </p:sp>
      <p:cxnSp>
        <p:nvCxnSpPr>
          <p:cNvPr id="11" name="Straight Arrow Connector 10"/>
          <p:cNvCxnSpPr/>
          <p:nvPr/>
        </p:nvCxnSpPr>
        <p:spPr>
          <a:xfrm>
            <a:off x="2273301" y="4216400"/>
            <a:ext cx="1222375" cy="0"/>
          </a:xfrm>
          <a:prstGeom prst="straightConnector1">
            <a:avLst/>
          </a:prstGeom>
          <a:ln w="19050">
            <a:solidFill>
              <a:srgbClr val="FFFF00"/>
            </a:solidFill>
            <a:headEnd type="none" w="lg" len="med"/>
            <a:tailEnd type="none" w="lg" len="med"/>
          </a:ln>
          <a:effectLst/>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4025900" y="4775200"/>
            <a:ext cx="7493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4" name="Rectangle 13"/>
          <p:cNvSpPr/>
          <p:nvPr/>
        </p:nvSpPr>
        <p:spPr>
          <a:xfrm>
            <a:off x="4775200" y="4775200"/>
            <a:ext cx="7493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5" name="Rectangle 14"/>
          <p:cNvSpPr/>
          <p:nvPr/>
        </p:nvSpPr>
        <p:spPr>
          <a:xfrm>
            <a:off x="5524500" y="4775200"/>
            <a:ext cx="7493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6" name="Rectangle 15"/>
          <p:cNvSpPr/>
          <p:nvPr/>
        </p:nvSpPr>
        <p:spPr>
          <a:xfrm>
            <a:off x="6273800" y="4775200"/>
            <a:ext cx="7493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8" name="Rectangle 17"/>
          <p:cNvSpPr/>
          <p:nvPr/>
        </p:nvSpPr>
        <p:spPr>
          <a:xfrm>
            <a:off x="7023100" y="4775200"/>
            <a:ext cx="14986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81932" name="TextBox 21"/>
          <p:cNvSpPr txBox="1">
            <a:spLocks noChangeArrowheads="1"/>
          </p:cNvSpPr>
          <p:nvPr/>
        </p:nvSpPr>
        <p:spPr bwMode="auto">
          <a:xfrm>
            <a:off x="2324100" y="3784601"/>
            <a:ext cx="11938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b="1" kern="0" dirty="0">
                <a:solidFill>
                  <a:srgbClr val="FFFF00"/>
                </a:solidFill>
                <a:latin typeface="Calibri" panose="020F0502020204030204" pitchFamily="34" charset="0"/>
              </a:rPr>
              <a:t>12-24 weeks</a:t>
            </a:r>
          </a:p>
        </p:txBody>
      </p:sp>
      <p:sp>
        <p:nvSpPr>
          <p:cNvPr id="81933" name="TextBox 23"/>
          <p:cNvSpPr txBox="1">
            <a:spLocks noChangeArrowheads="1"/>
          </p:cNvSpPr>
          <p:nvPr/>
        </p:nvSpPr>
        <p:spPr bwMode="auto">
          <a:xfrm>
            <a:off x="3898900" y="4876801"/>
            <a:ext cx="2794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kern="0" dirty="0">
                <a:solidFill>
                  <a:srgbClr val="FFFFFF"/>
                </a:solidFill>
                <a:latin typeface="Calibri" panose="020F0502020204030204" pitchFamily="34" charset="0"/>
              </a:rPr>
              <a:t>1</a:t>
            </a:r>
          </a:p>
        </p:txBody>
      </p:sp>
      <p:sp>
        <p:nvSpPr>
          <p:cNvPr id="81934" name="TextBox 24"/>
          <p:cNvSpPr txBox="1">
            <a:spLocks noChangeArrowheads="1"/>
          </p:cNvSpPr>
          <p:nvPr/>
        </p:nvSpPr>
        <p:spPr bwMode="auto">
          <a:xfrm>
            <a:off x="45974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kern="0" dirty="0">
                <a:solidFill>
                  <a:srgbClr val="FFFFFF"/>
                </a:solidFill>
                <a:latin typeface="Calibri" panose="020F0502020204030204" pitchFamily="34" charset="0"/>
              </a:rPr>
              <a:t>12</a:t>
            </a:r>
          </a:p>
        </p:txBody>
      </p:sp>
      <p:sp>
        <p:nvSpPr>
          <p:cNvPr id="81935" name="TextBox 25"/>
          <p:cNvSpPr txBox="1">
            <a:spLocks noChangeArrowheads="1"/>
          </p:cNvSpPr>
          <p:nvPr/>
        </p:nvSpPr>
        <p:spPr bwMode="auto">
          <a:xfrm>
            <a:off x="53340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kern="0" dirty="0">
                <a:solidFill>
                  <a:srgbClr val="FFFFFF"/>
                </a:solidFill>
                <a:latin typeface="Calibri" panose="020F0502020204030204" pitchFamily="34" charset="0"/>
              </a:rPr>
              <a:t>24</a:t>
            </a:r>
          </a:p>
        </p:txBody>
      </p:sp>
      <p:sp>
        <p:nvSpPr>
          <p:cNvPr id="81936" name="TextBox 26"/>
          <p:cNvSpPr txBox="1">
            <a:spLocks noChangeArrowheads="1"/>
          </p:cNvSpPr>
          <p:nvPr/>
        </p:nvSpPr>
        <p:spPr bwMode="auto">
          <a:xfrm>
            <a:off x="60960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kern="0" dirty="0">
                <a:solidFill>
                  <a:srgbClr val="FFFFFF"/>
                </a:solidFill>
                <a:latin typeface="Calibri" panose="020F0502020204030204" pitchFamily="34" charset="0"/>
              </a:rPr>
              <a:t>36</a:t>
            </a:r>
          </a:p>
        </p:txBody>
      </p:sp>
      <p:sp>
        <p:nvSpPr>
          <p:cNvPr id="81937" name="TextBox 27"/>
          <p:cNvSpPr txBox="1">
            <a:spLocks noChangeArrowheads="1"/>
          </p:cNvSpPr>
          <p:nvPr/>
        </p:nvSpPr>
        <p:spPr bwMode="auto">
          <a:xfrm>
            <a:off x="68453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kern="0" dirty="0">
                <a:solidFill>
                  <a:srgbClr val="FFFFFF"/>
                </a:solidFill>
                <a:latin typeface="Calibri" panose="020F0502020204030204" pitchFamily="34" charset="0"/>
              </a:rPr>
              <a:t>48</a:t>
            </a:r>
          </a:p>
        </p:txBody>
      </p:sp>
      <p:sp>
        <p:nvSpPr>
          <p:cNvPr id="81938" name="TextBox 29"/>
          <p:cNvSpPr txBox="1">
            <a:spLocks noChangeArrowheads="1"/>
          </p:cNvSpPr>
          <p:nvPr/>
        </p:nvSpPr>
        <p:spPr bwMode="auto">
          <a:xfrm>
            <a:off x="83439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kern="0" dirty="0">
                <a:solidFill>
                  <a:srgbClr val="FFFFFF"/>
                </a:solidFill>
                <a:latin typeface="Calibri" panose="020F0502020204030204" pitchFamily="34" charset="0"/>
              </a:rPr>
              <a:t>72</a:t>
            </a:r>
          </a:p>
        </p:txBody>
      </p:sp>
      <p:sp>
        <p:nvSpPr>
          <p:cNvPr id="81939" name="TextBox 31"/>
          <p:cNvSpPr txBox="1">
            <a:spLocks noChangeArrowheads="1"/>
          </p:cNvSpPr>
          <p:nvPr/>
        </p:nvSpPr>
        <p:spPr bwMode="auto">
          <a:xfrm>
            <a:off x="98298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kern="0" dirty="0">
                <a:solidFill>
                  <a:srgbClr val="FFFFFF"/>
                </a:solidFill>
                <a:latin typeface="Calibri" panose="020F0502020204030204" pitchFamily="34" charset="0"/>
              </a:rPr>
              <a:t>96</a:t>
            </a:r>
          </a:p>
        </p:txBody>
      </p:sp>
      <p:sp>
        <p:nvSpPr>
          <p:cNvPr id="81940" name="TextBox 32"/>
          <p:cNvSpPr txBox="1">
            <a:spLocks noChangeArrowheads="1"/>
          </p:cNvSpPr>
          <p:nvPr/>
        </p:nvSpPr>
        <p:spPr bwMode="auto">
          <a:xfrm>
            <a:off x="3505200" y="5105401"/>
            <a:ext cx="10795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kern="0" dirty="0">
                <a:solidFill>
                  <a:srgbClr val="FFFFFF"/>
                </a:solidFill>
                <a:latin typeface="Calibri" panose="020F0502020204030204" pitchFamily="34" charset="0"/>
              </a:rPr>
              <a:t>(baseline)</a:t>
            </a:r>
          </a:p>
        </p:txBody>
      </p:sp>
      <p:sp>
        <p:nvSpPr>
          <p:cNvPr id="81941" name="TextBox 33"/>
          <p:cNvSpPr txBox="1">
            <a:spLocks noChangeArrowheads="1"/>
          </p:cNvSpPr>
          <p:nvPr/>
        </p:nvSpPr>
        <p:spPr bwMode="auto">
          <a:xfrm>
            <a:off x="6477000" y="5168901"/>
            <a:ext cx="1079500"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kern="0" dirty="0">
                <a:solidFill>
                  <a:srgbClr val="FFFFFF"/>
                </a:solidFill>
                <a:latin typeface="Calibri" panose="020F0502020204030204" pitchFamily="34" charset="0"/>
              </a:rPr>
              <a:t>Study visits (weeks)</a:t>
            </a:r>
          </a:p>
        </p:txBody>
      </p:sp>
      <p:cxnSp>
        <p:nvCxnSpPr>
          <p:cNvPr id="36" name="Straight Arrow Connector 35"/>
          <p:cNvCxnSpPr/>
          <p:nvPr/>
        </p:nvCxnSpPr>
        <p:spPr>
          <a:xfrm>
            <a:off x="2260600" y="3810000"/>
            <a:ext cx="1244600" cy="0"/>
          </a:xfrm>
          <a:prstGeom prst="straightConnector1">
            <a:avLst/>
          </a:prstGeom>
          <a:ln w="19050">
            <a:solidFill>
              <a:srgbClr val="FFFF00"/>
            </a:solidFill>
            <a:headEnd type="triangle" w="lg" len="med"/>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flipV="1">
            <a:off x="2260600" y="3898900"/>
            <a:ext cx="0" cy="584200"/>
          </a:xfrm>
          <a:prstGeom prst="straightConnector1">
            <a:avLst/>
          </a:prstGeom>
          <a:ln w="19050">
            <a:solidFill>
              <a:srgbClr val="FFFF00"/>
            </a:solidFill>
            <a:headEnd type="none" w="lg" len="med"/>
            <a:tailEnd type="none" w="lg" len="med"/>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3505200" y="3911600"/>
            <a:ext cx="0" cy="584200"/>
          </a:xfrm>
          <a:prstGeom prst="straightConnector1">
            <a:avLst/>
          </a:prstGeom>
          <a:ln w="19050">
            <a:solidFill>
              <a:srgbClr val="FFFF00"/>
            </a:solidFill>
            <a:headEnd type="none" w="lg" len="med"/>
            <a:tailEnd type="none" w="lg" len="med"/>
          </a:ln>
          <a:effectLst/>
        </p:spPr>
        <p:style>
          <a:lnRef idx="2">
            <a:schemeClr val="accent1"/>
          </a:lnRef>
          <a:fillRef idx="0">
            <a:schemeClr val="accent1"/>
          </a:fillRef>
          <a:effectRef idx="1">
            <a:schemeClr val="accent1"/>
          </a:effectRef>
          <a:fontRef idx="minor">
            <a:schemeClr val="tx1"/>
          </a:fontRef>
        </p:style>
      </p:cxnSp>
      <p:pic>
        <p:nvPicPr>
          <p:cNvPr id="81945" name="Picture 2" descr="http://www.consultantlive.com/sites/default/files/cl/138735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5800" y="4371976"/>
            <a:ext cx="615950" cy="568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46" name="Picture 2" descr="http://www.consultantlive.com/sites/default/files/cl/138735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7700" y="4371976"/>
            <a:ext cx="615950" cy="568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947" name="TextBox 41"/>
          <p:cNvSpPr txBox="1">
            <a:spLocks noChangeArrowheads="1"/>
          </p:cNvSpPr>
          <p:nvPr/>
        </p:nvSpPr>
        <p:spPr bwMode="auto">
          <a:xfrm>
            <a:off x="1866900" y="4481514"/>
            <a:ext cx="762000"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600" b="1" kern="0" dirty="0">
                <a:solidFill>
                  <a:srgbClr val="000000"/>
                </a:solidFill>
                <a:latin typeface="Calibri" panose="020F0502020204030204" pitchFamily="34" charset="0"/>
              </a:rPr>
              <a:t>Scan 1</a:t>
            </a:r>
          </a:p>
        </p:txBody>
      </p:sp>
      <p:sp>
        <p:nvSpPr>
          <p:cNvPr id="81948" name="TextBox 42"/>
          <p:cNvSpPr txBox="1">
            <a:spLocks noChangeArrowheads="1"/>
          </p:cNvSpPr>
          <p:nvPr/>
        </p:nvSpPr>
        <p:spPr bwMode="auto">
          <a:xfrm>
            <a:off x="3124200" y="4468814"/>
            <a:ext cx="7239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600" b="1" kern="0" dirty="0">
                <a:solidFill>
                  <a:srgbClr val="000000"/>
                </a:solidFill>
                <a:latin typeface="Calibri" panose="020F0502020204030204" pitchFamily="34" charset="0"/>
              </a:rPr>
              <a:t>Scan 2</a:t>
            </a:r>
          </a:p>
        </p:txBody>
      </p:sp>
      <p:sp>
        <p:nvSpPr>
          <p:cNvPr id="45" name="Rectangle 44"/>
          <p:cNvSpPr/>
          <p:nvPr/>
        </p:nvSpPr>
        <p:spPr>
          <a:xfrm>
            <a:off x="4597400" y="3721100"/>
            <a:ext cx="5448300" cy="4445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182880" algn="ctr" fontAlgn="auto">
              <a:spcBef>
                <a:spcPts val="0"/>
              </a:spcBef>
              <a:spcAft>
                <a:spcPts val="600"/>
              </a:spcAft>
              <a:defRPr/>
            </a:pPr>
            <a:r>
              <a:rPr lang="en-US" sz="2000" kern="0" dirty="0">
                <a:solidFill>
                  <a:srgbClr val="000000"/>
                </a:solidFill>
                <a:latin typeface="Calibri" panose="020F0502020204030204" pitchFamily="34" charset="0"/>
              </a:rPr>
              <a:t>Lanreotide Depot SC 120 mg q28 days </a:t>
            </a:r>
          </a:p>
        </p:txBody>
      </p:sp>
      <p:sp>
        <p:nvSpPr>
          <p:cNvPr id="46" name="Rectangle 45"/>
          <p:cNvSpPr/>
          <p:nvPr/>
        </p:nvSpPr>
        <p:spPr>
          <a:xfrm>
            <a:off x="4597400" y="4216400"/>
            <a:ext cx="5448300" cy="4191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182880" algn="ctr" fontAlgn="auto">
              <a:spcBef>
                <a:spcPts val="0"/>
              </a:spcBef>
              <a:spcAft>
                <a:spcPts val="600"/>
              </a:spcAft>
              <a:defRPr/>
            </a:pPr>
            <a:r>
              <a:rPr lang="en-US" sz="2000" kern="0" dirty="0">
                <a:solidFill>
                  <a:srgbClr val="000000"/>
                </a:solidFill>
                <a:latin typeface="Calibri" panose="020F0502020204030204" pitchFamily="34" charset="0"/>
                <a:ea typeface="Verdana"/>
                <a:cs typeface="Verdana"/>
              </a:rPr>
              <a:t>Placebo SC q28 days</a:t>
            </a:r>
          </a:p>
        </p:txBody>
      </p:sp>
      <p:sp>
        <p:nvSpPr>
          <p:cNvPr id="37" name="Rounded Rectangle 36"/>
          <p:cNvSpPr/>
          <p:nvPr/>
        </p:nvSpPr>
        <p:spPr>
          <a:xfrm>
            <a:off x="1969058" y="1284153"/>
            <a:ext cx="8302625" cy="1960492"/>
          </a:xfrm>
          <a:prstGeom prst="roundRect">
            <a:avLst>
              <a:gd name="adj" fmla="val 2778"/>
            </a:avLst>
          </a:prstGeom>
          <a:solidFill>
            <a:schemeClr val="tx1">
              <a:lumMod val="85000"/>
              <a:alpha val="94000"/>
            </a:schemeClr>
          </a:solidFill>
          <a:ln>
            <a:noFill/>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tabLst>
                <a:tab pos="1652588" algn="l"/>
              </a:tabLst>
              <a:defRPr/>
            </a:pPr>
            <a:r>
              <a:rPr lang="en-US" b="1" kern="0" dirty="0">
                <a:solidFill>
                  <a:srgbClr val="000000"/>
                </a:solidFill>
                <a:latin typeface="Calibri" panose="020F0502020204030204" pitchFamily="34" charset="0"/>
              </a:rPr>
              <a:t>Study design: </a:t>
            </a:r>
            <a:r>
              <a:rPr lang="en-US" kern="0" dirty="0">
                <a:solidFill>
                  <a:srgbClr val="000000"/>
                </a:solidFill>
                <a:latin typeface="Calibri" panose="020F0502020204030204" pitchFamily="34" charset="0"/>
              </a:rPr>
              <a:t>	Phase 3, 96-week, randomized, double-blind, placebo-controlled, 	multicenter study</a:t>
            </a:r>
          </a:p>
          <a:p>
            <a:pPr fontAlgn="auto">
              <a:spcBef>
                <a:spcPts val="0"/>
              </a:spcBef>
              <a:spcAft>
                <a:spcPts val="600"/>
              </a:spcAft>
              <a:tabLst>
                <a:tab pos="1652588" algn="l"/>
              </a:tabLst>
              <a:defRPr/>
            </a:pPr>
            <a:r>
              <a:rPr lang="en-US" kern="0" dirty="0">
                <a:solidFill>
                  <a:srgbClr val="000000"/>
                </a:solidFill>
                <a:latin typeface="Calibri" panose="020F0502020204030204" pitchFamily="34" charset="0"/>
              </a:rPr>
              <a:t>	(14 countries: the US, India, and 12 European countries)</a:t>
            </a:r>
          </a:p>
          <a:p>
            <a:pPr fontAlgn="auto">
              <a:spcBef>
                <a:spcPts val="0"/>
              </a:spcBef>
              <a:spcAft>
                <a:spcPts val="600"/>
              </a:spcAft>
              <a:tabLst>
                <a:tab pos="1652588" algn="l"/>
              </a:tabLst>
              <a:defRPr/>
            </a:pPr>
            <a:r>
              <a:rPr lang="en-US" b="1" kern="0" dirty="0">
                <a:solidFill>
                  <a:srgbClr val="000000"/>
                </a:solidFill>
                <a:latin typeface="Calibri" panose="020F0502020204030204" pitchFamily="34" charset="0"/>
              </a:rPr>
              <a:t>Population: 	</a:t>
            </a:r>
            <a:r>
              <a:rPr lang="en-US" kern="0" dirty="0">
                <a:solidFill>
                  <a:srgbClr val="000000"/>
                </a:solidFill>
                <a:latin typeface="Calibri" panose="020F0502020204030204" pitchFamily="34" charset="0"/>
              </a:rPr>
              <a:t>N=204 adults with well- or moderately differentiated, metastatic, 	and/or locally advanced unresectable GEP-NETs, and Ki-67 &lt;10%</a:t>
            </a:r>
          </a:p>
          <a:p>
            <a:pPr fontAlgn="auto">
              <a:spcBef>
                <a:spcPts val="0"/>
              </a:spcBef>
              <a:spcAft>
                <a:spcPts val="600"/>
              </a:spcAft>
              <a:tabLst>
                <a:tab pos="1652588" algn="l"/>
              </a:tabLst>
              <a:defRPr/>
            </a:pPr>
            <a:r>
              <a:rPr lang="en-US" b="1" kern="0" dirty="0">
                <a:solidFill>
                  <a:srgbClr val="000000"/>
                </a:solidFill>
                <a:latin typeface="Calibri" panose="020F0502020204030204" pitchFamily="34" charset="0"/>
              </a:rPr>
              <a:t>Treatments: 	</a:t>
            </a:r>
            <a:r>
              <a:rPr lang="en-US" kern="0" dirty="0">
                <a:solidFill>
                  <a:srgbClr val="000000"/>
                </a:solidFill>
                <a:latin typeface="Calibri" panose="020F0502020204030204" pitchFamily="34" charset="0"/>
              </a:rPr>
              <a:t>Lanreotide Depot 120 mg (fixed dose) vs placebo every 28 days</a:t>
            </a:r>
            <a:endParaRPr lang="en-US" b="1" kern="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117866122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itle 1"/>
          <p:cNvSpPr>
            <a:spLocks noGrp="1"/>
          </p:cNvSpPr>
          <p:nvPr>
            <p:ph type="title"/>
          </p:nvPr>
        </p:nvSpPr>
        <p:spPr>
          <a:xfrm>
            <a:off x="2533650" y="247650"/>
            <a:ext cx="8134350" cy="889000"/>
          </a:xfrm>
        </p:spPr>
        <p:txBody>
          <a:bodyPr vert="horz" wrap="square" lIns="91440" tIns="45720" rIns="91440" bIns="45720" numCol="1" anchor="t" anchorCtr="0" compatLnSpc="1">
            <a:prstTxWarp prst="textNoShape">
              <a:avLst/>
            </a:prstTxWarp>
          </a:bodyPr>
          <a:lstStyle/>
          <a:p>
            <a:pPr>
              <a:defRPr/>
            </a:pPr>
            <a:r>
              <a:rPr lang="en-US" altLang="en-US" sz="3600" dirty="0">
                <a:solidFill>
                  <a:srgbClr val="FFFF99"/>
                </a:solidFill>
                <a:latin typeface="Calibri" pitchFamily="34" charset="0"/>
                <a:cs typeface="MS PGothic" pitchFamily="34" charset="-128"/>
              </a:rPr>
              <a:t>CLARINET: Baseline Characteristics </a:t>
            </a:r>
          </a:p>
        </p:txBody>
      </p:sp>
      <p:sp>
        <p:nvSpPr>
          <p:cNvPr id="8" name="Text Placeholder 7"/>
          <p:cNvSpPr>
            <a:spLocks noGrp="1"/>
          </p:cNvSpPr>
          <p:nvPr>
            <p:ph type="body" sz="quarter" idx="10"/>
          </p:nvPr>
        </p:nvSpPr>
        <p:spPr>
          <a:xfrm>
            <a:off x="1778001" y="6192838"/>
            <a:ext cx="6272213" cy="665162"/>
          </a:xfrm>
        </p:spPr>
        <p:txBody>
          <a:bodyPr/>
          <a:lstStyle/>
          <a:p>
            <a:pPr marL="0" lvl="1">
              <a:spcBef>
                <a:spcPct val="0"/>
              </a:spcBef>
              <a:buNone/>
              <a:defRPr/>
            </a:pPr>
            <a:r>
              <a:rPr lang="en-US" altLang="en-US" sz="800" dirty="0">
                <a:latin typeface="Calibri" pitchFamily="34" charset="0"/>
                <a:ea typeface="MS PGothic" pitchFamily="34" charset="-128"/>
              </a:rPr>
              <a:t>*Ki-67 thresholds for the tumor grade index were based on the World Health Organization 2010 classification.</a:t>
            </a:r>
          </a:p>
          <a:p>
            <a:pPr marL="0" lvl="1">
              <a:spcBef>
                <a:spcPct val="0"/>
              </a:spcBef>
              <a:buNone/>
              <a:defRPr/>
            </a:pPr>
            <a:r>
              <a:rPr lang="en-US" altLang="en-US" sz="800" dirty="0">
                <a:latin typeface="Calibri" pitchFamily="34" charset="0"/>
                <a:ea typeface="MS PGothic" pitchFamily="34" charset="-128"/>
              </a:rPr>
              <a:t>16 patients who had Ki-67 values greater than 2% and up to 10% in the present study were classified as having grade 2 disease.</a:t>
            </a:r>
          </a:p>
          <a:p>
            <a:pPr marL="0" lvl="1">
              <a:spcBef>
                <a:spcPct val="0"/>
              </a:spcBef>
              <a:buNone/>
              <a:defRPr/>
            </a:pPr>
            <a:r>
              <a:rPr lang="en-US" altLang="en-US" sz="800" dirty="0">
                <a:latin typeface="Calibri" pitchFamily="34" charset="0"/>
                <a:ea typeface="MS PGothic" pitchFamily="34" charset="-128"/>
              </a:rPr>
              <a:t>G1, grade 1; G2, grade 2; SD, standard deviation; ULN, upper limit of normal. </a:t>
            </a:r>
          </a:p>
          <a:p>
            <a:pPr marL="0" lvl="1">
              <a:spcBef>
                <a:spcPct val="0"/>
              </a:spcBef>
              <a:buNone/>
              <a:defRPr/>
            </a:pPr>
            <a:endParaRPr lang="en-US" altLang="en-US" sz="400" dirty="0">
              <a:latin typeface="Calibri" pitchFamily="34" charset="0"/>
              <a:ea typeface="MS PGothic" pitchFamily="34" charset="-128"/>
            </a:endParaRPr>
          </a:p>
          <a:p>
            <a:pPr marL="0" lvl="1">
              <a:spcBef>
                <a:spcPct val="0"/>
              </a:spcBef>
              <a:buNone/>
              <a:defRPr/>
            </a:pPr>
            <a:r>
              <a:rPr lang="en-US" altLang="en-US" sz="800" dirty="0">
                <a:latin typeface="Calibri" pitchFamily="34" charset="0"/>
                <a:ea typeface="MS PGothic" pitchFamily="34" charset="-128"/>
              </a:rPr>
              <a:t>Caplin ME, et al. </a:t>
            </a:r>
            <a:r>
              <a:rPr lang="en-US" altLang="en-US" sz="800" i="1" dirty="0">
                <a:latin typeface="Calibri" pitchFamily="34" charset="0"/>
                <a:ea typeface="MS PGothic" pitchFamily="34" charset="-128"/>
              </a:rPr>
              <a:t>N Engl J Med</a:t>
            </a:r>
            <a:r>
              <a:rPr lang="en-US" altLang="en-US" sz="800" dirty="0">
                <a:latin typeface="Calibri" pitchFamily="34" charset="0"/>
                <a:ea typeface="MS PGothic" pitchFamily="34" charset="-128"/>
              </a:rPr>
              <a:t>. 2014;371(3):224-233. </a:t>
            </a:r>
          </a:p>
        </p:txBody>
      </p:sp>
      <p:graphicFrame>
        <p:nvGraphicFramePr>
          <p:cNvPr id="5" name="Content Placeholder 3"/>
          <p:cNvGraphicFramePr>
            <a:graphicFrameLocks noGrp="1"/>
          </p:cNvGraphicFramePr>
          <p:nvPr>
            <p:extLst/>
          </p:nvPr>
        </p:nvGraphicFramePr>
        <p:xfrm>
          <a:off x="1954213" y="1119188"/>
          <a:ext cx="8242300" cy="5070476"/>
        </p:xfrm>
        <a:graphic>
          <a:graphicData uri="http://schemas.openxmlformats.org/drawingml/2006/table">
            <a:tbl>
              <a:tblPr/>
              <a:tblGrid>
                <a:gridCol w="3416300">
                  <a:extLst>
                    <a:ext uri="{9D8B030D-6E8A-4147-A177-3AD203B41FA5}">
                      <a16:colId xmlns:a16="http://schemas.microsoft.com/office/drawing/2014/main" val="20000"/>
                    </a:ext>
                  </a:extLst>
                </a:gridCol>
                <a:gridCol w="2373312">
                  <a:extLst>
                    <a:ext uri="{9D8B030D-6E8A-4147-A177-3AD203B41FA5}">
                      <a16:colId xmlns:a16="http://schemas.microsoft.com/office/drawing/2014/main" val="20001"/>
                    </a:ext>
                  </a:extLst>
                </a:gridCol>
                <a:gridCol w="2452688">
                  <a:extLst>
                    <a:ext uri="{9D8B030D-6E8A-4147-A177-3AD203B41FA5}">
                      <a16:colId xmlns:a16="http://schemas.microsoft.com/office/drawing/2014/main" val="20002"/>
                    </a:ext>
                  </a:extLst>
                </a:gridCol>
              </a:tblGrid>
              <a:tr h="374650">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endParaRPr kumimoji="0" lang="en-US" altLang="en-US" sz="1400" b="1"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latin typeface="Calibri" pitchFamily="34" charset="0"/>
                          <a:ea typeface="MS PGothic" pitchFamily="34" charset="-128"/>
                        </a:rPr>
                        <a:t>Lanreotide Depot 120 mg</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latin typeface="Calibri" pitchFamily="34" charset="0"/>
                          <a:ea typeface="MS PGothic" pitchFamily="34" charset="-128"/>
                        </a:rPr>
                        <a:t>(n=101)</a:t>
                      </a:r>
                      <a:endParaRPr kumimoji="0" lang="en-US" altLang="en-US" sz="1400" b="1" i="0" u="none" strike="noStrike" cap="none" normalizeH="0" baseline="0" dirty="0">
                        <a:ln>
                          <a:noFill/>
                        </a:ln>
                        <a:solidFill>
                          <a:srgbClr val="FFFF00"/>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latin typeface="Calibri" pitchFamily="34" charset="0"/>
                          <a:ea typeface="MS PGothic" pitchFamily="34" charset="-128"/>
                        </a:rPr>
                        <a:t>Placebo</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latin typeface="Calibri" pitchFamily="34" charset="0"/>
                          <a:ea typeface="MS PGothic" pitchFamily="34" charset="-128"/>
                        </a:rPr>
                        <a:t>(n=103)</a:t>
                      </a:r>
                      <a:endParaRPr kumimoji="0" lang="en-US" altLang="en-US" sz="1400" b="1" i="0" u="none" strike="noStrike" cap="none" normalizeH="0" baseline="0" dirty="0">
                        <a:ln>
                          <a:noFill/>
                        </a:ln>
                        <a:solidFill>
                          <a:srgbClr val="FFFF00"/>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1431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Men,  n (%)</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53 (52)</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54 (52)</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21431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Age in years, mean (SD)</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63 (10)</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62 (11)</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21431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Time since diagnosis in months, mean (SD)</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33 (46)</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34 (41)</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21431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Primary tumor resected, n (%)</a:t>
                      </a:r>
                      <a:endParaRPr kumimoji="0" lang="en-US" altLang="en-US" sz="1300" b="1"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40 (40)</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39 (38)</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852487">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NET origin, n (%)</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Pancreas </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Midgut </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Hindgut</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Unknown/other</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latin typeface="Calibri" pitchFamily="34" charset="0"/>
                        <a:ea typeface="MS PGothic" pitchFamily="34" charset="-128"/>
                      </a:endParaRP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42 (42)</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33 (33)</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11 (11)</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15 (15)</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latin typeface="Calibri" pitchFamily="34" charset="0"/>
                        <a:ea typeface="MS PGothic" pitchFamily="34" charset="-128"/>
                      </a:endParaRP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49 (48)</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40 (39)</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3  (3)</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11 (11)</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852487">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Chromogranin A, n (%)</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≤1 × ULN</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1–2 × ULN </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&gt;2 × ULN</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Unknown</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latin typeface="Calibri" pitchFamily="34" charset="0"/>
                        <a:ea typeface="MS PGothic" pitchFamily="34" charset="-128"/>
                      </a:endParaRP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33 (33)</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25 (25)</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41 (41)</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2 (2)</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latin typeface="Calibri" pitchFamily="34" charset="0"/>
                        <a:ea typeface="MS PGothic" pitchFamily="34" charset="-128"/>
                      </a:endParaRP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34 (33)</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18 (17)</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48 (47)</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3 (3)</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21431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Tumor progression, n (%)</a:t>
                      </a:r>
                      <a:endParaRPr kumimoji="0" lang="en-US" altLang="en-US" sz="1300" b="1"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4 (4)</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5 (5)</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21431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Previous treatment, n (%)</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16 (16)</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16 (16)</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693737">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Tumor grade*, n (%)</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G1 (Ki-67: 0–2%)</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G2 (Ki-67: 3–10%)</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Unknown</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latin typeface="Calibri" pitchFamily="34" charset="0"/>
                        <a:ea typeface="MS PGothic" pitchFamily="34" charset="-128"/>
                      </a:endParaRP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69 (68)</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32 (32)</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0</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latin typeface="Calibri" pitchFamily="34" charset="0"/>
                        <a:ea typeface="MS PGothic" pitchFamily="34" charset="-128"/>
                      </a:endParaRP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72 (70)</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29 (28)</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2 (2)</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r h="1011237">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Hepatic tumor load, n (%)</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0%</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0–10%</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10–25%</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25–50%</a:t>
                      </a:r>
                    </a:p>
                    <a:p>
                      <a:pPr marL="0" marR="0" lvl="0" indent="0" algn="l"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    &gt;50%</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latin typeface="Calibri" pitchFamily="34" charset="0"/>
                        <a:ea typeface="MS PGothic" pitchFamily="34" charset="-128"/>
                      </a:endParaRP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16 (16)</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33 (33)</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13 (13)</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23 (23)</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16 (16)</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ts val="1100"/>
                        </a:lnSpc>
                        <a:spcBef>
                          <a:spcPct val="0"/>
                        </a:spcBef>
                        <a:spcAft>
                          <a:spcPct val="0"/>
                        </a:spcAft>
                        <a:buClrTx/>
                        <a:buSzTx/>
                        <a:buFontTx/>
                        <a:buNone/>
                        <a:tabLst/>
                      </a:pPr>
                      <a:endParaRPr kumimoji="0" lang="en-US" altLang="en-US" sz="1300" b="0" i="0" u="none" strike="noStrike" cap="none" normalizeH="0" baseline="0" dirty="0">
                        <a:ln>
                          <a:noFill/>
                        </a:ln>
                        <a:solidFill>
                          <a:schemeClr val="tx1"/>
                        </a:solidFill>
                        <a:effectLst/>
                        <a:latin typeface="Calibri" pitchFamily="34" charset="0"/>
                        <a:ea typeface="MS PGothic" pitchFamily="34" charset="-128"/>
                      </a:endParaRP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18 (17)</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40 (39)</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17 (17)</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12 (12)</a:t>
                      </a:r>
                    </a:p>
                    <a:p>
                      <a:pPr marL="0" marR="0" lvl="0" indent="0" algn="ctr" defTabSz="914400" rtl="0" eaLnBrk="1" fontAlgn="base" latinLnBrk="0" hangingPunct="1">
                        <a:lnSpc>
                          <a:spcPts val="1100"/>
                        </a:lnSpc>
                        <a:spcBef>
                          <a:spcPct val="0"/>
                        </a:spcBef>
                        <a:spcAft>
                          <a:spcPct val="0"/>
                        </a:spcAft>
                        <a:buClrTx/>
                        <a:buSzTx/>
                        <a:buFontTx/>
                        <a:buNone/>
                        <a:tabLst/>
                      </a:pPr>
                      <a:r>
                        <a:rPr kumimoji="0" lang="en-US" altLang="en-US" sz="1300" b="0" i="0" u="none" strike="noStrike" cap="none" normalizeH="0" baseline="0" dirty="0">
                          <a:ln>
                            <a:noFill/>
                          </a:ln>
                          <a:solidFill>
                            <a:schemeClr val="tx1"/>
                          </a:solidFill>
                          <a:effectLst/>
                          <a:latin typeface="Calibri" pitchFamily="34" charset="0"/>
                          <a:ea typeface="MS PGothic" pitchFamily="34" charset="-128"/>
                        </a:rPr>
                        <a:t>16 (16)</a:t>
                      </a:r>
                      <a:endParaRPr kumimoji="0" lang="en-US" altLang="en-US" sz="13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T="18288" marB="1828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1353143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itle 1"/>
          <p:cNvSpPr>
            <a:spLocks noGrp="1"/>
          </p:cNvSpPr>
          <p:nvPr>
            <p:ph type="title"/>
          </p:nvPr>
        </p:nvSpPr>
        <p:spPr>
          <a:xfrm>
            <a:off x="2533650" y="195263"/>
            <a:ext cx="8134350" cy="889000"/>
          </a:xfrm>
        </p:spPr>
        <p:txBody>
          <a:bodyPr/>
          <a:lstStyle/>
          <a:p>
            <a:pPr>
              <a:defRPr/>
            </a:pPr>
            <a:r>
              <a:rPr lang="en-US" dirty="0">
                <a:solidFill>
                  <a:srgbClr val="FFFF99"/>
                </a:solidFill>
                <a:latin typeface="Calibri" panose="020F0502020204030204" pitchFamily="34" charset="0"/>
                <a:cs typeface="ＭＳ Ｐゴシック" charset="-128"/>
              </a:rPr>
              <a:t>CLARINET: Inclusion and Exclusion Criteria</a:t>
            </a:r>
            <a:endParaRPr lang="en-US" baseline="30000" dirty="0">
              <a:solidFill>
                <a:srgbClr val="FFFF99"/>
              </a:solidFill>
              <a:latin typeface="Calibri" panose="020F0502020204030204" pitchFamily="34" charset="0"/>
              <a:cs typeface="ＭＳ Ｐゴシック" charset="-128"/>
            </a:endParaRPr>
          </a:p>
        </p:txBody>
      </p:sp>
      <p:sp>
        <p:nvSpPr>
          <p:cNvPr id="12" name="Text Placeholder 11"/>
          <p:cNvSpPr>
            <a:spLocks noGrp="1"/>
          </p:cNvSpPr>
          <p:nvPr>
            <p:ph type="body" sz="quarter" idx="10"/>
          </p:nvPr>
        </p:nvSpPr>
        <p:spPr>
          <a:xfrm>
            <a:off x="1557338" y="6134100"/>
            <a:ext cx="8712200" cy="723900"/>
          </a:xfrm>
        </p:spPr>
        <p:txBody>
          <a:bodyPr/>
          <a:lstStyle/>
          <a:p>
            <a:pPr marL="0" lvl="1" indent="0">
              <a:spcBef>
                <a:spcPct val="0"/>
              </a:spcBef>
              <a:buNone/>
              <a:defRPr/>
            </a:pPr>
            <a:r>
              <a:rPr lang="en-US" altLang="en-US" sz="1200" dirty="0">
                <a:latin typeface="Calibri" pitchFamily="34" charset="0"/>
              </a:rPr>
              <a:t>HPFs, high-power fields; NETs, neuroendocrine tumors; </a:t>
            </a:r>
            <a:r>
              <a:rPr lang="en-US" altLang="en-US" sz="1200" dirty="0">
                <a:latin typeface="Calibri" pitchFamily="34" charset="0"/>
                <a:ea typeface="MS PGothic" pitchFamily="34" charset="-128"/>
              </a:rPr>
              <a:t>PPI, proton-pump inhibitor; </a:t>
            </a:r>
            <a:r>
              <a:rPr lang="en-US" altLang="en-US" sz="1200" dirty="0">
                <a:latin typeface="Calibri" pitchFamily="34" charset="0"/>
              </a:rPr>
              <a:t>SSA, somatostatin analog</a:t>
            </a:r>
            <a:endParaRPr lang="en-US" altLang="en-US" sz="1200" dirty="0">
              <a:latin typeface="Calibri" pitchFamily="34" charset="0"/>
              <a:ea typeface="MS PGothic" pitchFamily="34" charset="-128"/>
            </a:endParaRPr>
          </a:p>
          <a:p>
            <a:pPr marL="0" lvl="1" indent="0">
              <a:spcBef>
                <a:spcPct val="0"/>
              </a:spcBef>
              <a:buNone/>
              <a:defRPr/>
            </a:pPr>
            <a:endParaRPr lang="en-US" altLang="en-US" sz="1400" dirty="0">
              <a:latin typeface="Calibri" pitchFamily="34" charset="0"/>
              <a:ea typeface="MS PGothic" pitchFamily="34" charset="-128"/>
            </a:endParaRPr>
          </a:p>
          <a:p>
            <a:pPr marL="0" lvl="1" indent="0">
              <a:spcBef>
                <a:spcPct val="0"/>
              </a:spcBef>
              <a:buNone/>
              <a:defRPr/>
            </a:pPr>
            <a:r>
              <a:rPr lang="en-US" altLang="en-US" sz="1400" dirty="0">
                <a:latin typeface="Calibri" pitchFamily="34" charset="0"/>
                <a:ea typeface="MS PGothic" pitchFamily="34" charset="-128"/>
              </a:rPr>
              <a:t>Caplin ME, et al. </a:t>
            </a:r>
            <a:r>
              <a:rPr lang="en-US" altLang="en-US" sz="1400" i="1" dirty="0">
                <a:latin typeface="Calibri" pitchFamily="34" charset="0"/>
                <a:ea typeface="MS PGothic" pitchFamily="34" charset="-128"/>
              </a:rPr>
              <a:t>N Engl J Med</a:t>
            </a:r>
            <a:r>
              <a:rPr lang="en-US" altLang="en-US" sz="1400" dirty="0">
                <a:latin typeface="Calibri" pitchFamily="34" charset="0"/>
                <a:ea typeface="MS PGothic" pitchFamily="34" charset="-128"/>
              </a:rPr>
              <a:t>. 2014;371(3):224-233. </a:t>
            </a:r>
          </a:p>
        </p:txBody>
      </p:sp>
      <p:sp>
        <p:nvSpPr>
          <p:cNvPr id="86020" name="TextBox 5"/>
          <p:cNvSpPr txBox="1">
            <a:spLocks noChangeArrowheads="1"/>
          </p:cNvSpPr>
          <p:nvPr/>
        </p:nvSpPr>
        <p:spPr bwMode="auto">
          <a:xfrm>
            <a:off x="4694238" y="9525"/>
            <a:ext cx="1841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endParaRPr lang="en-US" altLang="en-US" kern="0" dirty="0">
              <a:solidFill>
                <a:srgbClr val="000000"/>
              </a:solidFill>
              <a:latin typeface="Calibri" panose="020F0502020204030204" pitchFamily="34" charset="0"/>
            </a:endParaRPr>
          </a:p>
        </p:txBody>
      </p:sp>
      <p:graphicFrame>
        <p:nvGraphicFramePr>
          <p:cNvPr id="7" name="Table 6"/>
          <p:cNvGraphicFramePr>
            <a:graphicFrameLocks noGrp="1"/>
          </p:cNvGraphicFramePr>
          <p:nvPr>
            <p:extLst/>
          </p:nvPr>
        </p:nvGraphicFramePr>
        <p:xfrm>
          <a:off x="1524000" y="1066801"/>
          <a:ext cx="4541838" cy="5167313"/>
        </p:xfrm>
        <a:graphic>
          <a:graphicData uri="http://schemas.openxmlformats.org/drawingml/2006/table">
            <a:tbl>
              <a:tblPr/>
              <a:tblGrid>
                <a:gridCol w="4541838">
                  <a:extLst>
                    <a:ext uri="{9D8B030D-6E8A-4147-A177-3AD203B41FA5}">
                      <a16:colId xmlns:a16="http://schemas.microsoft.com/office/drawing/2014/main" val="20000"/>
                    </a:ext>
                  </a:extLst>
                </a:gridCol>
              </a:tblGrid>
              <a:tr h="579438">
                <a:tc>
                  <a:txBody>
                    <a:bodyPr/>
                    <a:lstStyle>
                      <a:lvl1pPr algn="l" defTabSz="4572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defTabSz="4572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457200">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US" altLang="en-US" sz="20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Inclusion Criteria</a:t>
                      </a:r>
                    </a:p>
                  </a:txBody>
                  <a:tcPr marT="137104" marB="137104"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587875">
                <a:tc>
                  <a:txBody>
                    <a:bodyPr/>
                    <a:lstStyle>
                      <a:lvl1pPr marL="342900" indent="-342900" algn="l" defTabSz="8890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228600" indent="-228600" algn="l" defTabSz="8890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889000">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≥18 years of age</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Sporadic nonfunctional NETs (including gastrinomas adequately controlled by PPIs and NETs of unknown origin)</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Metastatic and/or locally advanced unresectable NETs</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Well- or moderately differentiated NETs </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Tumors measurable according to </a:t>
                      </a:r>
                      <a:b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b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RECIST 1.0 (centrally assessed)</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Ki-67 &lt;10% or mitotic index ≤2 mitoses/   10 HPFs </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≥Grade 2 on the Krenning scale</a:t>
                      </a:r>
                    </a:p>
                    <a:p>
                      <a:pPr marL="228600" marR="0" lvl="1" indent="-228600" algn="l" defTabSz="889000" rtl="0" eaLnBrk="1" fontAlgn="base" latinLnBrk="0" hangingPunct="1">
                        <a:lnSpc>
                          <a:spcPct val="100000"/>
                        </a:lnSpc>
                        <a:spcBef>
                          <a:spcPct val="0"/>
                        </a:spcBef>
                        <a:spcAft>
                          <a:spcPts val="600"/>
                        </a:spcAft>
                        <a:buClrTx/>
                        <a:buSzTx/>
                        <a:buFontTx/>
                        <a:buChar char="•"/>
                        <a:tabLst/>
                      </a:pPr>
                      <a:endPar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endParaRPr>
                    </a:p>
                  </a:txBody>
                  <a:tcPr marT="45702" marB="45702"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9" name="Table 8"/>
          <p:cNvGraphicFramePr>
            <a:graphicFrameLocks noGrp="1"/>
          </p:cNvGraphicFramePr>
          <p:nvPr/>
        </p:nvGraphicFramePr>
        <p:xfrm>
          <a:off x="6354764" y="1084264"/>
          <a:ext cx="4313237" cy="5121275"/>
        </p:xfrm>
        <a:graphic>
          <a:graphicData uri="http://schemas.openxmlformats.org/drawingml/2006/table">
            <a:tbl>
              <a:tblPr/>
              <a:tblGrid>
                <a:gridCol w="4313237">
                  <a:extLst>
                    <a:ext uri="{9D8B030D-6E8A-4147-A177-3AD203B41FA5}">
                      <a16:colId xmlns:a16="http://schemas.microsoft.com/office/drawing/2014/main" val="20000"/>
                    </a:ext>
                  </a:extLst>
                </a:gridCol>
              </a:tblGrid>
              <a:tr h="609600">
                <a:tc>
                  <a:txBody>
                    <a:bodyPr/>
                    <a:lstStyle>
                      <a:lvl1pPr algn="l" defTabSz="4572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defTabSz="4572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457200">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US" altLang="en-US" sz="22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Exclusion Criteria</a:t>
                      </a:r>
                    </a:p>
                  </a:txBody>
                  <a:tcPr marL="91457" marR="91457" marT="137151" marB="137151"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511675">
                <a:tc>
                  <a:txBody>
                    <a:bodyPr/>
                    <a:lstStyle>
                      <a:lvl1pPr marL="342900" indent="-342900" algn="l" defTabSz="8890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228600" indent="-228600" algn="l" defTabSz="8890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889000">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Prior treatment with interferon, chemoembolization, or chemotherapy </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Received a radionuclide at any time</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Received an SSA at any time (except if &lt;15 days for &gt;6 months prior) </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Major NET-related surgery within 3 months before study entry</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Multiple endocrine neoplasia</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Previous cancer</a:t>
                      </a:r>
                    </a:p>
                    <a:p>
                      <a:pPr marL="228600" marR="0" lvl="1" indent="-228600" algn="l" defTabSz="889000" rtl="0" eaLnBrk="1" fontAlgn="base" latinLnBrk="0" hangingPunct="1">
                        <a:lnSpc>
                          <a:spcPct val="100000"/>
                        </a:lnSpc>
                        <a:spcBef>
                          <a:spcPct val="0"/>
                        </a:spcBef>
                        <a:spcAft>
                          <a:spcPts val="600"/>
                        </a:spcAft>
                        <a:buClr>
                          <a:srgbClr val="00FFFF"/>
                        </a:buClr>
                        <a:buSzTx/>
                        <a:buFontTx/>
                        <a:buChar char="•"/>
                        <a:tabLst/>
                      </a:pPr>
                      <a:r>
                        <a:rPr kumimoji="0" lang="en-US" altLang="en-US" sz="20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Baseline abnormalities or medical conditions that could jeopardize safety or interfere with the study</a:t>
                      </a:r>
                    </a:p>
                  </a:txBody>
                  <a:tcPr marL="91457" marR="91457" marT="45717" marB="45717"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6888540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Title 1"/>
          <p:cNvSpPr>
            <a:spLocks noGrp="1"/>
          </p:cNvSpPr>
          <p:nvPr>
            <p:ph type="title"/>
          </p:nvPr>
        </p:nvSpPr>
        <p:spPr>
          <a:xfrm>
            <a:off x="1911350" y="0"/>
            <a:ext cx="8134350" cy="889000"/>
          </a:xfrm>
        </p:spPr>
        <p:txBody>
          <a:bodyPr/>
          <a:lstStyle/>
          <a:p>
            <a:pPr algn="ctr"/>
            <a:r>
              <a:rPr altLang="en-US" sz="3200" b="0">
                <a:solidFill>
                  <a:schemeClr val="tx2"/>
                </a:solidFill>
                <a:latin typeface="Calibri" panose="020F0502020204030204" pitchFamily="34" charset="0"/>
                <a:cs typeface="Arial" panose="020B0604020202020204" pitchFamily="34" charset="0"/>
              </a:rPr>
              <a:t>CLARINET: Primary Efficacy Endpoint (PFS)</a:t>
            </a:r>
            <a:endParaRPr altLang="en-US" sz="3200" b="0">
              <a:solidFill>
                <a:schemeClr val="tx2"/>
              </a:solidFill>
              <a:latin typeface="Calibri" panose="020F0502020204030204" pitchFamily="34" charset="0"/>
            </a:endParaRPr>
          </a:p>
        </p:txBody>
      </p:sp>
      <p:sp>
        <p:nvSpPr>
          <p:cNvPr id="88067" name="Text Placeholder 7"/>
          <p:cNvSpPr>
            <a:spLocks noGrp="1"/>
          </p:cNvSpPr>
          <p:nvPr>
            <p:ph type="body" sz="quarter" idx="10"/>
          </p:nvPr>
        </p:nvSpPr>
        <p:spPr>
          <a:xfrm>
            <a:off x="1741489" y="6370639"/>
            <a:ext cx="8307387" cy="371475"/>
          </a:xfrm>
        </p:spPr>
        <p:txBody>
          <a:bodyPr/>
          <a:lstStyle/>
          <a:p>
            <a:pPr marL="0" lvl="1">
              <a:buNone/>
            </a:pPr>
            <a:r>
              <a:rPr lang="en-GB" altLang="en-US" dirty="0">
                <a:latin typeface="Calibri" panose="020F0502020204030204" pitchFamily="34" charset="0"/>
                <a:cs typeface="ヒラギノ角ゴ Pro W3" charset="-128"/>
              </a:rPr>
              <a:t>Data are from the ITT population. P-value derived from stratified log-rank test;  HR derived from Cox proportional hazards model.</a:t>
            </a:r>
          </a:p>
          <a:p>
            <a:pPr marL="0" lvl="1">
              <a:buNone/>
            </a:pPr>
            <a:r>
              <a:rPr lang="en-GB" altLang="en-US" dirty="0">
                <a:latin typeface="Calibri" panose="020F0502020204030204" pitchFamily="34" charset="0"/>
                <a:ea typeface="MS PGothic" panose="020B0600070205080204" pitchFamily="34" charset="-128"/>
                <a:cs typeface="ヒラギノ角ゴ Pro W3" charset="-128"/>
              </a:rPr>
              <a:t>HR, hazard ratio; ITT, intention to treat; PBO, placebo; PD, progressive disease; PFS, progression-free survival.</a:t>
            </a:r>
            <a:endParaRPr lang="en-US" altLang="en-US" dirty="0">
              <a:latin typeface="Calibri" panose="020F0502020204030204" pitchFamily="34" charset="0"/>
              <a:ea typeface="MS PGothic" panose="020B0600070205080204" pitchFamily="34" charset="-128"/>
              <a:cs typeface="ヒラギノ角ゴ Pro W3" charset="-128"/>
            </a:endParaRPr>
          </a:p>
          <a:p>
            <a:pPr marL="0" lvl="1">
              <a:buNone/>
            </a:pPr>
            <a:endParaRPr lang="en-US" altLang="en-US" b="1" dirty="0">
              <a:latin typeface="Calibri" panose="020F0502020204030204" pitchFamily="34" charset="0"/>
              <a:ea typeface="MS PGothic" panose="020B0600070205080204" pitchFamily="34" charset="-128"/>
              <a:cs typeface="ヒラギノ角ゴ Pro W3" charset="-128"/>
            </a:endParaRPr>
          </a:p>
          <a:p>
            <a:pPr marL="0" lvl="1">
              <a:buNone/>
            </a:pPr>
            <a:r>
              <a:rPr lang="en-US" altLang="en-US" b="1" dirty="0">
                <a:latin typeface="Calibri" panose="020F0502020204030204" pitchFamily="34" charset="0"/>
                <a:ea typeface="MS PGothic" panose="020B0600070205080204" pitchFamily="34" charset="-128"/>
                <a:cs typeface="ヒラギノ角ゴ Pro W3" charset="-128"/>
              </a:rPr>
              <a:t>Caplin ME, et al. </a:t>
            </a:r>
            <a:r>
              <a:rPr lang="en-US" altLang="en-US" b="1" i="1" dirty="0">
                <a:latin typeface="Calibri" panose="020F0502020204030204" pitchFamily="34" charset="0"/>
                <a:ea typeface="MS PGothic" panose="020B0600070205080204" pitchFamily="34" charset="-128"/>
                <a:cs typeface="ヒラギノ角ゴ Pro W3" charset="-128"/>
              </a:rPr>
              <a:t>N Engl J Med</a:t>
            </a:r>
            <a:r>
              <a:rPr lang="en-US" altLang="en-US" b="1" dirty="0">
                <a:latin typeface="Calibri" panose="020F0502020204030204" pitchFamily="34" charset="0"/>
                <a:ea typeface="MS PGothic" panose="020B0600070205080204" pitchFamily="34" charset="-128"/>
                <a:cs typeface="ヒラギノ角ゴ Pro W3" charset="-128"/>
              </a:rPr>
              <a:t>. 2014;371(3):224-233. </a:t>
            </a:r>
          </a:p>
        </p:txBody>
      </p:sp>
      <p:sp>
        <p:nvSpPr>
          <p:cNvPr id="475" name="Rounded Rectangle 474"/>
          <p:cNvSpPr/>
          <p:nvPr/>
        </p:nvSpPr>
        <p:spPr>
          <a:xfrm>
            <a:off x="2263775" y="974725"/>
            <a:ext cx="7386638" cy="4114800"/>
          </a:xfrm>
          <a:prstGeom prst="roundRect">
            <a:avLst>
              <a:gd name="adj" fmla="val 4452"/>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kern="0" dirty="0">
              <a:solidFill>
                <a:prstClr val="white"/>
              </a:solidFill>
              <a:latin typeface="Calibri" panose="020F0502020204030204" pitchFamily="34" charset="0"/>
            </a:endParaRPr>
          </a:p>
        </p:txBody>
      </p:sp>
      <p:sp>
        <p:nvSpPr>
          <p:cNvPr id="88069" name="TextBox 477"/>
          <p:cNvSpPr txBox="1">
            <a:spLocks noChangeArrowheads="1"/>
          </p:cNvSpPr>
          <p:nvPr/>
        </p:nvSpPr>
        <p:spPr bwMode="auto">
          <a:xfrm>
            <a:off x="3587750" y="2301876"/>
            <a:ext cx="2509838"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kern="0" dirty="0">
                <a:solidFill>
                  <a:srgbClr val="63A5B4"/>
                </a:solidFill>
                <a:latin typeface="Calibri" panose="020F0502020204030204" pitchFamily="34" charset="0"/>
                <a:cs typeface="Tahoma" panose="020B0604030504040204" pitchFamily="34" charset="0"/>
              </a:rPr>
              <a:t>Lanreotide</a:t>
            </a:r>
          </a:p>
          <a:p>
            <a:pPr fontAlgn="auto">
              <a:spcBef>
                <a:spcPct val="0"/>
              </a:spcBef>
              <a:spcAft>
                <a:spcPts val="0"/>
              </a:spcAft>
              <a:buNone/>
              <a:defRPr/>
            </a:pPr>
            <a:r>
              <a:rPr lang="en-GB" altLang="en-US" sz="1100" kern="0" dirty="0">
                <a:solidFill>
                  <a:srgbClr val="63A5B4"/>
                </a:solidFill>
                <a:latin typeface="Calibri" panose="020F0502020204030204" pitchFamily="34" charset="0"/>
                <a:cs typeface="Tahoma" panose="020B0604030504040204" pitchFamily="34" charset="0"/>
              </a:rPr>
              <a:t>32 events, 101 patients</a:t>
            </a:r>
            <a:br>
              <a:rPr lang="en-GB" altLang="en-US" sz="1100" kern="0" dirty="0">
                <a:solidFill>
                  <a:srgbClr val="63A5B4"/>
                </a:solidFill>
                <a:latin typeface="Calibri" panose="020F0502020204030204" pitchFamily="34" charset="0"/>
                <a:cs typeface="Tahoma" panose="020B0604030504040204" pitchFamily="34" charset="0"/>
              </a:rPr>
            </a:br>
            <a:r>
              <a:rPr lang="en-GB" altLang="en-US" sz="1100" kern="0" dirty="0">
                <a:solidFill>
                  <a:srgbClr val="63A5B4"/>
                </a:solidFill>
                <a:latin typeface="Calibri" panose="020F0502020204030204" pitchFamily="34" charset="0"/>
                <a:cs typeface="Tahoma" panose="020B0604030504040204" pitchFamily="34" charset="0"/>
              </a:rPr>
              <a:t>Median PFS not reached</a:t>
            </a:r>
          </a:p>
        </p:txBody>
      </p:sp>
      <p:sp>
        <p:nvSpPr>
          <p:cNvPr id="88070" name="TextBox 478"/>
          <p:cNvSpPr txBox="1">
            <a:spLocks noChangeArrowheads="1"/>
          </p:cNvSpPr>
          <p:nvPr/>
        </p:nvSpPr>
        <p:spPr bwMode="auto">
          <a:xfrm>
            <a:off x="3575050" y="2890838"/>
            <a:ext cx="370998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kern="0" dirty="0">
                <a:solidFill>
                  <a:srgbClr val="1385FF"/>
                </a:solidFill>
                <a:latin typeface="Calibri" panose="020F0502020204030204" pitchFamily="34" charset="0"/>
                <a:cs typeface="Tahoma" panose="020B0604030504040204" pitchFamily="34" charset="0"/>
              </a:rPr>
              <a:t>Placebo</a:t>
            </a:r>
            <a:r>
              <a:rPr lang="en-GB" altLang="en-US" sz="1100" kern="0" dirty="0">
                <a:solidFill>
                  <a:srgbClr val="1385FF"/>
                </a:solidFill>
                <a:latin typeface="Calibri" panose="020F0502020204030204" pitchFamily="34" charset="0"/>
                <a:cs typeface="Tahoma" panose="020B0604030504040204" pitchFamily="34" charset="0"/>
              </a:rPr>
              <a:t> </a:t>
            </a:r>
          </a:p>
          <a:p>
            <a:pPr fontAlgn="auto">
              <a:spcBef>
                <a:spcPct val="0"/>
              </a:spcBef>
              <a:spcAft>
                <a:spcPts val="0"/>
              </a:spcAft>
              <a:buNone/>
              <a:defRPr/>
            </a:pPr>
            <a:r>
              <a:rPr lang="en-GB" altLang="en-US" sz="1100" kern="0" dirty="0">
                <a:solidFill>
                  <a:srgbClr val="1385FF"/>
                </a:solidFill>
                <a:latin typeface="Calibri" panose="020F0502020204030204" pitchFamily="34" charset="0"/>
                <a:cs typeface="Tahoma" panose="020B0604030504040204" pitchFamily="34" charset="0"/>
              </a:rPr>
              <a:t>60 events,103 patients</a:t>
            </a:r>
            <a:br>
              <a:rPr lang="en-GB" altLang="en-US" sz="1100" kern="0" dirty="0">
                <a:solidFill>
                  <a:srgbClr val="1385FF"/>
                </a:solidFill>
                <a:latin typeface="Calibri" panose="020F0502020204030204" pitchFamily="34" charset="0"/>
                <a:cs typeface="Tahoma" panose="020B0604030504040204" pitchFamily="34" charset="0"/>
              </a:rPr>
            </a:br>
            <a:r>
              <a:rPr lang="en-GB" altLang="en-US" sz="1100" kern="0" dirty="0">
                <a:solidFill>
                  <a:srgbClr val="1385FF"/>
                </a:solidFill>
                <a:latin typeface="Calibri" panose="020F0502020204030204" pitchFamily="34" charset="0"/>
                <a:cs typeface="Tahoma" panose="020B0604030504040204" pitchFamily="34" charset="0"/>
              </a:rPr>
              <a:t>Median PFS= 18.0 months [95% CI: 12.1, 24.0]</a:t>
            </a:r>
          </a:p>
        </p:txBody>
      </p:sp>
      <p:grpSp>
        <p:nvGrpSpPr>
          <p:cNvPr id="88071" name="Group 479"/>
          <p:cNvGrpSpPr>
            <a:grpSpLocks/>
          </p:cNvGrpSpPr>
          <p:nvPr/>
        </p:nvGrpSpPr>
        <p:grpSpPr bwMode="auto">
          <a:xfrm>
            <a:off x="2998789" y="1412876"/>
            <a:ext cx="5870575" cy="3173413"/>
            <a:chOff x="1206396" y="1500293"/>
            <a:chExt cx="6574089" cy="3816775"/>
          </a:xfrm>
        </p:grpSpPr>
        <p:cxnSp>
          <p:nvCxnSpPr>
            <p:cNvPr id="481" name="Straight Connector 480"/>
            <p:cNvCxnSpPr>
              <a:endCxn id="552" idx="3"/>
            </p:cNvCxnSpPr>
            <p:nvPr/>
          </p:nvCxnSpPr>
          <p:spPr bwMode="auto">
            <a:xfrm flipH="1">
              <a:off x="2100600" y="1773329"/>
              <a:ext cx="1778" cy="57280"/>
            </a:xfrm>
            <a:prstGeom prst="line">
              <a:avLst/>
            </a:prstGeom>
            <a:noFill/>
            <a:ln w="9525" cap="flat" cmpd="sng" algn="ctr">
              <a:solidFill>
                <a:schemeClr val="accent4"/>
              </a:solidFill>
              <a:prstDash val="solid"/>
              <a:round/>
              <a:headEnd type="none" w="med" len="med"/>
              <a:tailEnd type="none" w="med" len="med"/>
            </a:ln>
            <a:effectLst/>
          </p:spPr>
        </p:cxnSp>
        <p:cxnSp>
          <p:nvCxnSpPr>
            <p:cNvPr id="482" name="Straight Connector 481"/>
            <p:cNvCxnSpPr/>
            <p:nvPr/>
          </p:nvCxnSpPr>
          <p:spPr bwMode="auto">
            <a:xfrm>
              <a:off x="3172578" y="2151379"/>
              <a:ext cx="1777" cy="47733"/>
            </a:xfrm>
            <a:prstGeom prst="line">
              <a:avLst/>
            </a:prstGeom>
            <a:noFill/>
            <a:ln w="9525" cap="flat" cmpd="sng" algn="ctr">
              <a:solidFill>
                <a:schemeClr val="accent4"/>
              </a:solidFill>
              <a:prstDash val="solid"/>
              <a:round/>
              <a:headEnd type="none" w="med" len="med"/>
              <a:tailEnd type="none" w="med" len="med"/>
            </a:ln>
            <a:effectLst/>
          </p:spPr>
        </p:cxnSp>
        <p:cxnSp>
          <p:nvCxnSpPr>
            <p:cNvPr id="88096" name="Straight Connector 482"/>
            <p:cNvCxnSpPr>
              <a:cxnSpLocks noChangeShapeType="1"/>
            </p:cNvCxnSpPr>
            <p:nvPr/>
          </p:nvCxnSpPr>
          <p:spPr bwMode="auto">
            <a:xfrm>
              <a:off x="1836456" y="1777246"/>
              <a:ext cx="0" cy="3163363"/>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097" name="Straight Connector 483"/>
            <p:cNvCxnSpPr>
              <a:cxnSpLocks noChangeShapeType="1"/>
            </p:cNvCxnSpPr>
            <p:nvPr/>
          </p:nvCxnSpPr>
          <p:spPr bwMode="auto">
            <a:xfrm flipH="1">
              <a:off x="1795019" y="4839633"/>
              <a:ext cx="5751531" cy="6798"/>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098" name="Straight Connector 484"/>
            <p:cNvCxnSpPr>
              <a:cxnSpLocks noChangeShapeType="1"/>
            </p:cNvCxnSpPr>
            <p:nvPr/>
          </p:nvCxnSpPr>
          <p:spPr bwMode="auto">
            <a:xfrm>
              <a:off x="1772157" y="3609240"/>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099" name="Straight Connector 485"/>
            <p:cNvCxnSpPr>
              <a:cxnSpLocks noChangeShapeType="1"/>
            </p:cNvCxnSpPr>
            <p:nvPr/>
          </p:nvCxnSpPr>
          <p:spPr bwMode="auto">
            <a:xfrm>
              <a:off x="1775015" y="3923636"/>
              <a:ext cx="60013"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0" name="Straight Connector 486"/>
            <p:cNvCxnSpPr>
              <a:cxnSpLocks noChangeShapeType="1"/>
            </p:cNvCxnSpPr>
            <p:nvPr/>
          </p:nvCxnSpPr>
          <p:spPr bwMode="auto">
            <a:xfrm>
              <a:off x="1769299" y="3316936"/>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1" name="Straight Connector 487"/>
            <p:cNvCxnSpPr>
              <a:cxnSpLocks noChangeShapeType="1"/>
            </p:cNvCxnSpPr>
            <p:nvPr/>
          </p:nvCxnSpPr>
          <p:spPr bwMode="auto">
            <a:xfrm>
              <a:off x="1772157" y="4229535"/>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2" name="Straight Connector 488"/>
            <p:cNvCxnSpPr>
              <a:cxnSpLocks noChangeShapeType="1"/>
            </p:cNvCxnSpPr>
            <p:nvPr/>
          </p:nvCxnSpPr>
          <p:spPr bwMode="auto">
            <a:xfrm>
              <a:off x="1773586" y="4543930"/>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3" name="Straight Connector 489"/>
            <p:cNvCxnSpPr>
              <a:cxnSpLocks noChangeShapeType="1"/>
            </p:cNvCxnSpPr>
            <p:nvPr/>
          </p:nvCxnSpPr>
          <p:spPr bwMode="auto">
            <a:xfrm>
              <a:off x="1770728" y="3000841"/>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4" name="Straight Connector 490"/>
            <p:cNvCxnSpPr>
              <a:cxnSpLocks noChangeShapeType="1"/>
            </p:cNvCxnSpPr>
            <p:nvPr/>
          </p:nvCxnSpPr>
          <p:spPr bwMode="auto">
            <a:xfrm>
              <a:off x="1770728" y="2696642"/>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5" name="Straight Connector 491"/>
            <p:cNvCxnSpPr>
              <a:cxnSpLocks noChangeShapeType="1"/>
            </p:cNvCxnSpPr>
            <p:nvPr/>
          </p:nvCxnSpPr>
          <p:spPr bwMode="auto">
            <a:xfrm>
              <a:off x="1772157" y="2380546"/>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6" name="Straight Connector 492"/>
            <p:cNvCxnSpPr>
              <a:cxnSpLocks noChangeShapeType="1"/>
            </p:cNvCxnSpPr>
            <p:nvPr/>
          </p:nvCxnSpPr>
          <p:spPr bwMode="auto">
            <a:xfrm>
              <a:off x="1770728" y="2078047"/>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7" name="Straight Connector 493"/>
            <p:cNvCxnSpPr>
              <a:cxnSpLocks noChangeShapeType="1"/>
            </p:cNvCxnSpPr>
            <p:nvPr/>
          </p:nvCxnSpPr>
          <p:spPr bwMode="auto">
            <a:xfrm>
              <a:off x="1773586" y="1777246"/>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8" name="Straight Connector 494"/>
            <p:cNvCxnSpPr>
              <a:cxnSpLocks noChangeShapeType="1"/>
            </p:cNvCxnSpPr>
            <p:nvPr/>
          </p:nvCxnSpPr>
          <p:spPr bwMode="auto">
            <a:xfrm rot="5400000">
              <a:off x="2433493" y="4883818"/>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9" name="Straight Connector 495"/>
            <p:cNvCxnSpPr>
              <a:cxnSpLocks noChangeShapeType="1"/>
            </p:cNvCxnSpPr>
            <p:nvPr/>
          </p:nvCxnSpPr>
          <p:spPr bwMode="auto">
            <a:xfrm rot="5400000">
              <a:off x="3076490" y="4885518"/>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10" name="Straight Connector 496"/>
            <p:cNvCxnSpPr>
              <a:cxnSpLocks noChangeShapeType="1"/>
            </p:cNvCxnSpPr>
            <p:nvPr/>
          </p:nvCxnSpPr>
          <p:spPr bwMode="auto">
            <a:xfrm rot="5400000">
              <a:off x="3703768" y="4883818"/>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11" name="Straight Connector 497"/>
            <p:cNvCxnSpPr>
              <a:cxnSpLocks noChangeShapeType="1"/>
            </p:cNvCxnSpPr>
            <p:nvPr/>
          </p:nvCxnSpPr>
          <p:spPr bwMode="auto">
            <a:xfrm rot="5400000">
              <a:off x="4338193" y="4878719"/>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12" name="Straight Connector 498"/>
            <p:cNvCxnSpPr>
              <a:cxnSpLocks noChangeShapeType="1"/>
            </p:cNvCxnSpPr>
            <p:nvPr/>
          </p:nvCxnSpPr>
          <p:spPr bwMode="auto">
            <a:xfrm rot="5400000">
              <a:off x="5607039" y="4877020"/>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13" name="Straight Connector 499"/>
            <p:cNvCxnSpPr>
              <a:cxnSpLocks noChangeShapeType="1"/>
            </p:cNvCxnSpPr>
            <p:nvPr/>
          </p:nvCxnSpPr>
          <p:spPr bwMode="auto">
            <a:xfrm rot="5400000">
              <a:off x="6883032" y="4877020"/>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14" name="Straight Connector 500"/>
            <p:cNvCxnSpPr>
              <a:cxnSpLocks noChangeShapeType="1"/>
            </p:cNvCxnSpPr>
            <p:nvPr/>
          </p:nvCxnSpPr>
          <p:spPr bwMode="auto">
            <a:xfrm rot="5400000">
              <a:off x="7510310" y="4881913"/>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88115" name="Rectangle 188"/>
            <p:cNvSpPr>
              <a:spLocks noChangeArrowheads="1"/>
            </p:cNvSpPr>
            <p:nvPr/>
          </p:nvSpPr>
          <p:spPr bwMode="auto">
            <a:xfrm>
              <a:off x="1794417" y="4927099"/>
              <a:ext cx="80795"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0</a:t>
              </a:r>
            </a:p>
          </p:txBody>
        </p:sp>
        <p:sp>
          <p:nvSpPr>
            <p:cNvPr id="88116" name="Rectangle 188"/>
            <p:cNvSpPr>
              <a:spLocks noChangeArrowheads="1"/>
            </p:cNvSpPr>
            <p:nvPr/>
          </p:nvSpPr>
          <p:spPr bwMode="auto">
            <a:xfrm>
              <a:off x="2429648" y="4927099"/>
              <a:ext cx="80795"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3</a:t>
              </a:r>
            </a:p>
          </p:txBody>
        </p:sp>
        <p:sp>
          <p:nvSpPr>
            <p:cNvPr id="88117" name="Rectangle 188"/>
            <p:cNvSpPr>
              <a:spLocks noChangeArrowheads="1"/>
            </p:cNvSpPr>
            <p:nvPr/>
          </p:nvSpPr>
          <p:spPr bwMode="auto">
            <a:xfrm>
              <a:off x="3065091" y="4927099"/>
              <a:ext cx="80795"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6</a:t>
              </a:r>
            </a:p>
          </p:txBody>
        </p:sp>
        <p:sp>
          <p:nvSpPr>
            <p:cNvPr id="88118" name="Rectangle 188"/>
            <p:cNvSpPr>
              <a:spLocks noChangeArrowheads="1"/>
            </p:cNvSpPr>
            <p:nvPr/>
          </p:nvSpPr>
          <p:spPr bwMode="auto">
            <a:xfrm>
              <a:off x="3699926" y="4927099"/>
              <a:ext cx="80795"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9</a:t>
              </a:r>
            </a:p>
          </p:txBody>
        </p:sp>
        <p:sp>
          <p:nvSpPr>
            <p:cNvPr id="88119" name="Rectangle 188"/>
            <p:cNvSpPr>
              <a:spLocks noChangeArrowheads="1"/>
            </p:cNvSpPr>
            <p:nvPr/>
          </p:nvSpPr>
          <p:spPr bwMode="auto">
            <a:xfrm>
              <a:off x="4279243" y="4928796"/>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12</a:t>
              </a:r>
            </a:p>
          </p:txBody>
        </p:sp>
        <p:sp>
          <p:nvSpPr>
            <p:cNvPr id="88120" name="Rectangle 188"/>
            <p:cNvSpPr>
              <a:spLocks noChangeArrowheads="1"/>
            </p:cNvSpPr>
            <p:nvPr/>
          </p:nvSpPr>
          <p:spPr bwMode="auto">
            <a:xfrm>
              <a:off x="5542375" y="4928796"/>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18</a:t>
              </a:r>
            </a:p>
          </p:txBody>
        </p:sp>
        <p:sp>
          <p:nvSpPr>
            <p:cNvPr id="88121" name="Rectangle 188"/>
            <p:cNvSpPr>
              <a:spLocks noChangeArrowheads="1"/>
            </p:cNvSpPr>
            <p:nvPr/>
          </p:nvSpPr>
          <p:spPr bwMode="auto">
            <a:xfrm>
              <a:off x="6850411" y="4928796"/>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24</a:t>
              </a:r>
            </a:p>
          </p:txBody>
        </p:sp>
        <p:sp>
          <p:nvSpPr>
            <p:cNvPr id="88122" name="Rectangle 188"/>
            <p:cNvSpPr>
              <a:spLocks noChangeArrowheads="1"/>
            </p:cNvSpPr>
            <p:nvPr/>
          </p:nvSpPr>
          <p:spPr bwMode="auto">
            <a:xfrm>
              <a:off x="7451151" y="4927099"/>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27</a:t>
              </a:r>
            </a:p>
          </p:txBody>
        </p:sp>
        <p:sp>
          <p:nvSpPr>
            <p:cNvPr id="88123" name="Rectangle 188"/>
            <p:cNvSpPr>
              <a:spLocks noChangeArrowheads="1"/>
            </p:cNvSpPr>
            <p:nvPr/>
          </p:nvSpPr>
          <p:spPr bwMode="auto">
            <a:xfrm>
              <a:off x="1648899" y="4729963"/>
              <a:ext cx="80795"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0</a:t>
              </a:r>
            </a:p>
          </p:txBody>
        </p:sp>
        <p:sp>
          <p:nvSpPr>
            <p:cNvPr id="88124" name="Rectangle 188"/>
            <p:cNvSpPr>
              <a:spLocks noChangeArrowheads="1"/>
            </p:cNvSpPr>
            <p:nvPr/>
          </p:nvSpPr>
          <p:spPr bwMode="auto">
            <a:xfrm>
              <a:off x="1563530" y="4427463"/>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10</a:t>
              </a:r>
            </a:p>
          </p:txBody>
        </p:sp>
        <p:sp>
          <p:nvSpPr>
            <p:cNvPr id="88125" name="Rectangle 188"/>
            <p:cNvSpPr>
              <a:spLocks noChangeArrowheads="1"/>
            </p:cNvSpPr>
            <p:nvPr/>
          </p:nvSpPr>
          <p:spPr bwMode="auto">
            <a:xfrm>
              <a:off x="1563530" y="4124963"/>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20</a:t>
              </a:r>
            </a:p>
          </p:txBody>
        </p:sp>
        <p:sp>
          <p:nvSpPr>
            <p:cNvPr id="88126" name="Rectangle 188"/>
            <p:cNvSpPr>
              <a:spLocks noChangeArrowheads="1"/>
            </p:cNvSpPr>
            <p:nvPr/>
          </p:nvSpPr>
          <p:spPr bwMode="auto">
            <a:xfrm>
              <a:off x="1563530" y="3808868"/>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30</a:t>
              </a:r>
            </a:p>
          </p:txBody>
        </p:sp>
        <p:sp>
          <p:nvSpPr>
            <p:cNvPr id="88127" name="Rectangle 188"/>
            <p:cNvSpPr>
              <a:spLocks noChangeArrowheads="1"/>
            </p:cNvSpPr>
            <p:nvPr/>
          </p:nvSpPr>
          <p:spPr bwMode="auto">
            <a:xfrm>
              <a:off x="1563530" y="3502969"/>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40</a:t>
              </a:r>
            </a:p>
          </p:txBody>
        </p:sp>
        <p:sp>
          <p:nvSpPr>
            <p:cNvPr id="88128" name="Rectangle 188"/>
            <p:cNvSpPr>
              <a:spLocks noChangeArrowheads="1"/>
            </p:cNvSpPr>
            <p:nvPr/>
          </p:nvSpPr>
          <p:spPr bwMode="auto">
            <a:xfrm>
              <a:off x="1563530" y="3197070"/>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50</a:t>
              </a:r>
            </a:p>
          </p:txBody>
        </p:sp>
        <p:sp>
          <p:nvSpPr>
            <p:cNvPr id="88129" name="Rectangle 188"/>
            <p:cNvSpPr>
              <a:spLocks noChangeArrowheads="1"/>
            </p:cNvSpPr>
            <p:nvPr/>
          </p:nvSpPr>
          <p:spPr bwMode="auto">
            <a:xfrm>
              <a:off x="1563530" y="2894572"/>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60</a:t>
              </a:r>
            </a:p>
          </p:txBody>
        </p:sp>
        <p:sp>
          <p:nvSpPr>
            <p:cNvPr id="88130" name="Rectangle 188"/>
            <p:cNvSpPr>
              <a:spLocks noChangeArrowheads="1"/>
            </p:cNvSpPr>
            <p:nvPr/>
          </p:nvSpPr>
          <p:spPr bwMode="auto">
            <a:xfrm>
              <a:off x="1563530" y="2578477"/>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70</a:t>
              </a:r>
            </a:p>
          </p:txBody>
        </p:sp>
        <p:sp>
          <p:nvSpPr>
            <p:cNvPr id="88131" name="Rectangle 188"/>
            <p:cNvSpPr>
              <a:spLocks noChangeArrowheads="1"/>
            </p:cNvSpPr>
            <p:nvPr/>
          </p:nvSpPr>
          <p:spPr bwMode="auto">
            <a:xfrm>
              <a:off x="1563530" y="2275975"/>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80</a:t>
              </a:r>
            </a:p>
          </p:txBody>
        </p:sp>
        <p:sp>
          <p:nvSpPr>
            <p:cNvPr id="88132" name="Rectangle 188"/>
            <p:cNvSpPr>
              <a:spLocks noChangeArrowheads="1"/>
            </p:cNvSpPr>
            <p:nvPr/>
          </p:nvSpPr>
          <p:spPr bwMode="auto">
            <a:xfrm>
              <a:off x="1563530" y="1990470"/>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90</a:t>
              </a:r>
            </a:p>
          </p:txBody>
        </p:sp>
        <p:sp>
          <p:nvSpPr>
            <p:cNvPr id="88133" name="Rectangle 188"/>
            <p:cNvSpPr>
              <a:spLocks noChangeArrowheads="1"/>
            </p:cNvSpPr>
            <p:nvPr/>
          </p:nvSpPr>
          <p:spPr bwMode="auto">
            <a:xfrm>
              <a:off x="1478163" y="1660778"/>
              <a:ext cx="242382"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100</a:t>
              </a:r>
            </a:p>
          </p:txBody>
        </p:sp>
        <p:sp>
          <p:nvSpPr>
            <p:cNvPr id="88134" name="Rectangle 195"/>
            <p:cNvSpPr>
              <a:spLocks noChangeArrowheads="1"/>
            </p:cNvSpPr>
            <p:nvPr/>
          </p:nvSpPr>
          <p:spPr bwMode="auto">
            <a:xfrm rot="-5400000">
              <a:off x="-558275" y="3264964"/>
              <a:ext cx="3770634" cy="2412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400" kern="0" dirty="0">
                  <a:solidFill>
                    <a:srgbClr val="000000"/>
                  </a:solidFill>
                  <a:latin typeface="Calibri" panose="020F0502020204030204" pitchFamily="34" charset="0"/>
                  <a:cs typeface="Tahoma" panose="020B0604030504040204" pitchFamily="34" charset="0"/>
                </a:rPr>
                <a:t>Patients alive and with no progression (%)</a:t>
              </a:r>
            </a:p>
          </p:txBody>
        </p:sp>
        <p:sp>
          <p:nvSpPr>
            <p:cNvPr id="88135" name="Rectangle 195"/>
            <p:cNvSpPr>
              <a:spLocks noChangeArrowheads="1"/>
            </p:cNvSpPr>
            <p:nvPr/>
          </p:nvSpPr>
          <p:spPr bwMode="auto">
            <a:xfrm>
              <a:off x="4122936" y="5113456"/>
              <a:ext cx="937208"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latin typeface="Calibri" panose="020F0502020204030204" pitchFamily="34" charset="0"/>
                  <a:cs typeface="Tahoma" panose="020B0604030504040204" pitchFamily="34" charset="0"/>
                </a:rPr>
                <a:t>Time (months)</a:t>
              </a:r>
            </a:p>
          </p:txBody>
        </p:sp>
        <p:cxnSp>
          <p:nvCxnSpPr>
            <p:cNvPr id="523" name="Straight Connector 522"/>
            <p:cNvCxnSpPr/>
            <p:nvPr/>
          </p:nvCxnSpPr>
          <p:spPr bwMode="auto">
            <a:xfrm>
              <a:off x="4379664" y="2542794"/>
              <a:ext cx="959981" cy="0"/>
            </a:xfrm>
            <a:prstGeom prst="line">
              <a:avLst/>
            </a:prstGeom>
            <a:noFill/>
            <a:ln w="9525" cap="flat" cmpd="sng" algn="ctr">
              <a:solidFill>
                <a:schemeClr val="accent4"/>
              </a:solidFill>
              <a:prstDash val="solid"/>
              <a:round/>
              <a:headEnd type="none" w="med" len="med"/>
              <a:tailEnd type="none" w="med" len="med"/>
            </a:ln>
            <a:effectLst/>
          </p:spPr>
        </p:cxnSp>
        <p:sp>
          <p:nvSpPr>
            <p:cNvPr id="524" name="Isosceles Triangle 523"/>
            <p:cNvSpPr/>
            <p:nvPr/>
          </p:nvSpPr>
          <p:spPr bwMode="auto">
            <a:xfrm>
              <a:off x="4418775" y="2527519"/>
              <a:ext cx="33778"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25" name="Isosceles Triangle 524"/>
            <p:cNvSpPr/>
            <p:nvPr/>
          </p:nvSpPr>
          <p:spPr bwMode="auto">
            <a:xfrm>
              <a:off x="4363665" y="2527519"/>
              <a:ext cx="35555"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26" name="Isosceles Triangle 525"/>
            <p:cNvSpPr/>
            <p:nvPr/>
          </p:nvSpPr>
          <p:spPr bwMode="auto">
            <a:xfrm>
              <a:off x="4358332" y="2382409"/>
              <a:ext cx="35555"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cxnSp>
          <p:nvCxnSpPr>
            <p:cNvPr id="527" name="Straight Connector 526"/>
            <p:cNvCxnSpPr/>
            <p:nvPr/>
          </p:nvCxnSpPr>
          <p:spPr bwMode="auto">
            <a:xfrm flipV="1">
              <a:off x="3839231" y="2370953"/>
              <a:ext cx="536878" cy="1910"/>
            </a:xfrm>
            <a:prstGeom prst="line">
              <a:avLst/>
            </a:prstGeom>
            <a:noFill/>
            <a:ln w="9525" cap="flat" cmpd="sng" algn="ctr">
              <a:solidFill>
                <a:schemeClr val="accent4"/>
              </a:solidFill>
              <a:prstDash val="solid"/>
              <a:round/>
              <a:headEnd type="none" w="med" len="med"/>
              <a:tailEnd type="none" w="med" len="med"/>
            </a:ln>
            <a:effectLst/>
          </p:spPr>
        </p:cxnSp>
        <p:cxnSp>
          <p:nvCxnSpPr>
            <p:cNvPr id="528" name="Straight Connector 527"/>
            <p:cNvCxnSpPr/>
            <p:nvPr/>
          </p:nvCxnSpPr>
          <p:spPr bwMode="auto">
            <a:xfrm flipH="1">
              <a:off x="4379664" y="2403412"/>
              <a:ext cx="3555" cy="145110"/>
            </a:xfrm>
            <a:prstGeom prst="line">
              <a:avLst/>
            </a:prstGeom>
            <a:noFill/>
            <a:ln w="9525" cap="flat" cmpd="sng" algn="ctr">
              <a:solidFill>
                <a:schemeClr val="accent4"/>
              </a:solidFill>
              <a:prstDash val="solid"/>
              <a:round/>
              <a:headEnd type="none" w="med" len="med"/>
              <a:tailEnd type="none" w="med" len="med"/>
            </a:ln>
            <a:effectLst/>
          </p:spPr>
        </p:cxnSp>
        <p:cxnSp>
          <p:nvCxnSpPr>
            <p:cNvPr id="529" name="Straight Connector 528"/>
            <p:cNvCxnSpPr/>
            <p:nvPr/>
          </p:nvCxnSpPr>
          <p:spPr bwMode="auto">
            <a:xfrm>
              <a:off x="4376109" y="2363316"/>
              <a:ext cx="0" cy="64918"/>
            </a:xfrm>
            <a:prstGeom prst="line">
              <a:avLst/>
            </a:prstGeom>
            <a:noFill/>
            <a:ln w="9525" cap="flat" cmpd="sng" algn="ctr">
              <a:solidFill>
                <a:schemeClr val="accent4"/>
              </a:solidFill>
              <a:prstDash val="solid"/>
              <a:round/>
              <a:headEnd type="none" w="med" len="med"/>
              <a:tailEnd type="none" w="med" len="med"/>
            </a:ln>
            <a:effectLst/>
          </p:spPr>
        </p:cxnSp>
        <p:cxnSp>
          <p:nvCxnSpPr>
            <p:cNvPr id="530" name="Straight Connector 529"/>
            <p:cNvCxnSpPr/>
            <p:nvPr/>
          </p:nvCxnSpPr>
          <p:spPr bwMode="auto">
            <a:xfrm>
              <a:off x="5346756" y="2542794"/>
              <a:ext cx="1778" cy="47734"/>
            </a:xfrm>
            <a:prstGeom prst="line">
              <a:avLst/>
            </a:prstGeom>
            <a:noFill/>
            <a:ln w="9525" cap="flat" cmpd="sng" algn="ctr">
              <a:solidFill>
                <a:schemeClr val="accent4"/>
              </a:solidFill>
              <a:prstDash val="solid"/>
              <a:round/>
              <a:headEnd type="none" w="med" len="med"/>
              <a:tailEnd type="none" w="med" len="med"/>
            </a:ln>
            <a:effectLst/>
          </p:spPr>
        </p:cxnSp>
        <p:sp>
          <p:nvSpPr>
            <p:cNvPr id="531" name="Isosceles Triangle 530"/>
            <p:cNvSpPr/>
            <p:nvPr/>
          </p:nvSpPr>
          <p:spPr bwMode="auto">
            <a:xfrm>
              <a:off x="5332534" y="2559978"/>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32" name="Isosceles Triangle 531"/>
            <p:cNvSpPr/>
            <p:nvPr/>
          </p:nvSpPr>
          <p:spPr bwMode="auto">
            <a:xfrm>
              <a:off x="5471198" y="2558068"/>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33" name="Isosceles Triangle 532"/>
            <p:cNvSpPr/>
            <p:nvPr/>
          </p:nvSpPr>
          <p:spPr bwMode="auto">
            <a:xfrm>
              <a:off x="5613417" y="2558068"/>
              <a:ext cx="33778"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34" name="Isosceles Triangle 533"/>
            <p:cNvSpPr/>
            <p:nvPr/>
          </p:nvSpPr>
          <p:spPr bwMode="auto">
            <a:xfrm>
              <a:off x="5638306" y="2666901"/>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35" name="Isosceles Triangle 534"/>
            <p:cNvSpPr/>
            <p:nvPr/>
          </p:nvSpPr>
          <p:spPr bwMode="auto">
            <a:xfrm>
              <a:off x="5746748" y="2701270"/>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36" name="Isosceles Triangle 535"/>
            <p:cNvSpPr/>
            <p:nvPr/>
          </p:nvSpPr>
          <p:spPr bwMode="auto">
            <a:xfrm>
              <a:off x="5800081" y="2749003"/>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37" name="Isosceles Triangle 536"/>
            <p:cNvSpPr/>
            <p:nvPr/>
          </p:nvSpPr>
          <p:spPr bwMode="auto">
            <a:xfrm>
              <a:off x="3823232" y="2353769"/>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38" name="Isosceles Triangle 537"/>
            <p:cNvSpPr/>
            <p:nvPr/>
          </p:nvSpPr>
          <p:spPr bwMode="auto">
            <a:xfrm>
              <a:off x="3789454" y="2321310"/>
              <a:ext cx="33778"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39" name="Isosceles Triangle 538"/>
            <p:cNvSpPr/>
            <p:nvPr/>
          </p:nvSpPr>
          <p:spPr bwMode="auto">
            <a:xfrm>
              <a:off x="3748567" y="2277396"/>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40" name="Isosceles Triangle 539"/>
            <p:cNvSpPr/>
            <p:nvPr/>
          </p:nvSpPr>
          <p:spPr bwMode="auto">
            <a:xfrm>
              <a:off x="3158356" y="2185747"/>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41" name="Isosceles Triangle 540"/>
            <p:cNvSpPr/>
            <p:nvPr/>
          </p:nvSpPr>
          <p:spPr bwMode="auto">
            <a:xfrm>
              <a:off x="3117468" y="2143742"/>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42" name="Isosceles Triangle 541"/>
            <p:cNvSpPr/>
            <p:nvPr/>
          </p:nvSpPr>
          <p:spPr bwMode="auto">
            <a:xfrm>
              <a:off x="3103246" y="2105555"/>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43" name="Isosceles Triangle 542"/>
            <p:cNvSpPr/>
            <p:nvPr/>
          </p:nvSpPr>
          <p:spPr bwMode="auto">
            <a:xfrm>
              <a:off x="3092579" y="2073096"/>
              <a:ext cx="33778"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44" name="Isosceles Triangle 543"/>
            <p:cNvSpPr/>
            <p:nvPr/>
          </p:nvSpPr>
          <p:spPr bwMode="auto">
            <a:xfrm>
              <a:off x="3046358" y="2036819"/>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45" name="Isosceles Triangle 544"/>
            <p:cNvSpPr/>
            <p:nvPr/>
          </p:nvSpPr>
          <p:spPr bwMode="auto">
            <a:xfrm>
              <a:off x="2518369" y="2011997"/>
              <a:ext cx="33777"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46" name="Isosceles Triangle 545"/>
            <p:cNvSpPr/>
            <p:nvPr/>
          </p:nvSpPr>
          <p:spPr bwMode="auto">
            <a:xfrm>
              <a:off x="2495258" y="2011997"/>
              <a:ext cx="33778"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47" name="Isosceles Triangle 546"/>
            <p:cNvSpPr/>
            <p:nvPr/>
          </p:nvSpPr>
          <p:spPr bwMode="auto">
            <a:xfrm>
              <a:off x="2472148" y="1973810"/>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48" name="Isosceles Triangle 547"/>
            <p:cNvSpPr/>
            <p:nvPr/>
          </p:nvSpPr>
          <p:spPr bwMode="auto">
            <a:xfrm>
              <a:off x="2465037" y="1952808"/>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49" name="Isosceles Triangle 548"/>
            <p:cNvSpPr/>
            <p:nvPr/>
          </p:nvSpPr>
          <p:spPr bwMode="auto">
            <a:xfrm>
              <a:off x="2443704" y="1851612"/>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50" name="Isosceles Triangle 549"/>
            <p:cNvSpPr/>
            <p:nvPr/>
          </p:nvSpPr>
          <p:spPr bwMode="auto">
            <a:xfrm>
              <a:off x="2436593" y="1821062"/>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51" name="Isosceles Triangle 550"/>
            <p:cNvSpPr/>
            <p:nvPr/>
          </p:nvSpPr>
          <p:spPr bwMode="auto">
            <a:xfrm>
              <a:off x="2381483" y="1786694"/>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52" name="Isosceles Triangle 551"/>
            <p:cNvSpPr/>
            <p:nvPr/>
          </p:nvSpPr>
          <p:spPr bwMode="auto">
            <a:xfrm>
              <a:off x="2082822" y="1788604"/>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553" name="Isosceles Triangle 552"/>
            <p:cNvSpPr/>
            <p:nvPr/>
          </p:nvSpPr>
          <p:spPr bwMode="auto">
            <a:xfrm>
              <a:off x="1825050" y="1746599"/>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cxnSp>
          <p:nvCxnSpPr>
            <p:cNvPr id="554" name="Straight Connector 553"/>
            <p:cNvCxnSpPr/>
            <p:nvPr/>
          </p:nvCxnSpPr>
          <p:spPr bwMode="auto">
            <a:xfrm flipV="1">
              <a:off x="5353867" y="2577162"/>
              <a:ext cx="296883" cy="3819"/>
            </a:xfrm>
            <a:prstGeom prst="line">
              <a:avLst/>
            </a:prstGeom>
            <a:noFill/>
            <a:ln w="9525" cap="flat" cmpd="sng" algn="ctr">
              <a:solidFill>
                <a:schemeClr val="accent4"/>
              </a:solidFill>
              <a:prstDash val="solid"/>
              <a:round/>
              <a:headEnd type="none" w="med" len="med"/>
              <a:tailEnd type="none" w="med" len="med"/>
            </a:ln>
            <a:effectLst/>
          </p:spPr>
        </p:cxnSp>
        <p:cxnSp>
          <p:nvCxnSpPr>
            <p:cNvPr id="555" name="Straight Connector 554"/>
            <p:cNvCxnSpPr/>
            <p:nvPr/>
          </p:nvCxnSpPr>
          <p:spPr bwMode="auto">
            <a:xfrm>
              <a:off x="5650750" y="2684085"/>
              <a:ext cx="115553" cy="0"/>
            </a:xfrm>
            <a:prstGeom prst="line">
              <a:avLst/>
            </a:prstGeom>
            <a:noFill/>
            <a:ln w="9525" cap="flat" cmpd="sng" algn="ctr">
              <a:solidFill>
                <a:schemeClr val="accent4"/>
              </a:solidFill>
              <a:prstDash val="solid"/>
              <a:round/>
              <a:headEnd type="none" w="med" len="med"/>
              <a:tailEnd type="none" w="med" len="med"/>
            </a:ln>
            <a:effectLst/>
          </p:spPr>
        </p:cxnSp>
        <p:cxnSp>
          <p:nvCxnSpPr>
            <p:cNvPr id="556" name="Straight Connector 555"/>
            <p:cNvCxnSpPr/>
            <p:nvPr/>
          </p:nvCxnSpPr>
          <p:spPr bwMode="auto">
            <a:xfrm flipV="1">
              <a:off x="5768081" y="2716544"/>
              <a:ext cx="47998" cy="1909"/>
            </a:xfrm>
            <a:prstGeom prst="line">
              <a:avLst/>
            </a:prstGeom>
            <a:noFill/>
            <a:ln w="9525" cap="flat" cmpd="sng" algn="ctr">
              <a:solidFill>
                <a:schemeClr val="accent4"/>
              </a:solidFill>
              <a:prstDash val="solid"/>
              <a:round/>
              <a:headEnd type="none" w="med" len="med"/>
              <a:tailEnd type="none" w="med" len="med"/>
            </a:ln>
            <a:effectLst/>
          </p:spPr>
        </p:cxnSp>
        <p:cxnSp>
          <p:nvCxnSpPr>
            <p:cNvPr id="557" name="Straight Connector 556"/>
            <p:cNvCxnSpPr/>
            <p:nvPr/>
          </p:nvCxnSpPr>
          <p:spPr bwMode="auto">
            <a:xfrm>
              <a:off x="5768081" y="2682176"/>
              <a:ext cx="0" cy="61099"/>
            </a:xfrm>
            <a:prstGeom prst="line">
              <a:avLst/>
            </a:prstGeom>
            <a:noFill/>
            <a:ln w="9525" cap="flat" cmpd="sng" algn="ctr">
              <a:solidFill>
                <a:schemeClr val="accent4"/>
              </a:solidFill>
              <a:prstDash val="solid"/>
              <a:round/>
              <a:headEnd type="none" w="med" len="med"/>
              <a:tailEnd type="none" w="med" len="med"/>
            </a:ln>
            <a:effectLst/>
          </p:spPr>
        </p:cxnSp>
        <p:cxnSp>
          <p:nvCxnSpPr>
            <p:cNvPr id="558" name="Straight Connector 557"/>
            <p:cNvCxnSpPr/>
            <p:nvPr/>
          </p:nvCxnSpPr>
          <p:spPr bwMode="auto">
            <a:xfrm>
              <a:off x="5816080" y="2718453"/>
              <a:ext cx="0" cy="61099"/>
            </a:xfrm>
            <a:prstGeom prst="line">
              <a:avLst/>
            </a:prstGeom>
            <a:noFill/>
            <a:ln w="9525" cap="flat" cmpd="sng" algn="ctr">
              <a:solidFill>
                <a:schemeClr val="accent4"/>
              </a:solidFill>
              <a:prstDash val="solid"/>
              <a:round/>
              <a:headEnd type="none" w="med" len="med"/>
              <a:tailEnd type="none" w="med" len="med"/>
            </a:ln>
            <a:effectLst/>
          </p:spPr>
        </p:cxnSp>
        <p:cxnSp>
          <p:nvCxnSpPr>
            <p:cNvPr id="559" name="Straight Connector 558"/>
            <p:cNvCxnSpPr/>
            <p:nvPr/>
          </p:nvCxnSpPr>
          <p:spPr bwMode="auto">
            <a:xfrm>
              <a:off x="5656083" y="2571434"/>
              <a:ext cx="0" cy="95467"/>
            </a:xfrm>
            <a:prstGeom prst="line">
              <a:avLst/>
            </a:prstGeom>
            <a:noFill/>
            <a:ln w="9525" cap="flat" cmpd="sng" algn="ctr">
              <a:solidFill>
                <a:schemeClr val="accent4"/>
              </a:solidFill>
              <a:prstDash val="solid"/>
              <a:round/>
              <a:headEnd type="none" w="med" len="med"/>
              <a:tailEnd type="none" w="med" len="med"/>
            </a:ln>
            <a:effectLst/>
          </p:spPr>
        </p:cxnSp>
        <p:cxnSp>
          <p:nvCxnSpPr>
            <p:cNvPr id="560" name="Straight Connector 559"/>
            <p:cNvCxnSpPr/>
            <p:nvPr/>
          </p:nvCxnSpPr>
          <p:spPr bwMode="auto">
            <a:xfrm flipV="1">
              <a:off x="3176134" y="2202931"/>
              <a:ext cx="536878" cy="0"/>
            </a:xfrm>
            <a:prstGeom prst="line">
              <a:avLst/>
            </a:prstGeom>
            <a:noFill/>
            <a:ln w="9525" cap="flat" cmpd="sng" algn="ctr">
              <a:solidFill>
                <a:schemeClr val="accent4"/>
              </a:solidFill>
              <a:prstDash val="solid"/>
              <a:round/>
              <a:headEnd type="none" w="med" len="med"/>
              <a:tailEnd type="none" w="med" len="med"/>
            </a:ln>
            <a:effectLst/>
          </p:spPr>
        </p:cxnSp>
        <p:cxnSp>
          <p:nvCxnSpPr>
            <p:cNvPr id="561" name="Straight Connector 560"/>
            <p:cNvCxnSpPr/>
            <p:nvPr/>
          </p:nvCxnSpPr>
          <p:spPr bwMode="auto">
            <a:xfrm flipV="1">
              <a:off x="3064136" y="2054002"/>
              <a:ext cx="49777" cy="1910"/>
            </a:xfrm>
            <a:prstGeom prst="line">
              <a:avLst/>
            </a:prstGeom>
            <a:noFill/>
            <a:ln w="9525" cap="flat" cmpd="sng" algn="ctr">
              <a:solidFill>
                <a:schemeClr val="accent4"/>
              </a:solidFill>
              <a:prstDash val="solid"/>
              <a:round/>
              <a:headEnd type="none" w="med" len="med"/>
              <a:tailEnd type="none" w="med" len="med"/>
            </a:ln>
            <a:effectLst/>
          </p:spPr>
        </p:cxnSp>
        <p:cxnSp>
          <p:nvCxnSpPr>
            <p:cNvPr id="562" name="Straight Connector 561"/>
            <p:cNvCxnSpPr/>
            <p:nvPr/>
          </p:nvCxnSpPr>
          <p:spPr bwMode="auto">
            <a:xfrm flipV="1">
              <a:off x="2527258" y="2025363"/>
              <a:ext cx="536878" cy="1909"/>
            </a:xfrm>
            <a:prstGeom prst="line">
              <a:avLst/>
            </a:prstGeom>
            <a:noFill/>
            <a:ln w="9525" cap="flat" cmpd="sng" algn="ctr">
              <a:solidFill>
                <a:schemeClr val="accent4"/>
              </a:solidFill>
              <a:prstDash val="solid"/>
              <a:round/>
              <a:headEnd type="none" w="med" len="med"/>
              <a:tailEnd type="none" w="med" len="med"/>
            </a:ln>
            <a:effectLst/>
          </p:spPr>
        </p:cxnSp>
        <p:cxnSp>
          <p:nvCxnSpPr>
            <p:cNvPr id="563" name="Straight Connector 562"/>
            <p:cNvCxnSpPr>
              <a:stCxn id="544" idx="5"/>
            </p:cNvCxnSpPr>
            <p:nvPr/>
          </p:nvCxnSpPr>
          <p:spPr bwMode="auto">
            <a:xfrm flipH="1" flipV="1">
              <a:off x="3062358" y="2027271"/>
              <a:ext cx="8888" cy="30549"/>
            </a:xfrm>
            <a:prstGeom prst="line">
              <a:avLst/>
            </a:prstGeom>
            <a:noFill/>
            <a:ln w="9525" cap="flat" cmpd="sng" algn="ctr">
              <a:solidFill>
                <a:schemeClr val="accent4"/>
              </a:solidFill>
              <a:prstDash val="solid"/>
              <a:round/>
              <a:headEnd type="none" w="med" len="med"/>
              <a:tailEnd type="none" w="med" len="med"/>
            </a:ln>
            <a:effectLst/>
          </p:spPr>
        </p:cxnSp>
        <p:cxnSp>
          <p:nvCxnSpPr>
            <p:cNvPr id="564" name="Straight Connector 563"/>
            <p:cNvCxnSpPr/>
            <p:nvPr/>
          </p:nvCxnSpPr>
          <p:spPr bwMode="auto">
            <a:xfrm flipH="1" flipV="1">
              <a:off x="2479259" y="1895527"/>
              <a:ext cx="0" cy="59189"/>
            </a:xfrm>
            <a:prstGeom prst="line">
              <a:avLst/>
            </a:prstGeom>
            <a:noFill/>
            <a:ln w="9525" cap="flat" cmpd="sng" algn="ctr">
              <a:solidFill>
                <a:schemeClr val="accent4"/>
              </a:solidFill>
              <a:prstDash val="solid"/>
              <a:round/>
              <a:headEnd type="none" w="med" len="med"/>
              <a:tailEnd type="none" w="med" len="med"/>
            </a:ln>
            <a:effectLst/>
          </p:spPr>
        </p:cxnSp>
        <p:cxnSp>
          <p:nvCxnSpPr>
            <p:cNvPr id="565" name="Straight Connector 564"/>
            <p:cNvCxnSpPr>
              <a:endCxn id="551" idx="5"/>
            </p:cNvCxnSpPr>
            <p:nvPr/>
          </p:nvCxnSpPr>
          <p:spPr bwMode="auto">
            <a:xfrm flipV="1">
              <a:off x="2109489" y="1807698"/>
              <a:ext cx="296882" cy="1909"/>
            </a:xfrm>
            <a:prstGeom prst="line">
              <a:avLst/>
            </a:prstGeom>
            <a:noFill/>
            <a:ln w="9525" cap="flat" cmpd="sng" algn="ctr">
              <a:solidFill>
                <a:schemeClr val="accent4"/>
              </a:solidFill>
              <a:prstDash val="solid"/>
              <a:round/>
              <a:headEnd type="none" w="med" len="med"/>
              <a:tailEnd type="none" w="med" len="med"/>
            </a:ln>
            <a:effectLst/>
          </p:spPr>
        </p:cxnSp>
        <p:cxnSp>
          <p:nvCxnSpPr>
            <p:cNvPr id="566" name="Straight Connector 565"/>
            <p:cNvCxnSpPr/>
            <p:nvPr/>
          </p:nvCxnSpPr>
          <p:spPr bwMode="auto">
            <a:xfrm flipV="1">
              <a:off x="2397483" y="1809606"/>
              <a:ext cx="56888" cy="0"/>
            </a:xfrm>
            <a:prstGeom prst="line">
              <a:avLst/>
            </a:prstGeom>
            <a:noFill/>
            <a:ln w="9525" cap="flat" cmpd="sng" algn="ctr">
              <a:solidFill>
                <a:schemeClr val="accent4"/>
              </a:solidFill>
              <a:prstDash val="solid"/>
              <a:round/>
              <a:headEnd type="none" w="med" len="med"/>
              <a:tailEnd type="none" w="med" len="med"/>
            </a:ln>
            <a:effectLst/>
          </p:spPr>
        </p:cxnSp>
        <p:sp>
          <p:nvSpPr>
            <p:cNvPr id="88180" name="Diamond 566"/>
            <p:cNvSpPr>
              <a:spLocks noChangeArrowheads="1"/>
            </p:cNvSpPr>
            <p:nvPr/>
          </p:nvSpPr>
          <p:spPr bwMode="auto">
            <a:xfrm>
              <a:off x="2659493" y="190300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81" name="Diamond 567"/>
            <p:cNvSpPr>
              <a:spLocks noChangeArrowheads="1"/>
            </p:cNvSpPr>
            <p:nvPr/>
          </p:nvSpPr>
          <p:spPr bwMode="auto">
            <a:xfrm>
              <a:off x="4111237" y="2654156"/>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82" name="Diamond 568"/>
            <p:cNvSpPr>
              <a:spLocks noChangeArrowheads="1"/>
            </p:cNvSpPr>
            <p:nvPr/>
          </p:nvSpPr>
          <p:spPr bwMode="auto">
            <a:xfrm>
              <a:off x="3994068" y="261337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83" name="Diamond 569"/>
            <p:cNvSpPr>
              <a:spLocks noChangeArrowheads="1"/>
            </p:cNvSpPr>
            <p:nvPr/>
          </p:nvSpPr>
          <p:spPr bwMode="auto">
            <a:xfrm>
              <a:off x="4562764" y="3038228"/>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84" name="Diamond 570"/>
            <p:cNvSpPr>
              <a:spLocks noChangeArrowheads="1"/>
            </p:cNvSpPr>
            <p:nvPr/>
          </p:nvSpPr>
          <p:spPr bwMode="auto">
            <a:xfrm>
              <a:off x="4499892" y="3007639"/>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85" name="Diamond 571"/>
            <p:cNvSpPr>
              <a:spLocks noChangeArrowheads="1"/>
            </p:cNvSpPr>
            <p:nvPr/>
          </p:nvSpPr>
          <p:spPr bwMode="auto">
            <a:xfrm>
              <a:off x="4379866" y="297025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86" name="Diamond 572"/>
            <p:cNvSpPr>
              <a:spLocks noChangeArrowheads="1"/>
            </p:cNvSpPr>
            <p:nvPr/>
          </p:nvSpPr>
          <p:spPr bwMode="auto">
            <a:xfrm>
              <a:off x="4371294" y="294306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87" name="Diamond 573"/>
            <p:cNvSpPr>
              <a:spLocks noChangeArrowheads="1"/>
            </p:cNvSpPr>
            <p:nvPr/>
          </p:nvSpPr>
          <p:spPr bwMode="auto">
            <a:xfrm>
              <a:off x="4363681" y="289887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88" name="Diamond 574"/>
            <p:cNvSpPr>
              <a:spLocks noChangeArrowheads="1"/>
            </p:cNvSpPr>
            <p:nvPr/>
          </p:nvSpPr>
          <p:spPr bwMode="auto">
            <a:xfrm>
              <a:off x="4355575" y="286828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89" name="Diamond 575"/>
            <p:cNvSpPr>
              <a:spLocks noChangeArrowheads="1"/>
            </p:cNvSpPr>
            <p:nvPr/>
          </p:nvSpPr>
          <p:spPr bwMode="auto">
            <a:xfrm>
              <a:off x="4352717" y="2711937"/>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90" name="Diamond 576"/>
            <p:cNvSpPr>
              <a:spLocks noChangeArrowheads="1"/>
            </p:cNvSpPr>
            <p:nvPr/>
          </p:nvSpPr>
          <p:spPr bwMode="auto">
            <a:xfrm>
              <a:off x="4351288" y="2654156"/>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91" name="Diamond 577"/>
            <p:cNvSpPr>
              <a:spLocks noChangeArrowheads="1"/>
            </p:cNvSpPr>
            <p:nvPr/>
          </p:nvSpPr>
          <p:spPr bwMode="auto">
            <a:xfrm>
              <a:off x="3816887" y="256918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92" name="Diamond 578"/>
            <p:cNvSpPr>
              <a:spLocks noChangeArrowheads="1"/>
            </p:cNvSpPr>
            <p:nvPr/>
          </p:nvSpPr>
          <p:spPr bwMode="auto">
            <a:xfrm>
              <a:off x="3814029" y="253859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93" name="Diamond 579"/>
            <p:cNvSpPr>
              <a:spLocks noChangeArrowheads="1"/>
            </p:cNvSpPr>
            <p:nvPr/>
          </p:nvSpPr>
          <p:spPr bwMode="auto">
            <a:xfrm>
              <a:off x="3805455" y="2514802"/>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94" name="Diamond 580"/>
            <p:cNvSpPr>
              <a:spLocks noChangeArrowheads="1"/>
            </p:cNvSpPr>
            <p:nvPr/>
          </p:nvSpPr>
          <p:spPr bwMode="auto">
            <a:xfrm>
              <a:off x="3788309" y="2484212"/>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95" name="Diamond 581"/>
            <p:cNvSpPr>
              <a:spLocks noChangeArrowheads="1"/>
            </p:cNvSpPr>
            <p:nvPr/>
          </p:nvSpPr>
          <p:spPr bwMode="auto">
            <a:xfrm>
              <a:off x="3756873" y="2470617"/>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96" name="Diamond 582"/>
            <p:cNvSpPr>
              <a:spLocks noChangeArrowheads="1"/>
            </p:cNvSpPr>
            <p:nvPr/>
          </p:nvSpPr>
          <p:spPr bwMode="auto">
            <a:xfrm>
              <a:off x="3739727" y="2433229"/>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97" name="Diamond 583"/>
            <p:cNvSpPr>
              <a:spLocks noChangeArrowheads="1"/>
            </p:cNvSpPr>
            <p:nvPr/>
          </p:nvSpPr>
          <p:spPr bwMode="auto">
            <a:xfrm>
              <a:off x="3722581" y="2406038"/>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98" name="Diamond 584"/>
            <p:cNvSpPr>
              <a:spLocks noChangeArrowheads="1"/>
            </p:cNvSpPr>
            <p:nvPr/>
          </p:nvSpPr>
          <p:spPr bwMode="auto">
            <a:xfrm>
              <a:off x="3722581" y="223582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199" name="Diamond 585"/>
            <p:cNvSpPr>
              <a:spLocks noChangeArrowheads="1"/>
            </p:cNvSpPr>
            <p:nvPr/>
          </p:nvSpPr>
          <p:spPr bwMode="auto">
            <a:xfrm>
              <a:off x="3703209" y="2166417"/>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00" name="Diamond 586"/>
            <p:cNvSpPr>
              <a:spLocks noChangeArrowheads="1"/>
            </p:cNvSpPr>
            <p:nvPr/>
          </p:nvSpPr>
          <p:spPr bwMode="auto">
            <a:xfrm>
              <a:off x="3582550" y="217142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01" name="Diamond 587"/>
            <p:cNvSpPr>
              <a:spLocks noChangeArrowheads="1"/>
            </p:cNvSpPr>
            <p:nvPr/>
          </p:nvSpPr>
          <p:spPr bwMode="auto">
            <a:xfrm>
              <a:off x="3265338" y="2134128"/>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02" name="Diamond 588"/>
            <p:cNvSpPr>
              <a:spLocks noChangeArrowheads="1"/>
            </p:cNvSpPr>
            <p:nvPr/>
          </p:nvSpPr>
          <p:spPr bwMode="auto">
            <a:xfrm>
              <a:off x="3139596" y="2059352"/>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03" name="Diamond 589"/>
            <p:cNvSpPr>
              <a:spLocks noChangeArrowheads="1"/>
            </p:cNvSpPr>
            <p:nvPr/>
          </p:nvSpPr>
          <p:spPr bwMode="auto">
            <a:xfrm>
              <a:off x="3093872" y="2028763"/>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04" name="Diamond 590"/>
            <p:cNvSpPr>
              <a:spLocks noChangeArrowheads="1"/>
            </p:cNvSpPr>
            <p:nvPr/>
          </p:nvSpPr>
          <p:spPr bwMode="auto">
            <a:xfrm>
              <a:off x="3088157" y="1994773"/>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05" name="Diamond 591"/>
            <p:cNvSpPr>
              <a:spLocks noChangeArrowheads="1"/>
            </p:cNvSpPr>
            <p:nvPr/>
          </p:nvSpPr>
          <p:spPr bwMode="auto">
            <a:xfrm>
              <a:off x="3075297" y="1936993"/>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06" name="Diamond 592"/>
            <p:cNvSpPr>
              <a:spLocks noChangeArrowheads="1"/>
            </p:cNvSpPr>
            <p:nvPr/>
          </p:nvSpPr>
          <p:spPr bwMode="auto">
            <a:xfrm>
              <a:off x="3022428" y="193529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07" name="Diamond 593"/>
            <p:cNvSpPr>
              <a:spLocks noChangeArrowheads="1"/>
            </p:cNvSpPr>
            <p:nvPr/>
          </p:nvSpPr>
          <p:spPr bwMode="auto">
            <a:xfrm>
              <a:off x="2576617" y="189960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08" name="Diamond 594"/>
            <p:cNvSpPr>
              <a:spLocks noChangeArrowheads="1"/>
            </p:cNvSpPr>
            <p:nvPr/>
          </p:nvSpPr>
          <p:spPr bwMode="auto">
            <a:xfrm>
              <a:off x="2553755" y="1896206"/>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09" name="Diamond 595"/>
            <p:cNvSpPr>
              <a:spLocks noChangeArrowheads="1"/>
            </p:cNvSpPr>
            <p:nvPr/>
          </p:nvSpPr>
          <p:spPr bwMode="auto">
            <a:xfrm>
              <a:off x="2519462" y="189960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10" name="Diamond 596"/>
            <p:cNvSpPr>
              <a:spLocks noChangeArrowheads="1"/>
            </p:cNvSpPr>
            <p:nvPr/>
          </p:nvSpPr>
          <p:spPr bwMode="auto">
            <a:xfrm>
              <a:off x="2499457" y="1860518"/>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11" name="Diamond 597"/>
            <p:cNvSpPr>
              <a:spLocks noChangeArrowheads="1"/>
            </p:cNvSpPr>
            <p:nvPr/>
          </p:nvSpPr>
          <p:spPr bwMode="auto">
            <a:xfrm>
              <a:off x="2465165" y="1831628"/>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12" name="Diamond 598"/>
            <p:cNvSpPr>
              <a:spLocks noChangeArrowheads="1"/>
            </p:cNvSpPr>
            <p:nvPr/>
          </p:nvSpPr>
          <p:spPr bwMode="auto">
            <a:xfrm>
              <a:off x="2413725" y="175005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13" name="Diamond 599"/>
            <p:cNvSpPr>
              <a:spLocks noChangeArrowheads="1"/>
            </p:cNvSpPr>
            <p:nvPr/>
          </p:nvSpPr>
          <p:spPr bwMode="auto">
            <a:xfrm>
              <a:off x="1825026" y="175005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14" name="Diamond 600"/>
            <p:cNvSpPr>
              <a:spLocks noChangeArrowheads="1"/>
            </p:cNvSpPr>
            <p:nvPr/>
          </p:nvSpPr>
          <p:spPr bwMode="auto">
            <a:xfrm>
              <a:off x="4862829" y="308241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15" name="Diamond 601"/>
            <p:cNvSpPr>
              <a:spLocks noChangeArrowheads="1"/>
            </p:cNvSpPr>
            <p:nvPr/>
          </p:nvSpPr>
          <p:spPr bwMode="auto">
            <a:xfrm>
              <a:off x="4991428" y="3109606"/>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16" name="Diamond 602"/>
            <p:cNvSpPr>
              <a:spLocks noChangeArrowheads="1"/>
            </p:cNvSpPr>
            <p:nvPr/>
          </p:nvSpPr>
          <p:spPr bwMode="auto">
            <a:xfrm>
              <a:off x="4994285" y="314359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17" name="Diamond 603"/>
            <p:cNvSpPr>
              <a:spLocks noChangeArrowheads="1"/>
            </p:cNvSpPr>
            <p:nvPr/>
          </p:nvSpPr>
          <p:spPr bwMode="auto">
            <a:xfrm>
              <a:off x="5417867" y="318438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18" name="Diamond 604"/>
            <p:cNvSpPr>
              <a:spLocks noChangeArrowheads="1"/>
            </p:cNvSpPr>
            <p:nvPr/>
          </p:nvSpPr>
          <p:spPr bwMode="auto">
            <a:xfrm>
              <a:off x="5545834" y="321157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19" name="Diamond 605"/>
            <p:cNvSpPr>
              <a:spLocks noChangeArrowheads="1"/>
            </p:cNvSpPr>
            <p:nvPr/>
          </p:nvSpPr>
          <p:spPr bwMode="auto">
            <a:xfrm>
              <a:off x="5628064" y="329314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20" name="Diamond 606"/>
            <p:cNvSpPr>
              <a:spLocks noChangeArrowheads="1"/>
            </p:cNvSpPr>
            <p:nvPr/>
          </p:nvSpPr>
          <p:spPr bwMode="auto">
            <a:xfrm>
              <a:off x="5690783" y="346988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21" name="Diamond 607"/>
            <p:cNvSpPr>
              <a:spLocks noChangeArrowheads="1"/>
            </p:cNvSpPr>
            <p:nvPr/>
          </p:nvSpPr>
          <p:spPr bwMode="auto">
            <a:xfrm>
              <a:off x="5723648" y="3507273"/>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22" name="Diamond 608"/>
            <p:cNvSpPr>
              <a:spLocks noChangeArrowheads="1"/>
            </p:cNvSpPr>
            <p:nvPr/>
          </p:nvSpPr>
          <p:spPr bwMode="auto">
            <a:xfrm>
              <a:off x="5751745" y="354466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23" name="Diamond 609"/>
            <p:cNvSpPr>
              <a:spLocks noChangeArrowheads="1"/>
            </p:cNvSpPr>
            <p:nvPr/>
          </p:nvSpPr>
          <p:spPr bwMode="auto">
            <a:xfrm>
              <a:off x="5928775" y="3541263"/>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24" name="Diamond 610"/>
            <p:cNvSpPr>
              <a:spLocks noChangeArrowheads="1"/>
            </p:cNvSpPr>
            <p:nvPr/>
          </p:nvSpPr>
          <p:spPr bwMode="auto">
            <a:xfrm>
              <a:off x="6285995" y="357865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25" name="Diamond 611"/>
            <p:cNvSpPr>
              <a:spLocks noChangeArrowheads="1"/>
            </p:cNvSpPr>
            <p:nvPr/>
          </p:nvSpPr>
          <p:spPr bwMode="auto">
            <a:xfrm>
              <a:off x="6654647" y="357865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26" name="Diamond 612"/>
            <p:cNvSpPr>
              <a:spLocks noChangeArrowheads="1"/>
            </p:cNvSpPr>
            <p:nvPr/>
          </p:nvSpPr>
          <p:spPr bwMode="auto">
            <a:xfrm>
              <a:off x="6837544" y="3582049"/>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27" name="Diamond 613"/>
            <p:cNvSpPr>
              <a:spLocks noChangeArrowheads="1"/>
            </p:cNvSpPr>
            <p:nvPr/>
          </p:nvSpPr>
          <p:spPr bwMode="auto">
            <a:xfrm>
              <a:off x="6875959" y="3582049"/>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28" name="Diamond 614"/>
            <p:cNvSpPr>
              <a:spLocks noChangeArrowheads="1"/>
            </p:cNvSpPr>
            <p:nvPr/>
          </p:nvSpPr>
          <p:spPr bwMode="auto">
            <a:xfrm>
              <a:off x="6893106" y="3616037"/>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29" name="Diamond 615"/>
            <p:cNvSpPr>
              <a:spLocks noChangeArrowheads="1"/>
            </p:cNvSpPr>
            <p:nvPr/>
          </p:nvSpPr>
          <p:spPr bwMode="auto">
            <a:xfrm>
              <a:off x="6897556" y="380637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30" name="Diamond 616"/>
            <p:cNvSpPr>
              <a:spLocks noChangeArrowheads="1"/>
            </p:cNvSpPr>
            <p:nvPr/>
          </p:nvSpPr>
          <p:spPr bwMode="auto">
            <a:xfrm>
              <a:off x="6928992" y="380977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31" name="Diamond 617"/>
            <p:cNvSpPr>
              <a:spLocks noChangeArrowheads="1"/>
            </p:cNvSpPr>
            <p:nvPr/>
          </p:nvSpPr>
          <p:spPr bwMode="auto">
            <a:xfrm>
              <a:off x="6957570" y="380637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32" name="Diamond 618"/>
            <p:cNvSpPr>
              <a:spLocks noChangeArrowheads="1"/>
            </p:cNvSpPr>
            <p:nvPr/>
          </p:nvSpPr>
          <p:spPr bwMode="auto">
            <a:xfrm>
              <a:off x="6981861" y="3978017"/>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33" name="Diamond 619"/>
            <p:cNvSpPr>
              <a:spLocks noChangeArrowheads="1"/>
            </p:cNvSpPr>
            <p:nvPr/>
          </p:nvSpPr>
          <p:spPr bwMode="auto">
            <a:xfrm>
              <a:off x="7003294" y="414966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234" name="Diamond 620"/>
            <p:cNvSpPr>
              <a:spLocks noChangeArrowheads="1"/>
            </p:cNvSpPr>
            <p:nvPr/>
          </p:nvSpPr>
          <p:spPr bwMode="auto">
            <a:xfrm>
              <a:off x="7183333" y="415306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cxnSp>
          <p:nvCxnSpPr>
            <p:cNvPr id="88235" name="Straight Connector 621"/>
            <p:cNvCxnSpPr>
              <a:cxnSpLocks noChangeShapeType="1"/>
            </p:cNvCxnSpPr>
            <p:nvPr/>
          </p:nvCxnSpPr>
          <p:spPr bwMode="auto">
            <a:xfrm flipV="1">
              <a:off x="5763340" y="3566754"/>
              <a:ext cx="210046" cy="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36" name="Straight Connector 622"/>
            <p:cNvCxnSpPr>
              <a:cxnSpLocks noChangeShapeType="1"/>
            </p:cNvCxnSpPr>
            <p:nvPr/>
          </p:nvCxnSpPr>
          <p:spPr bwMode="auto">
            <a:xfrm flipV="1">
              <a:off x="5944492" y="3561655"/>
              <a:ext cx="365794" cy="510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37" name="Straight Connector 623"/>
            <p:cNvCxnSpPr>
              <a:cxnSpLocks noChangeShapeType="1"/>
              <a:stCxn id="88224" idx="3"/>
              <a:endCxn id="88225" idx="3"/>
            </p:cNvCxnSpPr>
            <p:nvPr/>
          </p:nvCxnSpPr>
          <p:spPr bwMode="auto">
            <a:xfrm>
              <a:off x="6328861" y="3604141"/>
              <a:ext cx="368652"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38" name="Straight Connector 624"/>
            <p:cNvCxnSpPr>
              <a:cxnSpLocks noChangeShapeType="1"/>
            </p:cNvCxnSpPr>
            <p:nvPr/>
          </p:nvCxnSpPr>
          <p:spPr bwMode="auto">
            <a:xfrm>
              <a:off x="6667507" y="3602445"/>
              <a:ext cx="201473" cy="33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39" name="Straight Connector 625"/>
            <p:cNvCxnSpPr>
              <a:cxnSpLocks noChangeShapeType="1"/>
            </p:cNvCxnSpPr>
            <p:nvPr/>
          </p:nvCxnSpPr>
          <p:spPr bwMode="auto">
            <a:xfrm>
              <a:off x="7019011" y="4175155"/>
              <a:ext cx="201473" cy="33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0" name="Straight Connector 626"/>
            <p:cNvCxnSpPr>
              <a:cxnSpLocks noChangeShapeType="1"/>
            </p:cNvCxnSpPr>
            <p:nvPr/>
          </p:nvCxnSpPr>
          <p:spPr bwMode="auto">
            <a:xfrm>
              <a:off x="7019808" y="4001813"/>
              <a:ext cx="2858" cy="14784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1" name="Straight Connector 627"/>
            <p:cNvCxnSpPr>
              <a:cxnSpLocks noChangeShapeType="1"/>
            </p:cNvCxnSpPr>
            <p:nvPr/>
          </p:nvCxnSpPr>
          <p:spPr bwMode="auto">
            <a:xfrm>
              <a:off x="7002497" y="3831869"/>
              <a:ext cx="2858" cy="14784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2" name="Straight Connector 628"/>
            <p:cNvCxnSpPr>
              <a:cxnSpLocks noChangeShapeType="1"/>
              <a:endCxn id="88230" idx="1"/>
            </p:cNvCxnSpPr>
            <p:nvPr/>
          </p:nvCxnSpPr>
          <p:spPr bwMode="auto">
            <a:xfrm>
              <a:off x="6924705" y="3641532"/>
              <a:ext cx="4287" cy="193734"/>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3" name="Straight Connector 629"/>
            <p:cNvCxnSpPr>
              <a:cxnSpLocks noChangeShapeType="1"/>
            </p:cNvCxnSpPr>
            <p:nvPr/>
          </p:nvCxnSpPr>
          <p:spPr bwMode="auto">
            <a:xfrm>
              <a:off x="5648068" y="3237066"/>
              <a:ext cx="1429" cy="5268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4" name="Straight Connector 630"/>
            <p:cNvCxnSpPr>
              <a:cxnSpLocks noChangeShapeType="1"/>
            </p:cNvCxnSpPr>
            <p:nvPr/>
          </p:nvCxnSpPr>
          <p:spPr bwMode="auto">
            <a:xfrm>
              <a:off x="5457244" y="3206382"/>
              <a:ext cx="110024" cy="1699"/>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5" name="Straight Connector 631"/>
            <p:cNvCxnSpPr>
              <a:cxnSpLocks noChangeShapeType="1"/>
            </p:cNvCxnSpPr>
            <p:nvPr/>
          </p:nvCxnSpPr>
          <p:spPr bwMode="auto">
            <a:xfrm flipV="1">
              <a:off x="5015719" y="3174183"/>
              <a:ext cx="418662" cy="170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6" name="Straight Connector 632"/>
            <p:cNvCxnSpPr>
              <a:cxnSpLocks noChangeShapeType="1"/>
              <a:endCxn id="88215" idx="0"/>
            </p:cNvCxnSpPr>
            <p:nvPr/>
          </p:nvCxnSpPr>
          <p:spPr bwMode="auto">
            <a:xfrm flipV="1">
              <a:off x="4889978" y="3109606"/>
              <a:ext cx="122884" cy="170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7" name="Straight Connector 633"/>
            <p:cNvCxnSpPr>
              <a:cxnSpLocks noChangeShapeType="1"/>
            </p:cNvCxnSpPr>
            <p:nvPr/>
          </p:nvCxnSpPr>
          <p:spPr bwMode="auto">
            <a:xfrm flipV="1">
              <a:off x="4587055" y="3063720"/>
              <a:ext cx="297027" cy="170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8" name="Straight Connector 634"/>
            <p:cNvCxnSpPr>
              <a:cxnSpLocks noChangeShapeType="1"/>
              <a:endCxn id="88183" idx="0"/>
            </p:cNvCxnSpPr>
            <p:nvPr/>
          </p:nvCxnSpPr>
          <p:spPr bwMode="auto">
            <a:xfrm>
              <a:off x="4521325" y="3036532"/>
              <a:ext cx="62870" cy="16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9" name="Straight Connector 635"/>
            <p:cNvCxnSpPr>
              <a:cxnSpLocks noChangeShapeType="1"/>
            </p:cNvCxnSpPr>
            <p:nvPr/>
          </p:nvCxnSpPr>
          <p:spPr bwMode="auto">
            <a:xfrm flipV="1">
              <a:off x="4398441" y="2994043"/>
              <a:ext cx="122884" cy="170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0" name="Straight Connector 636"/>
            <p:cNvCxnSpPr>
              <a:cxnSpLocks noChangeShapeType="1"/>
              <a:stCxn id="88181" idx="1"/>
              <a:endCxn id="88190" idx="1"/>
            </p:cNvCxnSpPr>
            <p:nvPr/>
          </p:nvCxnSpPr>
          <p:spPr bwMode="auto">
            <a:xfrm>
              <a:off x="4111237" y="2679647"/>
              <a:ext cx="240052"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1" name="Straight Connector 637"/>
            <p:cNvCxnSpPr>
              <a:cxnSpLocks noChangeShapeType="1"/>
            </p:cNvCxnSpPr>
            <p:nvPr/>
          </p:nvCxnSpPr>
          <p:spPr bwMode="auto">
            <a:xfrm>
              <a:off x="4021217" y="2638863"/>
              <a:ext cx="110024" cy="16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2" name="Straight Connector 638"/>
            <p:cNvCxnSpPr>
              <a:cxnSpLocks noChangeShapeType="1"/>
            </p:cNvCxnSpPr>
            <p:nvPr/>
          </p:nvCxnSpPr>
          <p:spPr bwMode="auto">
            <a:xfrm>
              <a:off x="4380498" y="2737428"/>
              <a:ext cx="0" cy="176634"/>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3" name="Straight Connector 639"/>
            <p:cNvCxnSpPr>
              <a:cxnSpLocks noChangeShapeType="1"/>
            </p:cNvCxnSpPr>
            <p:nvPr/>
          </p:nvCxnSpPr>
          <p:spPr bwMode="auto">
            <a:xfrm>
              <a:off x="3839749" y="2599774"/>
              <a:ext cx="175517"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4" name="Straight Connector 640"/>
            <p:cNvCxnSpPr>
              <a:cxnSpLocks noChangeShapeType="1"/>
            </p:cNvCxnSpPr>
            <p:nvPr/>
          </p:nvCxnSpPr>
          <p:spPr bwMode="auto">
            <a:xfrm>
              <a:off x="3750994" y="2281982"/>
              <a:ext cx="0" cy="12405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5" name="Straight Connector 641"/>
            <p:cNvCxnSpPr>
              <a:cxnSpLocks noChangeShapeType="1"/>
            </p:cNvCxnSpPr>
            <p:nvPr/>
          </p:nvCxnSpPr>
          <p:spPr bwMode="auto">
            <a:xfrm>
              <a:off x="3595410" y="2193608"/>
              <a:ext cx="121511"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6" name="Straight Connector 642"/>
            <p:cNvCxnSpPr>
              <a:cxnSpLocks noChangeShapeType="1"/>
            </p:cNvCxnSpPr>
            <p:nvPr/>
          </p:nvCxnSpPr>
          <p:spPr bwMode="auto">
            <a:xfrm flipV="1">
              <a:off x="3301061" y="2152821"/>
              <a:ext cx="304352" cy="4"/>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7" name="Straight Connector 643"/>
            <p:cNvCxnSpPr>
              <a:cxnSpLocks noChangeShapeType="1"/>
            </p:cNvCxnSpPr>
            <p:nvPr/>
          </p:nvCxnSpPr>
          <p:spPr bwMode="auto">
            <a:xfrm>
              <a:off x="3169603" y="2122235"/>
              <a:ext cx="118597" cy="16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8" name="Straight Connector 644"/>
            <p:cNvCxnSpPr>
              <a:cxnSpLocks noChangeShapeType="1"/>
            </p:cNvCxnSpPr>
            <p:nvPr/>
          </p:nvCxnSpPr>
          <p:spPr bwMode="auto">
            <a:xfrm flipV="1">
              <a:off x="3039575" y="1962485"/>
              <a:ext cx="70015" cy="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9" name="Straight Connector 645"/>
            <p:cNvCxnSpPr>
              <a:cxnSpLocks noChangeShapeType="1"/>
            </p:cNvCxnSpPr>
            <p:nvPr/>
          </p:nvCxnSpPr>
          <p:spPr bwMode="auto">
            <a:xfrm>
              <a:off x="2592335" y="1930198"/>
              <a:ext cx="451527" cy="16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0" name="Straight Connector 646"/>
            <p:cNvCxnSpPr>
              <a:cxnSpLocks noChangeShapeType="1"/>
            </p:cNvCxnSpPr>
            <p:nvPr/>
          </p:nvCxnSpPr>
          <p:spPr bwMode="auto">
            <a:xfrm>
              <a:off x="2478025" y="1772151"/>
              <a:ext cx="1428" cy="86669"/>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1" name="Straight Connector 647"/>
            <p:cNvCxnSpPr>
              <a:cxnSpLocks noChangeShapeType="1"/>
            </p:cNvCxnSpPr>
            <p:nvPr/>
          </p:nvCxnSpPr>
          <p:spPr bwMode="auto">
            <a:xfrm>
              <a:off x="3109591" y="2055958"/>
              <a:ext cx="50011" cy="1695"/>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sp>
          <p:nvSpPr>
            <p:cNvPr id="649" name="Isosceles Triangle 648"/>
            <p:cNvSpPr/>
            <p:nvPr/>
          </p:nvSpPr>
          <p:spPr bwMode="auto">
            <a:xfrm>
              <a:off x="2036601" y="1754236"/>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88263" name="Diamond 649"/>
            <p:cNvSpPr>
              <a:spLocks noChangeArrowheads="1"/>
            </p:cNvSpPr>
            <p:nvPr/>
          </p:nvSpPr>
          <p:spPr bwMode="auto">
            <a:xfrm>
              <a:off x="3145312" y="209674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cxnSp>
          <p:nvCxnSpPr>
            <p:cNvPr id="88264" name="Straight Connector 650"/>
            <p:cNvCxnSpPr>
              <a:cxnSpLocks noChangeShapeType="1"/>
            </p:cNvCxnSpPr>
            <p:nvPr/>
          </p:nvCxnSpPr>
          <p:spPr bwMode="auto">
            <a:xfrm flipV="1">
              <a:off x="1846459" y="1773847"/>
              <a:ext cx="632994" cy="170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5" name="Straight Connector 651"/>
            <p:cNvCxnSpPr>
              <a:cxnSpLocks noChangeShapeType="1"/>
            </p:cNvCxnSpPr>
            <p:nvPr/>
          </p:nvCxnSpPr>
          <p:spPr bwMode="auto">
            <a:xfrm flipV="1">
              <a:off x="2490885" y="1882611"/>
              <a:ext cx="27003" cy="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6" name="Straight Connector 652"/>
            <p:cNvCxnSpPr>
              <a:cxnSpLocks noChangeShapeType="1"/>
            </p:cNvCxnSpPr>
            <p:nvPr/>
          </p:nvCxnSpPr>
          <p:spPr bwMode="auto">
            <a:xfrm>
              <a:off x="3109591" y="1957387"/>
              <a:ext cx="0" cy="6797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7" name="Straight Connector 653"/>
            <p:cNvCxnSpPr>
              <a:cxnSpLocks noChangeShapeType="1"/>
            </p:cNvCxnSpPr>
            <p:nvPr/>
          </p:nvCxnSpPr>
          <p:spPr bwMode="auto">
            <a:xfrm>
              <a:off x="3288201" y="2122232"/>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8" name="Straight Connector 654"/>
            <p:cNvCxnSpPr>
              <a:cxnSpLocks noChangeShapeType="1"/>
            </p:cNvCxnSpPr>
            <p:nvPr/>
          </p:nvCxnSpPr>
          <p:spPr bwMode="auto">
            <a:xfrm>
              <a:off x="3603984" y="2152821"/>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9" name="Straight Connector 655"/>
            <p:cNvCxnSpPr>
              <a:cxnSpLocks noChangeShapeType="1"/>
            </p:cNvCxnSpPr>
            <p:nvPr/>
          </p:nvCxnSpPr>
          <p:spPr bwMode="auto">
            <a:xfrm>
              <a:off x="4016931" y="2598074"/>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0" name="Straight Connector 656"/>
            <p:cNvCxnSpPr>
              <a:cxnSpLocks noChangeShapeType="1"/>
            </p:cNvCxnSpPr>
            <p:nvPr/>
          </p:nvCxnSpPr>
          <p:spPr bwMode="auto">
            <a:xfrm>
              <a:off x="4131241" y="2638860"/>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1" name="Straight Connector 657"/>
            <p:cNvCxnSpPr>
              <a:cxnSpLocks noChangeShapeType="1"/>
            </p:cNvCxnSpPr>
            <p:nvPr/>
          </p:nvCxnSpPr>
          <p:spPr bwMode="auto">
            <a:xfrm>
              <a:off x="4519897" y="2992344"/>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2" name="Straight Connector 658"/>
            <p:cNvCxnSpPr>
              <a:cxnSpLocks noChangeShapeType="1"/>
            </p:cNvCxnSpPr>
            <p:nvPr/>
          </p:nvCxnSpPr>
          <p:spPr bwMode="auto">
            <a:xfrm>
              <a:off x="4882833" y="3063720"/>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3" name="Straight Connector 659"/>
            <p:cNvCxnSpPr>
              <a:cxnSpLocks noChangeShapeType="1"/>
            </p:cNvCxnSpPr>
            <p:nvPr/>
          </p:nvCxnSpPr>
          <p:spPr bwMode="auto">
            <a:xfrm>
              <a:off x="5435810" y="3170785"/>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4" name="Straight Connector 660"/>
            <p:cNvCxnSpPr>
              <a:cxnSpLocks noChangeShapeType="1"/>
            </p:cNvCxnSpPr>
            <p:nvPr/>
          </p:nvCxnSpPr>
          <p:spPr bwMode="auto">
            <a:xfrm flipV="1">
              <a:off x="5579166" y="3238808"/>
              <a:ext cx="67506" cy="170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5" name="Straight Connector 661"/>
            <p:cNvCxnSpPr>
              <a:cxnSpLocks noChangeShapeType="1"/>
            </p:cNvCxnSpPr>
            <p:nvPr/>
          </p:nvCxnSpPr>
          <p:spPr bwMode="auto">
            <a:xfrm>
              <a:off x="5746826" y="3493678"/>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6" name="Straight Connector 662"/>
            <p:cNvCxnSpPr>
              <a:cxnSpLocks noChangeShapeType="1"/>
            </p:cNvCxnSpPr>
            <p:nvPr/>
          </p:nvCxnSpPr>
          <p:spPr bwMode="auto">
            <a:xfrm flipV="1">
              <a:off x="5706502" y="3493678"/>
              <a:ext cx="40504" cy="170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7" name="Straight Connector 663"/>
            <p:cNvCxnSpPr>
              <a:cxnSpLocks noChangeShapeType="1"/>
            </p:cNvCxnSpPr>
            <p:nvPr/>
          </p:nvCxnSpPr>
          <p:spPr bwMode="auto">
            <a:xfrm>
              <a:off x="6306000" y="3559959"/>
              <a:ext cx="4287" cy="4817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8" name="Straight Connector 664"/>
            <p:cNvCxnSpPr>
              <a:cxnSpLocks noChangeShapeType="1"/>
            </p:cNvCxnSpPr>
            <p:nvPr/>
          </p:nvCxnSpPr>
          <p:spPr bwMode="auto">
            <a:xfrm>
              <a:off x="5764453" y="3531066"/>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9" name="Straight Connector 665"/>
            <p:cNvCxnSpPr>
              <a:cxnSpLocks noChangeShapeType="1"/>
            </p:cNvCxnSpPr>
            <p:nvPr/>
          </p:nvCxnSpPr>
          <p:spPr bwMode="auto">
            <a:xfrm>
              <a:off x="1829819" y="3306154"/>
              <a:ext cx="5551857" cy="0"/>
            </a:xfrm>
            <a:prstGeom prst="line">
              <a:avLst/>
            </a:prstGeom>
            <a:noFill/>
            <a:ln w="9525">
              <a:solidFill>
                <a:schemeClr val="accent2"/>
              </a:solidFill>
              <a:prstDash val="dash"/>
              <a:round/>
              <a:headEnd/>
              <a:tailEnd/>
            </a:ln>
            <a:extLst>
              <a:ext uri="{909E8E84-426E-40dd-AFC4-6F175D3DCCD1}">
                <a14:hiddenFill xmlns="" xmlns:a14="http://schemas.microsoft.com/office/drawing/2010/main">
                  <a:noFill/>
                </a14:hiddenFill>
              </a:ext>
            </a:extLst>
          </p:spPr>
        </p:cxnSp>
        <p:sp>
          <p:nvSpPr>
            <p:cNvPr id="88280" name="Rectangle 666"/>
            <p:cNvSpPr>
              <a:spLocks noChangeArrowheads="1"/>
            </p:cNvSpPr>
            <p:nvPr/>
          </p:nvSpPr>
          <p:spPr bwMode="auto">
            <a:xfrm>
              <a:off x="7252550" y="2783863"/>
              <a:ext cx="527735" cy="316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GB" altLang="en-US" sz="1100" kern="0" dirty="0">
                  <a:solidFill>
                    <a:srgbClr val="63A5B4"/>
                  </a:solidFill>
                  <a:latin typeface="Calibri" panose="020F0502020204030204" pitchFamily="34" charset="0"/>
                  <a:cs typeface="Tahoma" panose="020B0604030504040204" pitchFamily="34" charset="0"/>
                </a:rPr>
                <a:t>62%</a:t>
              </a:r>
              <a:endParaRPr lang="en-GB" altLang="en-US" sz="1100" b="0" kern="0" dirty="0">
                <a:solidFill>
                  <a:srgbClr val="63A5B4"/>
                </a:solidFill>
                <a:latin typeface="Calibri" panose="020F0502020204030204" pitchFamily="34" charset="0"/>
                <a:cs typeface="Tahoma" panose="020B0604030504040204" pitchFamily="34" charset="0"/>
              </a:endParaRPr>
            </a:p>
          </p:txBody>
        </p:sp>
        <p:sp>
          <p:nvSpPr>
            <p:cNvPr id="88281" name="Rectangle 667"/>
            <p:cNvSpPr>
              <a:spLocks noChangeArrowheads="1"/>
            </p:cNvSpPr>
            <p:nvPr/>
          </p:nvSpPr>
          <p:spPr bwMode="auto">
            <a:xfrm>
              <a:off x="7252550" y="4054187"/>
              <a:ext cx="527935" cy="291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GB" altLang="en-US" sz="1100" kern="0" dirty="0">
                  <a:solidFill>
                    <a:srgbClr val="008CCF"/>
                  </a:solidFill>
                  <a:latin typeface="Calibri" panose="020F0502020204030204" pitchFamily="34" charset="0"/>
                  <a:cs typeface="Tahoma" panose="020B0604030504040204" pitchFamily="34" charset="0"/>
                </a:rPr>
                <a:t>22%</a:t>
              </a:r>
              <a:endParaRPr lang="en-GB" altLang="en-US" sz="1100" b="0" kern="0" dirty="0">
                <a:solidFill>
                  <a:srgbClr val="008CCF"/>
                </a:solidFill>
                <a:latin typeface="Calibri" panose="020F0502020204030204" pitchFamily="34" charset="0"/>
                <a:cs typeface="Tahoma" panose="020B0604030504040204" pitchFamily="34" charset="0"/>
              </a:endParaRPr>
            </a:p>
          </p:txBody>
        </p:sp>
        <p:cxnSp>
          <p:nvCxnSpPr>
            <p:cNvPr id="669" name="Straight Connector 668"/>
            <p:cNvCxnSpPr/>
            <p:nvPr/>
          </p:nvCxnSpPr>
          <p:spPr bwMode="auto">
            <a:xfrm flipV="1">
              <a:off x="5835636" y="2766187"/>
              <a:ext cx="1075533" cy="5727"/>
            </a:xfrm>
            <a:prstGeom prst="line">
              <a:avLst/>
            </a:prstGeom>
            <a:noFill/>
            <a:ln w="9525" cap="flat" cmpd="sng" algn="ctr">
              <a:solidFill>
                <a:schemeClr val="accent4"/>
              </a:solidFill>
              <a:prstDash val="solid"/>
              <a:round/>
              <a:headEnd type="none" w="med" len="med"/>
              <a:tailEnd type="none" w="med" len="med"/>
            </a:ln>
            <a:effectLst/>
          </p:spPr>
        </p:cxnSp>
        <p:sp>
          <p:nvSpPr>
            <p:cNvPr id="670" name="Isosceles Triangle 669"/>
            <p:cNvSpPr/>
            <p:nvPr/>
          </p:nvSpPr>
          <p:spPr bwMode="auto">
            <a:xfrm>
              <a:off x="6592954" y="2747094"/>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71" name="Isosceles Triangle 670"/>
            <p:cNvSpPr/>
            <p:nvPr/>
          </p:nvSpPr>
          <p:spPr bwMode="auto">
            <a:xfrm>
              <a:off x="6703173" y="2743275"/>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72" name="Isosceles Triangle 671"/>
            <p:cNvSpPr/>
            <p:nvPr/>
          </p:nvSpPr>
          <p:spPr bwMode="auto">
            <a:xfrm>
              <a:off x="6806283" y="2747094"/>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73" name="Isosceles Triangle 672"/>
            <p:cNvSpPr/>
            <p:nvPr/>
          </p:nvSpPr>
          <p:spPr bwMode="auto">
            <a:xfrm>
              <a:off x="6845393" y="2749003"/>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74" name="Isosceles Triangle 673"/>
            <p:cNvSpPr/>
            <p:nvPr/>
          </p:nvSpPr>
          <p:spPr bwMode="auto">
            <a:xfrm>
              <a:off x="6895170" y="2749003"/>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75" name="Isosceles Triangle 674"/>
            <p:cNvSpPr/>
            <p:nvPr/>
          </p:nvSpPr>
          <p:spPr bwMode="auto">
            <a:xfrm>
              <a:off x="6907613" y="2834924"/>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76" name="Isosceles Triangle 675"/>
            <p:cNvSpPr/>
            <p:nvPr/>
          </p:nvSpPr>
          <p:spPr bwMode="auto">
            <a:xfrm>
              <a:off x="6900502" y="2792918"/>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77" name="Isosceles Triangle 676"/>
            <p:cNvSpPr/>
            <p:nvPr/>
          </p:nvSpPr>
          <p:spPr bwMode="auto">
            <a:xfrm>
              <a:off x="6948502" y="2911297"/>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78" name="Isosceles Triangle 677"/>
            <p:cNvSpPr/>
            <p:nvPr/>
          </p:nvSpPr>
          <p:spPr bwMode="auto">
            <a:xfrm>
              <a:off x="7074721" y="2911297"/>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79" name="Isosceles Triangle 678"/>
            <p:cNvSpPr/>
            <p:nvPr/>
          </p:nvSpPr>
          <p:spPr bwMode="auto">
            <a:xfrm>
              <a:off x="7129832" y="2911297"/>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80" name="Isosceles Triangle 679"/>
            <p:cNvSpPr/>
            <p:nvPr/>
          </p:nvSpPr>
          <p:spPr bwMode="auto">
            <a:xfrm>
              <a:off x="7263162" y="2911297"/>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81" name="Isosceles Triangle 680"/>
            <p:cNvSpPr/>
            <p:nvPr/>
          </p:nvSpPr>
          <p:spPr bwMode="auto">
            <a:xfrm>
              <a:off x="7176053" y="2911297"/>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82" name="Isosceles Triangle 681"/>
            <p:cNvSpPr/>
            <p:nvPr/>
          </p:nvSpPr>
          <p:spPr bwMode="auto">
            <a:xfrm>
              <a:off x="6969835" y="2909387"/>
              <a:ext cx="33777"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83" name="Isosceles Triangle 682"/>
            <p:cNvSpPr/>
            <p:nvPr/>
          </p:nvSpPr>
          <p:spPr bwMode="auto">
            <a:xfrm>
              <a:off x="6987612" y="2911297"/>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cxnSp>
          <p:nvCxnSpPr>
            <p:cNvPr id="684" name="Straight Connector 683"/>
            <p:cNvCxnSpPr/>
            <p:nvPr/>
          </p:nvCxnSpPr>
          <p:spPr bwMode="auto">
            <a:xfrm>
              <a:off x="6912947" y="2764277"/>
              <a:ext cx="33777" cy="154657"/>
            </a:xfrm>
            <a:prstGeom prst="line">
              <a:avLst/>
            </a:prstGeom>
            <a:noFill/>
            <a:ln w="9525" cap="flat" cmpd="sng" algn="ctr">
              <a:solidFill>
                <a:schemeClr val="accent4"/>
              </a:solidFill>
              <a:prstDash val="solid"/>
              <a:round/>
              <a:headEnd type="none" w="med" len="med"/>
              <a:tailEnd type="none" w="med" len="med"/>
            </a:ln>
            <a:effectLst/>
          </p:spPr>
        </p:cxnSp>
        <p:cxnSp>
          <p:nvCxnSpPr>
            <p:cNvPr id="685" name="Straight Connector 684"/>
            <p:cNvCxnSpPr>
              <a:stCxn id="677" idx="5"/>
              <a:endCxn id="680" idx="5"/>
            </p:cNvCxnSpPr>
            <p:nvPr/>
          </p:nvCxnSpPr>
          <p:spPr bwMode="auto">
            <a:xfrm flipV="1">
              <a:off x="6973390" y="2930391"/>
              <a:ext cx="316438" cy="0"/>
            </a:xfrm>
            <a:prstGeom prst="line">
              <a:avLst/>
            </a:prstGeom>
            <a:noFill/>
            <a:ln w="9525" cap="flat" cmpd="sng" algn="ctr">
              <a:solidFill>
                <a:schemeClr val="accent4"/>
              </a:solidFill>
              <a:prstDash val="solid"/>
              <a:round/>
              <a:headEnd type="none" w="med" len="med"/>
              <a:tailEnd type="none" w="med" len="med"/>
            </a:ln>
            <a:effectLst/>
          </p:spPr>
        </p:cxnSp>
        <p:sp>
          <p:nvSpPr>
            <p:cNvPr id="686" name="Isosceles Triangle 685"/>
            <p:cNvSpPr/>
            <p:nvPr/>
          </p:nvSpPr>
          <p:spPr bwMode="auto">
            <a:xfrm>
              <a:off x="7062277" y="2911297"/>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87" name="Isosceles Triangle 686"/>
            <p:cNvSpPr/>
            <p:nvPr/>
          </p:nvSpPr>
          <p:spPr bwMode="auto">
            <a:xfrm>
              <a:off x="7247162" y="2911297"/>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88" name="Isosceles Triangle 687"/>
            <p:cNvSpPr/>
            <p:nvPr/>
          </p:nvSpPr>
          <p:spPr bwMode="auto">
            <a:xfrm>
              <a:off x="7142275" y="2911297"/>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89" name="Isosceles Triangle 688"/>
            <p:cNvSpPr/>
            <p:nvPr/>
          </p:nvSpPr>
          <p:spPr bwMode="auto">
            <a:xfrm>
              <a:off x="7122721" y="2911297"/>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90" name="Isosceles Triangle 689"/>
            <p:cNvSpPr/>
            <p:nvPr/>
          </p:nvSpPr>
          <p:spPr bwMode="auto">
            <a:xfrm>
              <a:off x="7046277" y="2909387"/>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91" name="Isosceles Triangle 690"/>
            <p:cNvSpPr/>
            <p:nvPr/>
          </p:nvSpPr>
          <p:spPr bwMode="auto">
            <a:xfrm>
              <a:off x="7026722" y="2909387"/>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92" name="Isosceles Triangle 691"/>
            <p:cNvSpPr/>
            <p:nvPr/>
          </p:nvSpPr>
          <p:spPr bwMode="auto">
            <a:xfrm>
              <a:off x="7016056" y="2909387"/>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93" name="Isosceles Triangle 692"/>
            <p:cNvSpPr/>
            <p:nvPr/>
          </p:nvSpPr>
          <p:spPr bwMode="auto">
            <a:xfrm>
              <a:off x="7008945" y="2909387"/>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94" name="Isosceles Triangle 693"/>
            <p:cNvSpPr/>
            <p:nvPr/>
          </p:nvSpPr>
          <p:spPr bwMode="auto">
            <a:xfrm>
              <a:off x="6959168" y="2909387"/>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95" name="Isosceles Triangle 694"/>
            <p:cNvSpPr/>
            <p:nvPr/>
          </p:nvSpPr>
          <p:spPr bwMode="auto">
            <a:xfrm>
              <a:off x="6943168" y="2911297"/>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96" name="Isosceles Triangle 695"/>
            <p:cNvSpPr/>
            <p:nvPr/>
          </p:nvSpPr>
          <p:spPr bwMode="auto">
            <a:xfrm>
              <a:off x="6921835" y="2911297"/>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sp>
          <p:nvSpPr>
            <p:cNvPr id="697" name="Isosceles Triangle 696"/>
            <p:cNvSpPr/>
            <p:nvPr/>
          </p:nvSpPr>
          <p:spPr bwMode="auto">
            <a:xfrm>
              <a:off x="6882725" y="2747094"/>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Calibri" panose="020F0502020204030204" pitchFamily="34" charset="0"/>
                <a:ea typeface="ヒラギノ角ゴ Pro W3" charset="-128"/>
                <a:cs typeface="Arial" pitchFamily="34" charset="0"/>
              </a:endParaRPr>
            </a:p>
          </p:txBody>
        </p:sp>
        <p:cxnSp>
          <p:nvCxnSpPr>
            <p:cNvPr id="698" name="Straight Connector 697"/>
            <p:cNvCxnSpPr/>
            <p:nvPr/>
          </p:nvCxnSpPr>
          <p:spPr bwMode="auto">
            <a:xfrm flipH="1">
              <a:off x="3842786" y="2332766"/>
              <a:ext cx="0" cy="42006"/>
            </a:xfrm>
            <a:prstGeom prst="line">
              <a:avLst/>
            </a:prstGeom>
            <a:noFill/>
            <a:ln w="9525" cap="flat" cmpd="sng" algn="ctr">
              <a:solidFill>
                <a:schemeClr val="accent4"/>
              </a:solidFill>
              <a:prstDash val="solid"/>
              <a:round/>
              <a:headEnd type="none" w="med" len="med"/>
              <a:tailEnd type="none" w="med" len="med"/>
            </a:ln>
            <a:effectLst/>
          </p:spPr>
        </p:cxnSp>
        <p:cxnSp>
          <p:nvCxnSpPr>
            <p:cNvPr id="699" name="Straight Connector 698"/>
            <p:cNvCxnSpPr/>
            <p:nvPr/>
          </p:nvCxnSpPr>
          <p:spPr bwMode="auto">
            <a:xfrm flipH="1">
              <a:off x="3805454" y="2306035"/>
              <a:ext cx="0" cy="43915"/>
            </a:xfrm>
            <a:prstGeom prst="line">
              <a:avLst/>
            </a:prstGeom>
            <a:noFill/>
            <a:ln w="9525" cap="flat" cmpd="sng" algn="ctr">
              <a:solidFill>
                <a:schemeClr val="accent4"/>
              </a:solidFill>
              <a:prstDash val="solid"/>
              <a:round/>
              <a:headEnd type="none" w="med" len="med"/>
              <a:tailEnd type="none" w="med" len="med"/>
            </a:ln>
            <a:effectLst/>
          </p:spPr>
        </p:cxnSp>
        <p:cxnSp>
          <p:nvCxnSpPr>
            <p:cNvPr id="700" name="Straight Connector 699"/>
            <p:cNvCxnSpPr/>
            <p:nvPr/>
          </p:nvCxnSpPr>
          <p:spPr bwMode="auto">
            <a:xfrm>
              <a:off x="3809010" y="2334676"/>
              <a:ext cx="39110" cy="0"/>
            </a:xfrm>
            <a:prstGeom prst="line">
              <a:avLst/>
            </a:prstGeom>
            <a:noFill/>
            <a:ln w="9525" cap="flat" cmpd="sng" algn="ctr">
              <a:solidFill>
                <a:schemeClr val="accent4"/>
              </a:solidFill>
              <a:prstDash val="solid"/>
              <a:round/>
              <a:headEnd type="none" w="med" len="med"/>
              <a:tailEnd type="none" w="med" len="med"/>
            </a:ln>
            <a:effectLst/>
          </p:spPr>
        </p:cxnSp>
        <p:cxnSp>
          <p:nvCxnSpPr>
            <p:cNvPr id="701" name="Straight Connector 700"/>
            <p:cNvCxnSpPr/>
            <p:nvPr/>
          </p:nvCxnSpPr>
          <p:spPr bwMode="auto">
            <a:xfrm>
              <a:off x="3769900" y="2304127"/>
              <a:ext cx="37332" cy="0"/>
            </a:xfrm>
            <a:prstGeom prst="line">
              <a:avLst/>
            </a:prstGeom>
            <a:noFill/>
            <a:ln w="9525" cap="flat" cmpd="sng" algn="ctr">
              <a:solidFill>
                <a:schemeClr val="accent4"/>
              </a:solidFill>
              <a:prstDash val="solid"/>
              <a:round/>
              <a:headEnd type="none" w="med" len="med"/>
              <a:tailEnd type="none" w="med" len="med"/>
            </a:ln>
            <a:effectLst/>
          </p:spPr>
        </p:cxnSp>
        <p:cxnSp>
          <p:nvCxnSpPr>
            <p:cNvPr id="702" name="Straight Connector 701"/>
            <p:cNvCxnSpPr/>
            <p:nvPr/>
          </p:nvCxnSpPr>
          <p:spPr bwMode="auto">
            <a:xfrm>
              <a:off x="3135245" y="2155198"/>
              <a:ext cx="37333" cy="0"/>
            </a:xfrm>
            <a:prstGeom prst="line">
              <a:avLst/>
            </a:prstGeom>
            <a:noFill/>
            <a:ln w="9525" cap="flat" cmpd="sng" algn="ctr">
              <a:solidFill>
                <a:schemeClr val="accent4"/>
              </a:solidFill>
              <a:prstDash val="solid"/>
              <a:round/>
              <a:headEnd type="none" w="med" len="med"/>
              <a:tailEnd type="none" w="med" len="med"/>
            </a:ln>
            <a:effectLst/>
          </p:spPr>
        </p:cxnSp>
        <p:cxnSp>
          <p:nvCxnSpPr>
            <p:cNvPr id="703" name="Straight Connector 702"/>
            <p:cNvCxnSpPr/>
            <p:nvPr/>
          </p:nvCxnSpPr>
          <p:spPr bwMode="auto">
            <a:xfrm>
              <a:off x="2511258" y="1992903"/>
              <a:ext cx="1777" cy="47734"/>
            </a:xfrm>
            <a:prstGeom prst="line">
              <a:avLst/>
            </a:prstGeom>
            <a:noFill/>
            <a:ln w="9525" cap="flat" cmpd="sng" algn="ctr">
              <a:solidFill>
                <a:schemeClr val="accent4"/>
              </a:solidFill>
              <a:prstDash val="solid"/>
              <a:round/>
              <a:headEnd type="none" w="med" len="med"/>
              <a:tailEnd type="none" w="med" len="med"/>
            </a:ln>
            <a:effectLst/>
          </p:spPr>
        </p:cxnSp>
        <p:cxnSp>
          <p:nvCxnSpPr>
            <p:cNvPr id="704" name="Straight Connector 703"/>
            <p:cNvCxnSpPr/>
            <p:nvPr/>
          </p:nvCxnSpPr>
          <p:spPr bwMode="auto">
            <a:xfrm>
              <a:off x="2479259" y="1992903"/>
              <a:ext cx="35555" cy="0"/>
            </a:xfrm>
            <a:prstGeom prst="line">
              <a:avLst/>
            </a:prstGeom>
            <a:noFill/>
            <a:ln w="9525" cap="flat" cmpd="sng" algn="ctr">
              <a:solidFill>
                <a:schemeClr val="accent4"/>
              </a:solidFill>
              <a:prstDash val="solid"/>
              <a:round/>
              <a:headEnd type="none" w="med" len="med"/>
              <a:tailEnd type="none" w="med" len="med"/>
            </a:ln>
            <a:effectLst/>
          </p:spPr>
        </p:cxnSp>
        <p:cxnSp>
          <p:nvCxnSpPr>
            <p:cNvPr id="705" name="Straight Connector 704"/>
            <p:cNvCxnSpPr/>
            <p:nvPr/>
          </p:nvCxnSpPr>
          <p:spPr bwMode="auto">
            <a:xfrm>
              <a:off x="2456148" y="1807698"/>
              <a:ext cx="1778" cy="47733"/>
            </a:xfrm>
            <a:prstGeom prst="line">
              <a:avLst/>
            </a:prstGeom>
            <a:noFill/>
            <a:ln w="9525" cap="flat" cmpd="sng" algn="ctr">
              <a:solidFill>
                <a:schemeClr val="accent4"/>
              </a:solidFill>
              <a:prstDash val="solid"/>
              <a:round/>
              <a:headEnd type="none" w="med" len="med"/>
              <a:tailEnd type="none" w="med" len="med"/>
            </a:ln>
            <a:effectLst/>
          </p:spPr>
        </p:cxnSp>
        <p:cxnSp>
          <p:nvCxnSpPr>
            <p:cNvPr id="88319" name="Straight Connector 705"/>
            <p:cNvCxnSpPr>
              <a:cxnSpLocks noChangeShapeType="1"/>
            </p:cNvCxnSpPr>
            <p:nvPr/>
          </p:nvCxnSpPr>
          <p:spPr bwMode="auto">
            <a:xfrm>
              <a:off x="3744014" y="2189436"/>
              <a:ext cx="0" cy="57874"/>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sp>
          <p:nvSpPr>
            <p:cNvPr id="88320" name="Diamond 706"/>
            <p:cNvSpPr>
              <a:spLocks noChangeArrowheads="1"/>
            </p:cNvSpPr>
            <p:nvPr/>
          </p:nvSpPr>
          <p:spPr bwMode="auto">
            <a:xfrm>
              <a:off x="5673334" y="344022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321" name="Diamond 707"/>
            <p:cNvSpPr>
              <a:spLocks noChangeArrowheads="1"/>
            </p:cNvSpPr>
            <p:nvPr/>
          </p:nvSpPr>
          <p:spPr bwMode="auto">
            <a:xfrm>
              <a:off x="5647159" y="3401832"/>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322" name="Diamond 708"/>
            <p:cNvSpPr>
              <a:spLocks noChangeArrowheads="1"/>
            </p:cNvSpPr>
            <p:nvPr/>
          </p:nvSpPr>
          <p:spPr bwMode="auto">
            <a:xfrm>
              <a:off x="5636690" y="335297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323" name="Diamond 709"/>
            <p:cNvSpPr>
              <a:spLocks noChangeArrowheads="1"/>
            </p:cNvSpPr>
            <p:nvPr/>
          </p:nvSpPr>
          <p:spPr bwMode="auto">
            <a:xfrm>
              <a:off x="6968040" y="380637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sp>
          <p:nvSpPr>
            <p:cNvPr id="88324" name="Diamond 710"/>
            <p:cNvSpPr>
              <a:spLocks noChangeArrowheads="1"/>
            </p:cNvSpPr>
            <p:nvPr/>
          </p:nvSpPr>
          <p:spPr bwMode="auto">
            <a:xfrm>
              <a:off x="6999449" y="415536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cs typeface="Tahoma" panose="020B0604030504040204" pitchFamily="34" charset="0"/>
              </a:endParaRPr>
            </a:p>
          </p:txBody>
        </p:sp>
      </p:grpSp>
      <p:sp>
        <p:nvSpPr>
          <p:cNvPr id="164872" name="Rounded Rectangle 711"/>
          <p:cNvSpPr>
            <a:spLocks noChangeArrowheads="1"/>
          </p:cNvSpPr>
          <p:nvPr/>
        </p:nvSpPr>
        <p:spPr bwMode="auto">
          <a:xfrm>
            <a:off x="7505700" y="1546309"/>
            <a:ext cx="2090738" cy="801605"/>
          </a:xfrm>
          <a:prstGeom prst="roundRect">
            <a:avLst>
              <a:gd name="adj" fmla="val 16667"/>
            </a:avLst>
          </a:prstGeom>
          <a:solidFill>
            <a:srgbClr val="99FF99"/>
          </a:solidFill>
          <a:ln w="9525">
            <a:noFill/>
            <a:round/>
            <a:headEnd/>
            <a:tailEnd/>
          </a:ln>
          <a:scene3d>
            <a:camera prst="orthographicFront"/>
            <a:lightRig rig="threePt" dir="t"/>
          </a:scene3d>
          <a:sp3d>
            <a:bevelT/>
          </a:sp3d>
        </p:spPr>
        <p:txBody>
          <a:bodyPr wrap="none" anchor="ctr"/>
          <a:lstStyle>
            <a:lvl1pPr algn="l" defTabSz="457200">
              <a:spcBef>
                <a:spcPct val="20000"/>
              </a:spcBef>
              <a:buFont typeface="Arial" pitchFamily="34" charset="0"/>
              <a:buChar char="•"/>
              <a:defRPr b="1">
                <a:solidFill>
                  <a:schemeClr val="tx1"/>
                </a:solidFill>
                <a:latin typeface="Arial" pitchFamily="34" charset="0"/>
                <a:ea typeface="ヒラギノ角ゴ Pro W3"/>
                <a:cs typeface="ヒラギノ角ゴ Pro W3"/>
              </a:defRPr>
            </a:lvl1pPr>
            <a:lvl2pPr marL="742950" indent="-285750" algn="l" defTabSz="457200">
              <a:spcBef>
                <a:spcPct val="20000"/>
              </a:spcBef>
              <a:buFont typeface="Arial" pitchFamily="34" charset="0"/>
              <a:buChar char="•"/>
              <a:defRPr sz="1400">
                <a:solidFill>
                  <a:schemeClr val="tx1"/>
                </a:solidFill>
                <a:latin typeface="Arial" pitchFamily="34" charset="0"/>
                <a:ea typeface="ヒラギノ角ゴ Pro W3"/>
                <a:cs typeface="ヒラギノ角ゴ Pro W3"/>
              </a:defRPr>
            </a:lvl2pPr>
            <a:lvl3pPr marL="1143000" indent="-228600" algn="l" defTabSz="457200">
              <a:spcBef>
                <a:spcPct val="20000"/>
              </a:spcBef>
              <a:buFont typeface="Arial" pitchFamily="34" charset="0"/>
              <a:buChar char="•"/>
              <a:defRPr sz="1200">
                <a:solidFill>
                  <a:schemeClr val="tx1"/>
                </a:solidFill>
                <a:latin typeface="Arial" pitchFamily="34" charset="0"/>
                <a:ea typeface="MS PGothic" pitchFamily="34" charset="-128"/>
                <a:cs typeface="ヒラギノ角ゴ Pro W3"/>
              </a:defRPr>
            </a:lvl3pPr>
            <a:lvl4pPr marL="1600200" indent="-228600" algn="l" defTabSz="457200">
              <a:spcBef>
                <a:spcPct val="20000"/>
              </a:spcBef>
              <a:buFont typeface="Arial" pitchFamily="34" charset="0"/>
              <a:buChar char="•"/>
              <a:defRPr sz="1400">
                <a:solidFill>
                  <a:schemeClr val="tx1"/>
                </a:solidFill>
                <a:latin typeface="Arial" pitchFamily="34" charset="0"/>
                <a:ea typeface="MS PGothic" pitchFamily="34" charset="-128"/>
                <a:cs typeface="ヒラギノ角ゴ Pro W3"/>
              </a:defRPr>
            </a:lvl4pPr>
            <a:lvl5pPr marL="2057400" indent="-228600" algn="l" defTabSz="457200">
              <a:spcBef>
                <a:spcPct val="20000"/>
              </a:spcBef>
              <a:buFont typeface="Arial" pitchFamily="34" charset="0"/>
              <a:buChar char="•"/>
              <a:defRPr sz="1400">
                <a:solidFill>
                  <a:schemeClr val="tx1"/>
                </a:solidFill>
                <a:latin typeface="Arial" pitchFamily="34" charset="0"/>
                <a:ea typeface="MS PGothic" pitchFamily="34" charset="-128"/>
                <a:cs typeface="ヒラギノ角ゴ Pro W3"/>
              </a:defRPr>
            </a:lvl5pPr>
            <a:lvl6pPr marL="25146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ヒラギノ角ゴ Pro W3"/>
              </a:defRPr>
            </a:lvl6pPr>
            <a:lvl7pPr marL="29718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ヒラギノ角ゴ Pro W3"/>
              </a:defRPr>
            </a:lvl7pPr>
            <a:lvl8pPr marL="34290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ヒラギノ角ゴ Pro W3"/>
              </a:defRPr>
            </a:lvl8pPr>
            <a:lvl9pPr marL="38862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ヒラギノ角ゴ Pro W3"/>
              </a:defRPr>
            </a:lvl9pPr>
          </a:lstStyle>
          <a:p>
            <a:pPr fontAlgn="auto">
              <a:spcBef>
                <a:spcPct val="0"/>
              </a:spcBef>
              <a:spcAft>
                <a:spcPts val="0"/>
              </a:spcAft>
              <a:buNone/>
              <a:defRPr/>
            </a:pPr>
            <a:r>
              <a:rPr lang="en-GB" altLang="en-US" sz="1200" kern="0" dirty="0">
                <a:solidFill>
                  <a:srgbClr val="003874"/>
                </a:solidFill>
                <a:latin typeface="Calibri" pitchFamily="34" charset="0"/>
                <a:cs typeface="Arial" pitchFamily="34" charset="0"/>
              </a:rPr>
              <a:t>Lanreotide 120 mg vs. PBO</a:t>
            </a:r>
          </a:p>
          <a:p>
            <a:pPr fontAlgn="auto">
              <a:spcBef>
                <a:spcPct val="0"/>
              </a:spcBef>
              <a:spcAft>
                <a:spcPts val="0"/>
              </a:spcAft>
              <a:buNone/>
              <a:defRPr/>
            </a:pPr>
            <a:r>
              <a:rPr lang="en-US" altLang="en-US" sz="1200" i="1" kern="0" dirty="0">
                <a:solidFill>
                  <a:srgbClr val="003874"/>
                </a:solidFill>
                <a:latin typeface="Calibri" pitchFamily="34" charset="0"/>
                <a:cs typeface="Arial" pitchFamily="34" charset="0"/>
              </a:rPr>
              <a:t>P </a:t>
            </a:r>
            <a:r>
              <a:rPr lang="en-GB" altLang="en-US" sz="1200" kern="0" dirty="0">
                <a:solidFill>
                  <a:srgbClr val="003874"/>
                </a:solidFill>
                <a:latin typeface="Calibri" pitchFamily="34" charset="0"/>
                <a:cs typeface="Arial" pitchFamily="34" charset="0"/>
              </a:rPr>
              <a:t>&lt;0.001 HR=0.47 </a:t>
            </a:r>
          </a:p>
          <a:p>
            <a:pPr fontAlgn="auto">
              <a:spcBef>
                <a:spcPct val="0"/>
              </a:spcBef>
              <a:spcAft>
                <a:spcPts val="0"/>
              </a:spcAft>
              <a:buNone/>
              <a:defRPr/>
            </a:pPr>
            <a:r>
              <a:rPr lang="en-GB" altLang="en-US" sz="1200" kern="0" dirty="0">
                <a:solidFill>
                  <a:srgbClr val="003874"/>
                </a:solidFill>
                <a:latin typeface="Calibri" pitchFamily="34" charset="0"/>
                <a:cs typeface="Arial" pitchFamily="34" charset="0"/>
              </a:rPr>
              <a:t>[95% CI: 0.30, 0.73]</a:t>
            </a:r>
          </a:p>
        </p:txBody>
      </p:sp>
      <p:sp>
        <p:nvSpPr>
          <p:cNvPr id="88075" name="TextBox 712"/>
          <p:cNvSpPr txBox="1">
            <a:spLocks noChangeArrowheads="1"/>
          </p:cNvSpPr>
          <p:nvPr/>
        </p:nvSpPr>
        <p:spPr bwMode="auto">
          <a:xfrm>
            <a:off x="3190875" y="1114425"/>
            <a:ext cx="520700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600" kern="0" dirty="0">
                <a:solidFill>
                  <a:srgbClr val="404040"/>
                </a:solidFill>
                <a:latin typeface="Calibri" panose="020F0502020204030204" pitchFamily="34" charset="0"/>
                <a:cs typeface="Tahoma" panose="020B0604030504040204" pitchFamily="34" charset="0"/>
              </a:rPr>
              <a:t>Progression-free survival (ITT population*)</a:t>
            </a:r>
          </a:p>
        </p:txBody>
      </p:sp>
      <p:grpSp>
        <p:nvGrpSpPr>
          <p:cNvPr id="88076" name="Group 477"/>
          <p:cNvGrpSpPr>
            <a:grpSpLocks/>
          </p:cNvGrpSpPr>
          <p:nvPr/>
        </p:nvGrpSpPr>
        <p:grpSpPr bwMode="auto">
          <a:xfrm>
            <a:off x="3346450" y="4656143"/>
            <a:ext cx="5375278" cy="872059"/>
            <a:chOff x="1048261" y="5596605"/>
            <a:chExt cx="6453880" cy="657815"/>
          </a:xfrm>
        </p:grpSpPr>
        <p:sp>
          <p:nvSpPr>
            <p:cNvPr id="88077" name="Rectangle 512"/>
            <p:cNvSpPr>
              <a:spLocks noChangeArrowheads="1"/>
            </p:cNvSpPr>
            <p:nvPr/>
          </p:nvSpPr>
          <p:spPr bwMode="auto">
            <a:xfrm>
              <a:off x="1148715" y="5915660"/>
              <a:ext cx="259830"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63A5B4"/>
                  </a:solidFill>
                  <a:latin typeface="Calibri" panose="020F0502020204030204" pitchFamily="34" charset="0"/>
                  <a:cs typeface="Tahoma" panose="020B0604030504040204" pitchFamily="34" charset="0"/>
                </a:rPr>
                <a:t>101</a:t>
              </a:r>
            </a:p>
          </p:txBody>
        </p:sp>
        <p:sp>
          <p:nvSpPr>
            <p:cNvPr id="88078" name="Rectangle 513"/>
            <p:cNvSpPr>
              <a:spLocks noChangeArrowheads="1"/>
            </p:cNvSpPr>
            <p:nvPr/>
          </p:nvSpPr>
          <p:spPr bwMode="auto">
            <a:xfrm>
              <a:off x="1875154"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63A5B4"/>
                  </a:solidFill>
                  <a:latin typeface="Calibri" panose="020F0502020204030204" pitchFamily="34" charset="0"/>
                  <a:cs typeface="Tahoma" panose="020B0604030504040204" pitchFamily="34" charset="0"/>
                </a:rPr>
                <a:t>94</a:t>
              </a:r>
            </a:p>
          </p:txBody>
        </p:sp>
        <p:sp>
          <p:nvSpPr>
            <p:cNvPr id="88079" name="Rectangle 514"/>
            <p:cNvSpPr>
              <a:spLocks noChangeArrowheads="1"/>
            </p:cNvSpPr>
            <p:nvPr/>
          </p:nvSpPr>
          <p:spPr bwMode="auto">
            <a:xfrm>
              <a:off x="2541587"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63A5B4"/>
                  </a:solidFill>
                  <a:latin typeface="Calibri" panose="020F0502020204030204" pitchFamily="34" charset="0"/>
                  <a:cs typeface="Tahoma" panose="020B0604030504040204" pitchFamily="34" charset="0"/>
                </a:rPr>
                <a:t>84</a:t>
              </a:r>
            </a:p>
          </p:txBody>
        </p:sp>
        <p:sp>
          <p:nvSpPr>
            <p:cNvPr id="88080" name="Rectangle 515"/>
            <p:cNvSpPr>
              <a:spLocks noChangeArrowheads="1"/>
            </p:cNvSpPr>
            <p:nvPr/>
          </p:nvSpPr>
          <p:spPr bwMode="auto">
            <a:xfrm>
              <a:off x="3236278"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63A5B4"/>
                  </a:solidFill>
                  <a:latin typeface="Calibri" panose="020F0502020204030204" pitchFamily="34" charset="0"/>
                  <a:cs typeface="Tahoma" panose="020B0604030504040204" pitchFamily="34" charset="0"/>
                </a:rPr>
                <a:t>78</a:t>
              </a:r>
            </a:p>
          </p:txBody>
        </p:sp>
        <p:sp>
          <p:nvSpPr>
            <p:cNvPr id="88081" name="Rectangle 516"/>
            <p:cNvSpPr>
              <a:spLocks noChangeArrowheads="1"/>
            </p:cNvSpPr>
            <p:nvPr/>
          </p:nvSpPr>
          <p:spPr bwMode="auto">
            <a:xfrm>
              <a:off x="3951923"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63A5B4"/>
                  </a:solidFill>
                  <a:latin typeface="Calibri" panose="020F0502020204030204" pitchFamily="34" charset="0"/>
                  <a:cs typeface="Tahoma" panose="020B0604030504040204" pitchFamily="34" charset="0"/>
                </a:rPr>
                <a:t>71</a:t>
              </a:r>
            </a:p>
          </p:txBody>
        </p:sp>
        <p:sp>
          <p:nvSpPr>
            <p:cNvPr id="88082" name="Rectangle 517"/>
            <p:cNvSpPr>
              <a:spLocks noChangeArrowheads="1"/>
            </p:cNvSpPr>
            <p:nvPr/>
          </p:nvSpPr>
          <p:spPr bwMode="auto">
            <a:xfrm>
              <a:off x="5324475"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63A5B4"/>
                  </a:solidFill>
                  <a:latin typeface="Calibri" panose="020F0502020204030204" pitchFamily="34" charset="0"/>
                  <a:cs typeface="Tahoma" panose="020B0604030504040204" pitchFamily="34" charset="0"/>
                </a:rPr>
                <a:t>61</a:t>
              </a:r>
            </a:p>
          </p:txBody>
        </p:sp>
        <p:sp>
          <p:nvSpPr>
            <p:cNvPr id="88083" name="Rectangle 518"/>
            <p:cNvSpPr>
              <a:spLocks noChangeArrowheads="1"/>
            </p:cNvSpPr>
            <p:nvPr/>
          </p:nvSpPr>
          <p:spPr bwMode="auto">
            <a:xfrm>
              <a:off x="1048261" y="6048372"/>
              <a:ext cx="665798" cy="1973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008CCF"/>
                  </a:solidFill>
                  <a:latin typeface="Calibri" panose="020F0502020204030204" pitchFamily="34" charset="0"/>
                  <a:cs typeface="Tahoma" panose="020B0604030504040204" pitchFamily="34" charset="0"/>
                </a:rPr>
                <a:t>103</a:t>
              </a:r>
              <a:endParaRPr lang="en-US" altLang="en-US" sz="1200" kern="0" dirty="0">
                <a:solidFill>
                  <a:srgbClr val="008CCF"/>
                </a:solidFill>
                <a:latin typeface="Calibri" panose="020F0502020204030204" pitchFamily="34" charset="0"/>
                <a:cs typeface="Tahoma" panose="020B0604030504040204" pitchFamily="34" charset="0"/>
              </a:endParaRPr>
            </a:p>
          </p:txBody>
        </p:sp>
        <p:sp>
          <p:nvSpPr>
            <p:cNvPr id="88084" name="Rectangle 519"/>
            <p:cNvSpPr>
              <a:spLocks noChangeArrowheads="1"/>
            </p:cNvSpPr>
            <p:nvPr/>
          </p:nvSpPr>
          <p:spPr bwMode="auto">
            <a:xfrm>
              <a:off x="1724515" y="6057081"/>
              <a:ext cx="537349" cy="1973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008CCF"/>
                  </a:solidFill>
                  <a:latin typeface="Calibri" panose="020F0502020204030204" pitchFamily="34" charset="0"/>
                  <a:cs typeface="Tahoma" panose="020B0604030504040204" pitchFamily="34" charset="0"/>
                </a:rPr>
                <a:t>101</a:t>
              </a:r>
            </a:p>
          </p:txBody>
        </p:sp>
        <p:sp>
          <p:nvSpPr>
            <p:cNvPr id="88085" name="Rectangle 520"/>
            <p:cNvSpPr>
              <a:spLocks noChangeArrowheads="1"/>
            </p:cNvSpPr>
            <p:nvPr/>
          </p:nvSpPr>
          <p:spPr bwMode="auto">
            <a:xfrm>
              <a:off x="2528888" y="6109335"/>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008CCF"/>
                  </a:solidFill>
                  <a:latin typeface="Calibri" panose="020F0502020204030204" pitchFamily="34" charset="0"/>
                  <a:cs typeface="Tahoma" panose="020B0604030504040204" pitchFamily="34" charset="0"/>
                </a:rPr>
                <a:t>87</a:t>
              </a:r>
            </a:p>
          </p:txBody>
        </p:sp>
        <p:sp>
          <p:nvSpPr>
            <p:cNvPr id="88086" name="Rectangle 521"/>
            <p:cNvSpPr>
              <a:spLocks noChangeArrowheads="1"/>
            </p:cNvSpPr>
            <p:nvPr/>
          </p:nvSpPr>
          <p:spPr bwMode="auto">
            <a:xfrm>
              <a:off x="3229928" y="6109335"/>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008CCF"/>
                  </a:solidFill>
                  <a:latin typeface="Calibri" panose="020F0502020204030204" pitchFamily="34" charset="0"/>
                  <a:cs typeface="Tahoma" panose="020B0604030504040204" pitchFamily="34" charset="0"/>
                </a:rPr>
                <a:t>76</a:t>
              </a:r>
            </a:p>
          </p:txBody>
        </p:sp>
        <p:sp>
          <p:nvSpPr>
            <p:cNvPr id="88087" name="Rectangle 522"/>
            <p:cNvSpPr>
              <a:spLocks noChangeArrowheads="1"/>
            </p:cNvSpPr>
            <p:nvPr/>
          </p:nvSpPr>
          <p:spPr bwMode="auto">
            <a:xfrm>
              <a:off x="3936048" y="6109335"/>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008CCF"/>
                  </a:solidFill>
                  <a:latin typeface="Calibri" panose="020F0502020204030204" pitchFamily="34" charset="0"/>
                  <a:cs typeface="Tahoma" panose="020B0604030504040204" pitchFamily="34" charset="0"/>
                </a:rPr>
                <a:t>59</a:t>
              </a:r>
            </a:p>
          </p:txBody>
        </p:sp>
        <p:sp>
          <p:nvSpPr>
            <p:cNvPr id="88088" name="Rectangle 523"/>
            <p:cNvSpPr>
              <a:spLocks noChangeArrowheads="1"/>
            </p:cNvSpPr>
            <p:nvPr/>
          </p:nvSpPr>
          <p:spPr bwMode="auto">
            <a:xfrm>
              <a:off x="5308599" y="6109335"/>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008CCF"/>
                  </a:solidFill>
                  <a:latin typeface="Calibri" panose="020F0502020204030204" pitchFamily="34" charset="0"/>
                  <a:cs typeface="Tahoma" panose="020B0604030504040204" pitchFamily="34" charset="0"/>
                </a:rPr>
                <a:t>43</a:t>
              </a:r>
            </a:p>
          </p:txBody>
        </p:sp>
        <p:sp>
          <p:nvSpPr>
            <p:cNvPr id="88089" name="Rectangle 524"/>
            <p:cNvSpPr>
              <a:spLocks noChangeArrowheads="1"/>
            </p:cNvSpPr>
            <p:nvPr/>
          </p:nvSpPr>
          <p:spPr bwMode="auto">
            <a:xfrm>
              <a:off x="6737350"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63A5B4"/>
                  </a:solidFill>
                  <a:latin typeface="Calibri" panose="020F0502020204030204" pitchFamily="34" charset="0"/>
                  <a:cs typeface="Tahoma" panose="020B0604030504040204" pitchFamily="34" charset="0"/>
                </a:rPr>
                <a:t>40</a:t>
              </a:r>
            </a:p>
          </p:txBody>
        </p:sp>
        <p:sp>
          <p:nvSpPr>
            <p:cNvPr id="88090" name="Rectangle 545"/>
            <p:cNvSpPr>
              <a:spLocks noChangeArrowheads="1"/>
            </p:cNvSpPr>
            <p:nvPr/>
          </p:nvSpPr>
          <p:spPr bwMode="auto">
            <a:xfrm>
              <a:off x="1146802" y="5596605"/>
              <a:ext cx="3772336" cy="1625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400" kern="0" dirty="0">
                  <a:solidFill>
                    <a:srgbClr val="000000"/>
                  </a:solidFill>
                  <a:latin typeface="Calibri" panose="020F0502020204030204" pitchFamily="34" charset="0"/>
                  <a:cs typeface="Tahoma" panose="020B0604030504040204" pitchFamily="34" charset="0"/>
                </a:rPr>
                <a:t>Numbers of patients at risk of death or PD</a:t>
              </a:r>
              <a:endParaRPr lang="en-US" altLang="en-US" sz="2000" kern="0" dirty="0">
                <a:solidFill>
                  <a:srgbClr val="000000"/>
                </a:solidFill>
                <a:latin typeface="Calibri" panose="020F0502020204030204" pitchFamily="34" charset="0"/>
                <a:cs typeface="Tahoma" panose="020B0604030504040204" pitchFamily="34" charset="0"/>
              </a:endParaRPr>
            </a:p>
          </p:txBody>
        </p:sp>
        <p:sp>
          <p:nvSpPr>
            <p:cNvPr id="88091" name="Rectangle 522"/>
            <p:cNvSpPr>
              <a:spLocks noChangeArrowheads="1"/>
            </p:cNvSpPr>
            <p:nvPr/>
          </p:nvSpPr>
          <p:spPr bwMode="auto">
            <a:xfrm>
              <a:off x="6728778" y="6113145"/>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008CCF"/>
                  </a:solidFill>
                  <a:latin typeface="Calibri" panose="020F0502020204030204" pitchFamily="34" charset="0"/>
                  <a:cs typeface="Tahoma" panose="020B0604030504040204" pitchFamily="34" charset="0"/>
                </a:rPr>
                <a:t>26</a:t>
              </a:r>
            </a:p>
          </p:txBody>
        </p:sp>
        <p:sp>
          <p:nvSpPr>
            <p:cNvPr id="88092" name="Rectangle 523"/>
            <p:cNvSpPr>
              <a:spLocks noChangeArrowheads="1"/>
            </p:cNvSpPr>
            <p:nvPr/>
          </p:nvSpPr>
          <p:spPr bwMode="auto">
            <a:xfrm>
              <a:off x="7415530" y="6113145"/>
              <a:ext cx="86611"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008CCF"/>
                  </a:solidFill>
                  <a:latin typeface="Calibri" panose="020F0502020204030204" pitchFamily="34" charset="0"/>
                  <a:cs typeface="Tahoma" panose="020B0604030504040204" pitchFamily="34" charset="0"/>
                </a:rPr>
                <a:t>0</a:t>
              </a:r>
            </a:p>
          </p:txBody>
        </p:sp>
        <p:sp>
          <p:nvSpPr>
            <p:cNvPr id="88093" name="Rectangle 524"/>
            <p:cNvSpPr>
              <a:spLocks noChangeArrowheads="1"/>
            </p:cNvSpPr>
            <p:nvPr/>
          </p:nvSpPr>
          <p:spPr bwMode="auto">
            <a:xfrm>
              <a:off x="7415530" y="5930900"/>
              <a:ext cx="86611"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63A5B4"/>
                  </a:solidFill>
                  <a:latin typeface="Calibri" panose="020F0502020204030204" pitchFamily="34" charset="0"/>
                  <a:cs typeface="Tahoma" panose="020B0604030504040204" pitchFamily="34" charset="0"/>
                </a:rPr>
                <a:t>0</a:t>
              </a:r>
            </a:p>
          </p:txBody>
        </p:sp>
      </p:grpSp>
    </p:spTree>
    <p:extLst>
      <p:ext uri="{BB962C8B-B14F-4D97-AF65-F5344CB8AC3E}">
        <p14:creationId xmlns:p14="http://schemas.microsoft.com/office/powerpoint/2010/main" val="267946819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9" name="Rounded Rectangle 318"/>
          <p:cNvSpPr/>
          <p:nvPr/>
        </p:nvSpPr>
        <p:spPr>
          <a:xfrm>
            <a:off x="6280151" y="1354138"/>
            <a:ext cx="3927475" cy="4183062"/>
          </a:xfrm>
          <a:prstGeom prst="roundRect">
            <a:avLst>
              <a:gd name="adj" fmla="val 4452"/>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Calibri" panose="020F0502020204030204" pitchFamily="34" charset="0"/>
            </a:endParaRPr>
          </a:p>
        </p:txBody>
      </p:sp>
      <p:sp>
        <p:nvSpPr>
          <p:cNvPr id="316" name="Rounded Rectangle 315"/>
          <p:cNvSpPr/>
          <p:nvPr/>
        </p:nvSpPr>
        <p:spPr>
          <a:xfrm>
            <a:off x="1965326" y="1354138"/>
            <a:ext cx="3927475" cy="4183062"/>
          </a:xfrm>
          <a:prstGeom prst="roundRect">
            <a:avLst>
              <a:gd name="adj" fmla="val 4452"/>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Calibri" panose="020F0502020204030204" pitchFamily="34" charset="0"/>
            </a:endParaRPr>
          </a:p>
        </p:txBody>
      </p:sp>
      <p:sp>
        <p:nvSpPr>
          <p:cNvPr id="90116" name="Title 1"/>
          <p:cNvSpPr>
            <a:spLocks noGrp="1"/>
          </p:cNvSpPr>
          <p:nvPr>
            <p:ph type="title"/>
          </p:nvPr>
        </p:nvSpPr>
        <p:spPr>
          <a:xfrm>
            <a:off x="2066925" y="0"/>
            <a:ext cx="8134350" cy="889000"/>
          </a:xfrm>
        </p:spPr>
        <p:txBody>
          <a:bodyPr/>
          <a:lstStyle/>
          <a:p>
            <a:pPr algn="ctr"/>
            <a:r>
              <a:rPr altLang="en-US" sz="3200" b="0" dirty="0">
                <a:solidFill>
                  <a:schemeClr val="tx2"/>
                </a:solidFill>
                <a:latin typeface="Calibri" panose="020F0502020204030204" pitchFamily="34" charset="0"/>
                <a:cs typeface="Arial" panose="020B0604020202020204" pitchFamily="34" charset="0"/>
              </a:rPr>
              <a:t>CLARINET: Primary Endpoint </a:t>
            </a:r>
            <a:br>
              <a:rPr altLang="en-US" sz="3200" b="0" dirty="0">
                <a:solidFill>
                  <a:schemeClr val="tx2"/>
                </a:solidFill>
                <a:latin typeface="Calibri" panose="020F0502020204030204" pitchFamily="34" charset="0"/>
                <a:cs typeface="Arial" panose="020B0604020202020204" pitchFamily="34" charset="0"/>
              </a:rPr>
            </a:br>
            <a:r>
              <a:rPr altLang="en-US" sz="2600" b="0" dirty="0">
                <a:solidFill>
                  <a:schemeClr val="tx2"/>
                </a:solidFill>
                <a:latin typeface="Calibri" panose="020F0502020204030204" pitchFamily="34" charset="0"/>
                <a:cs typeface="Arial" panose="020B0604020202020204" pitchFamily="34" charset="0"/>
              </a:rPr>
              <a:t>Prespecified PFS Subanalyses – Tumor Location</a:t>
            </a:r>
            <a:endParaRPr altLang="en-US" sz="2600" b="0" dirty="0">
              <a:solidFill>
                <a:schemeClr val="tx2"/>
              </a:solidFill>
              <a:latin typeface="Calibri" panose="020F0502020204030204" pitchFamily="34" charset="0"/>
            </a:endParaRPr>
          </a:p>
        </p:txBody>
      </p:sp>
      <p:sp>
        <p:nvSpPr>
          <p:cNvPr id="90117" name="Text Placeholder 7"/>
          <p:cNvSpPr>
            <a:spLocks noGrp="1"/>
          </p:cNvSpPr>
          <p:nvPr>
            <p:ph type="body" sz="quarter" idx="10"/>
          </p:nvPr>
        </p:nvSpPr>
        <p:spPr>
          <a:xfrm>
            <a:off x="1674814" y="6459538"/>
            <a:ext cx="7380287" cy="398462"/>
          </a:xfrm>
        </p:spPr>
        <p:txBody>
          <a:bodyPr/>
          <a:lstStyle/>
          <a:p>
            <a:pPr marL="0" lvl="1">
              <a:spcBef>
                <a:spcPct val="0"/>
              </a:spcBef>
              <a:buNone/>
            </a:pPr>
            <a:r>
              <a:rPr lang="en-GB" altLang="en-US" dirty="0">
                <a:solidFill>
                  <a:srgbClr val="000000"/>
                </a:solidFill>
                <a:latin typeface="Calibri" panose="020F0502020204030204" pitchFamily="34" charset="0"/>
                <a:cs typeface="ヒラギノ角ゴ Pro W3" charset="-128"/>
              </a:rPr>
              <a:t>HR derived from Cox proportional hazards model. </a:t>
            </a:r>
          </a:p>
          <a:p>
            <a:pPr marL="0" lvl="1">
              <a:spcBef>
                <a:spcPct val="0"/>
              </a:spcBef>
              <a:buNone/>
            </a:pPr>
            <a:r>
              <a:rPr lang="en-US" altLang="en-US" dirty="0">
                <a:latin typeface="Calibri" panose="020F0502020204030204" pitchFamily="34" charset="0"/>
                <a:ea typeface="MS PGothic" panose="020B0600070205080204" pitchFamily="34" charset="-128"/>
                <a:cs typeface="ヒラギノ角ゴ Pro W3" charset="-128"/>
              </a:rPr>
              <a:t>CI, confidence interval; HR, hazard ratio; NETs, neuroendocrine tumors; PBO, placebo; </a:t>
            </a:r>
            <a:r>
              <a:rPr lang="en-GB" altLang="en-US" dirty="0">
                <a:latin typeface="Calibri" panose="020F0502020204030204" pitchFamily="34" charset="0"/>
                <a:ea typeface="MS PGothic" panose="020B0600070205080204" pitchFamily="34" charset="-128"/>
                <a:cs typeface="ヒラギノ角ゴ Pro W3" charset="-128"/>
              </a:rPr>
              <a:t>PD, progressive disease; </a:t>
            </a:r>
            <a:r>
              <a:rPr lang="en-US" altLang="en-US" dirty="0">
                <a:latin typeface="Calibri" panose="020F0502020204030204" pitchFamily="34" charset="0"/>
                <a:ea typeface="MS PGothic" panose="020B0600070205080204" pitchFamily="34" charset="-128"/>
                <a:cs typeface="ヒラギノ角ゴ Pro W3" charset="-128"/>
              </a:rPr>
              <a:t>PFS, progression-free survival; PNETs, pancreatic neuroendocrine tumors.</a:t>
            </a:r>
          </a:p>
          <a:p>
            <a:pPr marL="0" lvl="1">
              <a:spcBef>
                <a:spcPct val="0"/>
              </a:spcBef>
              <a:buNone/>
            </a:pPr>
            <a:endParaRPr lang="en-US" altLang="en-US" dirty="0">
              <a:latin typeface="Calibri" panose="020F0502020204030204" pitchFamily="34" charset="0"/>
              <a:ea typeface="MS PGothic" panose="020B0600070205080204" pitchFamily="34" charset="-128"/>
              <a:cs typeface="ヒラギノ角ゴ Pro W3" charset="-128"/>
            </a:endParaRPr>
          </a:p>
          <a:p>
            <a:pPr marL="0" lvl="1">
              <a:spcBef>
                <a:spcPct val="0"/>
              </a:spcBef>
              <a:buNone/>
            </a:pPr>
            <a:r>
              <a:rPr lang="en-US" altLang="en-US" dirty="0">
                <a:latin typeface="Calibri" panose="020F0502020204030204" pitchFamily="34" charset="0"/>
                <a:ea typeface="MS PGothic" panose="020B0600070205080204" pitchFamily="34" charset="-128"/>
                <a:cs typeface="ヒラギノ角ゴ Pro W3" charset="-128"/>
              </a:rPr>
              <a:t>Caplin ME, et al. </a:t>
            </a:r>
            <a:r>
              <a:rPr lang="en-US" altLang="en-US" i="1" dirty="0">
                <a:latin typeface="Calibri" panose="020F0502020204030204" pitchFamily="34" charset="0"/>
                <a:ea typeface="MS PGothic" panose="020B0600070205080204" pitchFamily="34" charset="-128"/>
                <a:cs typeface="ヒラギノ角ゴ Pro W3" charset="-128"/>
              </a:rPr>
              <a:t>N Engl J Med</a:t>
            </a:r>
            <a:r>
              <a:rPr lang="en-US" altLang="en-US" dirty="0">
                <a:latin typeface="Calibri" panose="020F0502020204030204" pitchFamily="34" charset="0"/>
                <a:ea typeface="MS PGothic" panose="020B0600070205080204" pitchFamily="34" charset="-128"/>
                <a:cs typeface="ヒラギノ角ゴ Pro W3" charset="-128"/>
              </a:rPr>
              <a:t>. 2014;371(3):224-233. </a:t>
            </a:r>
          </a:p>
        </p:txBody>
      </p:sp>
      <p:grpSp>
        <p:nvGrpSpPr>
          <p:cNvPr id="90118" name="Group 10"/>
          <p:cNvGrpSpPr>
            <a:grpSpLocks/>
          </p:cNvGrpSpPr>
          <p:nvPr/>
        </p:nvGrpSpPr>
        <p:grpSpPr bwMode="auto">
          <a:xfrm>
            <a:off x="2066926" y="1425576"/>
            <a:ext cx="4448175" cy="3375025"/>
            <a:chOff x="36601" y="1740155"/>
            <a:chExt cx="10805872" cy="4140612"/>
          </a:xfrm>
        </p:grpSpPr>
        <p:cxnSp>
          <p:nvCxnSpPr>
            <p:cNvPr id="90357" name="Straight Connector 148"/>
            <p:cNvCxnSpPr>
              <a:cxnSpLocks noChangeShapeType="1"/>
            </p:cNvCxnSpPr>
            <p:nvPr/>
          </p:nvCxnSpPr>
          <p:spPr bwMode="auto">
            <a:xfrm>
              <a:off x="1207770" y="1870710"/>
              <a:ext cx="0" cy="354600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58" name="Straight Connector 149"/>
            <p:cNvCxnSpPr>
              <a:cxnSpLocks noChangeShapeType="1"/>
            </p:cNvCxnSpPr>
            <p:nvPr/>
          </p:nvCxnSpPr>
          <p:spPr bwMode="auto">
            <a:xfrm flipH="1">
              <a:off x="1152525" y="5303520"/>
              <a:ext cx="7668001"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59" name="Straight Connector 150"/>
            <p:cNvCxnSpPr>
              <a:cxnSpLocks noChangeShapeType="1"/>
            </p:cNvCxnSpPr>
            <p:nvPr/>
          </p:nvCxnSpPr>
          <p:spPr bwMode="auto">
            <a:xfrm>
              <a:off x="1122045" y="392430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60" name="Straight Connector 151"/>
            <p:cNvCxnSpPr>
              <a:cxnSpLocks noChangeShapeType="1"/>
            </p:cNvCxnSpPr>
            <p:nvPr/>
          </p:nvCxnSpPr>
          <p:spPr bwMode="auto">
            <a:xfrm>
              <a:off x="1125855" y="4276725"/>
              <a:ext cx="8001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61" name="Straight Connector 152"/>
            <p:cNvCxnSpPr>
              <a:cxnSpLocks noChangeShapeType="1"/>
            </p:cNvCxnSpPr>
            <p:nvPr/>
          </p:nvCxnSpPr>
          <p:spPr bwMode="auto">
            <a:xfrm>
              <a:off x="1118235" y="359664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62" name="Straight Connector 153"/>
            <p:cNvCxnSpPr>
              <a:cxnSpLocks noChangeShapeType="1"/>
            </p:cNvCxnSpPr>
            <p:nvPr/>
          </p:nvCxnSpPr>
          <p:spPr bwMode="auto">
            <a:xfrm>
              <a:off x="1122045" y="461962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63" name="Straight Connector 154"/>
            <p:cNvCxnSpPr>
              <a:cxnSpLocks noChangeShapeType="1"/>
            </p:cNvCxnSpPr>
            <p:nvPr/>
          </p:nvCxnSpPr>
          <p:spPr bwMode="auto">
            <a:xfrm>
              <a:off x="1123950" y="497205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64" name="Straight Connector 155"/>
            <p:cNvCxnSpPr>
              <a:cxnSpLocks noChangeShapeType="1"/>
            </p:cNvCxnSpPr>
            <p:nvPr/>
          </p:nvCxnSpPr>
          <p:spPr bwMode="auto">
            <a:xfrm>
              <a:off x="1120140" y="324231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65" name="Straight Connector 156"/>
            <p:cNvCxnSpPr>
              <a:cxnSpLocks noChangeShapeType="1"/>
            </p:cNvCxnSpPr>
            <p:nvPr/>
          </p:nvCxnSpPr>
          <p:spPr bwMode="auto">
            <a:xfrm>
              <a:off x="1120140" y="290131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66" name="Straight Connector 157"/>
            <p:cNvCxnSpPr>
              <a:cxnSpLocks noChangeShapeType="1"/>
            </p:cNvCxnSpPr>
            <p:nvPr/>
          </p:nvCxnSpPr>
          <p:spPr bwMode="auto">
            <a:xfrm>
              <a:off x="1122045" y="254698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67" name="Straight Connector 158"/>
            <p:cNvCxnSpPr>
              <a:cxnSpLocks noChangeShapeType="1"/>
            </p:cNvCxnSpPr>
            <p:nvPr/>
          </p:nvCxnSpPr>
          <p:spPr bwMode="auto">
            <a:xfrm>
              <a:off x="1120140" y="220789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68" name="Straight Connector 159"/>
            <p:cNvCxnSpPr>
              <a:cxnSpLocks noChangeShapeType="1"/>
            </p:cNvCxnSpPr>
            <p:nvPr/>
          </p:nvCxnSpPr>
          <p:spPr bwMode="auto">
            <a:xfrm>
              <a:off x="1123950" y="187071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69" name="Straight Connector 160"/>
            <p:cNvCxnSpPr>
              <a:cxnSpLocks noChangeShapeType="1"/>
            </p:cNvCxnSpPr>
            <p:nvPr/>
          </p:nvCxnSpPr>
          <p:spPr bwMode="auto">
            <a:xfrm rot="5400000">
              <a:off x="2011680" y="535305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70" name="Straight Connector 161"/>
            <p:cNvCxnSpPr>
              <a:cxnSpLocks noChangeShapeType="1"/>
            </p:cNvCxnSpPr>
            <p:nvPr/>
          </p:nvCxnSpPr>
          <p:spPr bwMode="auto">
            <a:xfrm rot="5400000">
              <a:off x="2868930" y="535495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71" name="Straight Connector 162"/>
            <p:cNvCxnSpPr>
              <a:cxnSpLocks noChangeShapeType="1"/>
            </p:cNvCxnSpPr>
            <p:nvPr/>
          </p:nvCxnSpPr>
          <p:spPr bwMode="auto">
            <a:xfrm rot="5400000">
              <a:off x="3705225" y="535305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72" name="Straight Connector 163"/>
            <p:cNvCxnSpPr>
              <a:cxnSpLocks noChangeShapeType="1"/>
            </p:cNvCxnSpPr>
            <p:nvPr/>
          </p:nvCxnSpPr>
          <p:spPr bwMode="auto">
            <a:xfrm rot="5400000">
              <a:off x="4551045" y="534733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73" name="Straight Connector 164"/>
            <p:cNvCxnSpPr>
              <a:cxnSpLocks noChangeShapeType="1"/>
            </p:cNvCxnSpPr>
            <p:nvPr/>
          </p:nvCxnSpPr>
          <p:spPr bwMode="auto">
            <a:xfrm rot="5400000">
              <a:off x="6242685" y="534543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74" name="Straight Connector 165"/>
            <p:cNvCxnSpPr>
              <a:cxnSpLocks noChangeShapeType="1"/>
            </p:cNvCxnSpPr>
            <p:nvPr/>
          </p:nvCxnSpPr>
          <p:spPr bwMode="auto">
            <a:xfrm rot="5400000">
              <a:off x="7943850" y="534543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375" name="Straight Connector 166"/>
            <p:cNvCxnSpPr>
              <a:cxnSpLocks noChangeShapeType="1"/>
            </p:cNvCxnSpPr>
            <p:nvPr/>
          </p:nvCxnSpPr>
          <p:spPr bwMode="auto">
            <a:xfrm rot="5400000">
              <a:off x="8780145" y="534162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90376" name="Rectangle 188"/>
            <p:cNvSpPr>
              <a:spLocks noChangeArrowheads="1"/>
            </p:cNvSpPr>
            <p:nvPr/>
          </p:nvSpPr>
          <p:spPr bwMode="auto">
            <a:xfrm>
              <a:off x="1155503" y="5401565"/>
              <a:ext cx="175197"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0377" name="Rectangle 188"/>
            <p:cNvSpPr>
              <a:spLocks noChangeArrowheads="1"/>
            </p:cNvSpPr>
            <p:nvPr/>
          </p:nvSpPr>
          <p:spPr bwMode="auto">
            <a:xfrm>
              <a:off x="1976614" y="5401565"/>
              <a:ext cx="175197"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a:t>
              </a:r>
            </a:p>
          </p:txBody>
        </p:sp>
        <p:sp>
          <p:nvSpPr>
            <p:cNvPr id="90378" name="Rectangle 188"/>
            <p:cNvSpPr>
              <a:spLocks noChangeArrowheads="1"/>
            </p:cNvSpPr>
            <p:nvPr/>
          </p:nvSpPr>
          <p:spPr bwMode="auto">
            <a:xfrm>
              <a:off x="2809102" y="5401565"/>
              <a:ext cx="175197"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a:t>
              </a:r>
            </a:p>
          </p:txBody>
        </p:sp>
        <p:sp>
          <p:nvSpPr>
            <p:cNvPr id="90379" name="Rectangle 188"/>
            <p:cNvSpPr>
              <a:spLocks noChangeArrowheads="1"/>
            </p:cNvSpPr>
            <p:nvPr/>
          </p:nvSpPr>
          <p:spPr bwMode="auto">
            <a:xfrm>
              <a:off x="3670161" y="5401565"/>
              <a:ext cx="175197"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a:t>
              </a:r>
            </a:p>
          </p:txBody>
        </p:sp>
        <p:sp>
          <p:nvSpPr>
            <p:cNvPr id="90380" name="Rectangle 188"/>
            <p:cNvSpPr>
              <a:spLocks noChangeArrowheads="1"/>
            </p:cNvSpPr>
            <p:nvPr/>
          </p:nvSpPr>
          <p:spPr bwMode="auto">
            <a:xfrm>
              <a:off x="4472076" y="5403470"/>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12</a:t>
              </a:r>
            </a:p>
          </p:txBody>
        </p:sp>
        <p:sp>
          <p:nvSpPr>
            <p:cNvPr id="90381" name="Rectangle 188"/>
            <p:cNvSpPr>
              <a:spLocks noChangeArrowheads="1"/>
            </p:cNvSpPr>
            <p:nvPr/>
          </p:nvSpPr>
          <p:spPr bwMode="auto">
            <a:xfrm>
              <a:off x="6132249" y="5403470"/>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18</a:t>
              </a:r>
            </a:p>
          </p:txBody>
        </p:sp>
        <p:sp>
          <p:nvSpPr>
            <p:cNvPr id="90382" name="Rectangle 188"/>
            <p:cNvSpPr>
              <a:spLocks noChangeArrowheads="1"/>
            </p:cNvSpPr>
            <p:nvPr/>
          </p:nvSpPr>
          <p:spPr bwMode="auto">
            <a:xfrm>
              <a:off x="7846749" y="5403470"/>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24</a:t>
              </a:r>
            </a:p>
          </p:txBody>
        </p:sp>
        <p:sp>
          <p:nvSpPr>
            <p:cNvPr id="90383" name="Rectangle 188"/>
            <p:cNvSpPr>
              <a:spLocks noChangeArrowheads="1"/>
            </p:cNvSpPr>
            <p:nvPr/>
          </p:nvSpPr>
          <p:spPr bwMode="auto">
            <a:xfrm>
              <a:off x="8642120" y="5401565"/>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27</a:t>
              </a:r>
            </a:p>
          </p:txBody>
        </p:sp>
        <p:sp>
          <p:nvSpPr>
            <p:cNvPr id="90384" name="Rectangle 188"/>
            <p:cNvSpPr>
              <a:spLocks noChangeArrowheads="1"/>
            </p:cNvSpPr>
            <p:nvPr/>
          </p:nvSpPr>
          <p:spPr bwMode="auto">
            <a:xfrm>
              <a:off x="749244" y="5180585"/>
              <a:ext cx="175197"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0385" name="Rectangle 188"/>
            <p:cNvSpPr>
              <a:spLocks noChangeArrowheads="1"/>
            </p:cNvSpPr>
            <p:nvPr/>
          </p:nvSpPr>
          <p:spPr bwMode="auto">
            <a:xfrm>
              <a:off x="639207" y="4841495"/>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a:t>
              </a:r>
            </a:p>
          </p:txBody>
        </p:sp>
        <p:sp>
          <p:nvSpPr>
            <p:cNvPr id="90386" name="Rectangle 188"/>
            <p:cNvSpPr>
              <a:spLocks noChangeArrowheads="1"/>
            </p:cNvSpPr>
            <p:nvPr/>
          </p:nvSpPr>
          <p:spPr bwMode="auto">
            <a:xfrm>
              <a:off x="639207" y="4502405"/>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20</a:t>
              </a:r>
            </a:p>
          </p:txBody>
        </p:sp>
        <p:sp>
          <p:nvSpPr>
            <p:cNvPr id="90387" name="Rectangle 188"/>
            <p:cNvSpPr>
              <a:spLocks noChangeArrowheads="1"/>
            </p:cNvSpPr>
            <p:nvPr/>
          </p:nvSpPr>
          <p:spPr bwMode="auto">
            <a:xfrm>
              <a:off x="639207" y="4148074"/>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30</a:t>
              </a:r>
            </a:p>
          </p:txBody>
        </p:sp>
        <p:sp>
          <p:nvSpPr>
            <p:cNvPr id="90388" name="Rectangle 188"/>
            <p:cNvSpPr>
              <a:spLocks noChangeArrowheads="1"/>
            </p:cNvSpPr>
            <p:nvPr/>
          </p:nvSpPr>
          <p:spPr bwMode="auto">
            <a:xfrm>
              <a:off x="639207" y="3805174"/>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40</a:t>
              </a:r>
            </a:p>
          </p:txBody>
        </p:sp>
        <p:sp>
          <p:nvSpPr>
            <p:cNvPr id="90389" name="Rectangle 188"/>
            <p:cNvSpPr>
              <a:spLocks noChangeArrowheads="1"/>
            </p:cNvSpPr>
            <p:nvPr/>
          </p:nvSpPr>
          <p:spPr bwMode="auto">
            <a:xfrm>
              <a:off x="639207" y="3462275"/>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50</a:t>
              </a:r>
            </a:p>
          </p:txBody>
        </p:sp>
        <p:sp>
          <p:nvSpPr>
            <p:cNvPr id="90390" name="Rectangle 188"/>
            <p:cNvSpPr>
              <a:spLocks noChangeArrowheads="1"/>
            </p:cNvSpPr>
            <p:nvPr/>
          </p:nvSpPr>
          <p:spPr bwMode="auto">
            <a:xfrm>
              <a:off x="639205" y="3123185"/>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60</a:t>
              </a:r>
            </a:p>
          </p:txBody>
        </p:sp>
        <p:sp>
          <p:nvSpPr>
            <p:cNvPr id="90391" name="Rectangle 188"/>
            <p:cNvSpPr>
              <a:spLocks noChangeArrowheads="1"/>
            </p:cNvSpPr>
            <p:nvPr/>
          </p:nvSpPr>
          <p:spPr bwMode="auto">
            <a:xfrm>
              <a:off x="639205" y="2768855"/>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70</a:t>
              </a:r>
            </a:p>
          </p:txBody>
        </p:sp>
        <p:sp>
          <p:nvSpPr>
            <p:cNvPr id="90392" name="Rectangle 188"/>
            <p:cNvSpPr>
              <a:spLocks noChangeArrowheads="1"/>
            </p:cNvSpPr>
            <p:nvPr/>
          </p:nvSpPr>
          <p:spPr bwMode="auto">
            <a:xfrm>
              <a:off x="639205" y="2429765"/>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80</a:t>
              </a:r>
            </a:p>
          </p:txBody>
        </p:sp>
        <p:sp>
          <p:nvSpPr>
            <p:cNvPr id="90393" name="Rectangle 188"/>
            <p:cNvSpPr>
              <a:spLocks noChangeArrowheads="1"/>
            </p:cNvSpPr>
            <p:nvPr/>
          </p:nvSpPr>
          <p:spPr bwMode="auto">
            <a:xfrm>
              <a:off x="639205" y="2109725"/>
              <a:ext cx="350394"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90</a:t>
              </a:r>
            </a:p>
          </p:txBody>
        </p:sp>
        <p:sp>
          <p:nvSpPr>
            <p:cNvPr id="90394" name="Rectangle 188"/>
            <p:cNvSpPr>
              <a:spLocks noChangeArrowheads="1"/>
            </p:cNvSpPr>
            <p:nvPr/>
          </p:nvSpPr>
          <p:spPr bwMode="auto">
            <a:xfrm>
              <a:off x="529171" y="1740155"/>
              <a:ext cx="525590"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100</a:t>
              </a:r>
            </a:p>
          </p:txBody>
        </p:sp>
        <p:sp>
          <p:nvSpPr>
            <p:cNvPr id="90395" name="Rectangle 195"/>
            <p:cNvSpPr>
              <a:spLocks noChangeArrowheads="1"/>
            </p:cNvSpPr>
            <p:nvPr/>
          </p:nvSpPr>
          <p:spPr bwMode="auto">
            <a:xfrm rot="-5400000">
              <a:off x="-1228338" y="3468054"/>
              <a:ext cx="2941008" cy="4111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Patients alive and with no progression (%)</a:t>
              </a:r>
            </a:p>
          </p:txBody>
        </p:sp>
        <p:sp>
          <p:nvSpPr>
            <p:cNvPr id="90396" name="Rectangle 195"/>
            <p:cNvSpPr>
              <a:spLocks noChangeArrowheads="1"/>
            </p:cNvSpPr>
            <p:nvPr/>
          </p:nvSpPr>
          <p:spPr bwMode="auto">
            <a:xfrm>
              <a:off x="3699797" y="5673028"/>
              <a:ext cx="2110988" cy="2077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Time (months)</a:t>
              </a:r>
            </a:p>
          </p:txBody>
        </p:sp>
        <p:cxnSp>
          <p:nvCxnSpPr>
            <p:cNvPr id="189" name="Straight Connector 188"/>
            <p:cNvCxnSpPr/>
            <p:nvPr/>
          </p:nvCxnSpPr>
          <p:spPr bwMode="auto">
            <a:xfrm>
              <a:off x="2932823" y="2092672"/>
              <a:ext cx="809862" cy="0"/>
            </a:xfrm>
            <a:prstGeom prst="line">
              <a:avLst/>
            </a:prstGeom>
            <a:noFill/>
            <a:ln w="9525" cap="flat" cmpd="sng" algn="ctr">
              <a:solidFill>
                <a:schemeClr val="accent4"/>
              </a:solidFill>
              <a:prstDash val="solid"/>
              <a:round/>
              <a:headEnd type="none" w="med" len="med"/>
              <a:tailEnd type="none" w="med" len="med"/>
            </a:ln>
            <a:effectLst/>
          </p:spPr>
        </p:cxnSp>
        <p:sp>
          <p:nvSpPr>
            <p:cNvPr id="190" name="Isosceles Triangle 189"/>
            <p:cNvSpPr/>
            <p:nvPr/>
          </p:nvSpPr>
          <p:spPr bwMode="auto">
            <a:xfrm>
              <a:off x="3750398" y="2170577"/>
              <a:ext cx="46278" cy="46743"/>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cxnSp>
          <p:nvCxnSpPr>
            <p:cNvPr id="191" name="Straight Connector 190"/>
            <p:cNvCxnSpPr/>
            <p:nvPr/>
          </p:nvCxnSpPr>
          <p:spPr bwMode="auto">
            <a:xfrm flipV="1">
              <a:off x="1270676" y="1876487"/>
              <a:ext cx="1639007" cy="1948"/>
            </a:xfrm>
            <a:prstGeom prst="line">
              <a:avLst/>
            </a:prstGeom>
            <a:noFill/>
            <a:ln w="9525" cap="flat" cmpd="sng" algn="ctr">
              <a:solidFill>
                <a:schemeClr val="accent4"/>
              </a:solidFill>
              <a:prstDash val="solid"/>
              <a:round/>
              <a:headEnd type="none" w="med" len="med"/>
              <a:tailEnd type="none" w="med" len="med"/>
            </a:ln>
            <a:effectLst/>
          </p:spPr>
        </p:cxnSp>
        <p:cxnSp>
          <p:nvCxnSpPr>
            <p:cNvPr id="192" name="Straight Connector 191"/>
            <p:cNvCxnSpPr/>
            <p:nvPr/>
          </p:nvCxnSpPr>
          <p:spPr bwMode="auto">
            <a:xfrm flipH="1">
              <a:off x="4591111" y="2184209"/>
              <a:ext cx="3855" cy="243451"/>
            </a:xfrm>
            <a:prstGeom prst="line">
              <a:avLst/>
            </a:prstGeom>
            <a:noFill/>
            <a:ln w="9525" cap="flat" cmpd="sng" algn="ctr">
              <a:solidFill>
                <a:schemeClr val="accent4"/>
              </a:solidFill>
              <a:prstDash val="solid"/>
              <a:round/>
              <a:headEnd type="none" w="med" len="med"/>
              <a:tailEnd type="none" w="med" len="med"/>
            </a:ln>
            <a:effectLst/>
          </p:spPr>
        </p:cxnSp>
        <p:cxnSp>
          <p:nvCxnSpPr>
            <p:cNvPr id="193" name="Straight Connector 192"/>
            <p:cNvCxnSpPr/>
            <p:nvPr/>
          </p:nvCxnSpPr>
          <p:spPr bwMode="auto">
            <a:xfrm>
              <a:off x="3773537" y="2106305"/>
              <a:ext cx="0" cy="72062"/>
            </a:xfrm>
            <a:prstGeom prst="line">
              <a:avLst/>
            </a:prstGeom>
            <a:noFill/>
            <a:ln w="9525" cap="flat" cmpd="sng" algn="ctr">
              <a:solidFill>
                <a:schemeClr val="accent4"/>
              </a:solidFill>
              <a:prstDash val="solid"/>
              <a:round/>
              <a:headEnd type="none" w="med" len="med"/>
              <a:tailEnd type="none" w="med" len="med"/>
            </a:ln>
            <a:effectLst/>
          </p:spPr>
        </p:cxnSp>
        <p:sp>
          <p:nvSpPr>
            <p:cNvPr id="194" name="Isosceles Triangle 193"/>
            <p:cNvSpPr/>
            <p:nvPr/>
          </p:nvSpPr>
          <p:spPr bwMode="auto">
            <a:xfrm>
              <a:off x="4571828" y="2402341"/>
              <a:ext cx="46278" cy="46743"/>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195" name="Isosceles Triangle 194"/>
            <p:cNvSpPr/>
            <p:nvPr/>
          </p:nvSpPr>
          <p:spPr bwMode="auto">
            <a:xfrm>
              <a:off x="5852181" y="2511407"/>
              <a:ext cx="46278" cy="46743"/>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196" name="Isosceles Triangle 195"/>
            <p:cNvSpPr/>
            <p:nvPr/>
          </p:nvSpPr>
          <p:spPr bwMode="auto">
            <a:xfrm>
              <a:off x="6245542" y="2511407"/>
              <a:ext cx="46278" cy="447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197" name="Isosceles Triangle 196"/>
            <p:cNvSpPr/>
            <p:nvPr/>
          </p:nvSpPr>
          <p:spPr bwMode="auto">
            <a:xfrm>
              <a:off x="6264826" y="2626317"/>
              <a:ext cx="46278" cy="44794"/>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198" name="Isosceles Triangle 197"/>
            <p:cNvSpPr/>
            <p:nvPr/>
          </p:nvSpPr>
          <p:spPr bwMode="auto">
            <a:xfrm>
              <a:off x="7672442" y="2626317"/>
              <a:ext cx="46278" cy="44794"/>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199" name="Isosceles Triangle 198"/>
            <p:cNvSpPr/>
            <p:nvPr/>
          </p:nvSpPr>
          <p:spPr bwMode="auto">
            <a:xfrm>
              <a:off x="7919257" y="2618526"/>
              <a:ext cx="46278" cy="44794"/>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200" name="Isosceles Triangle 199"/>
            <p:cNvSpPr/>
            <p:nvPr/>
          </p:nvSpPr>
          <p:spPr bwMode="auto">
            <a:xfrm>
              <a:off x="7950109" y="2622421"/>
              <a:ext cx="46278" cy="44794"/>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201" name="Isosceles Triangle 200"/>
            <p:cNvSpPr/>
            <p:nvPr/>
          </p:nvSpPr>
          <p:spPr bwMode="auto">
            <a:xfrm>
              <a:off x="8127507" y="2969095"/>
              <a:ext cx="46278" cy="44794"/>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202" name="Isosceles Triangle 201"/>
            <p:cNvSpPr/>
            <p:nvPr/>
          </p:nvSpPr>
          <p:spPr bwMode="auto">
            <a:xfrm>
              <a:off x="8096655" y="2969095"/>
              <a:ext cx="42423" cy="46743"/>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203" name="Isosceles Triangle 202"/>
            <p:cNvSpPr/>
            <p:nvPr/>
          </p:nvSpPr>
          <p:spPr bwMode="auto">
            <a:xfrm>
              <a:off x="8031096" y="2969095"/>
              <a:ext cx="46278" cy="46743"/>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204" name="Isosceles Triangle 203"/>
            <p:cNvSpPr/>
            <p:nvPr/>
          </p:nvSpPr>
          <p:spPr bwMode="auto">
            <a:xfrm>
              <a:off x="7969393" y="2971042"/>
              <a:ext cx="46278" cy="46743"/>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205" name="Isosceles Triangle 204"/>
            <p:cNvSpPr/>
            <p:nvPr/>
          </p:nvSpPr>
          <p:spPr bwMode="auto">
            <a:xfrm>
              <a:off x="8000244" y="2967147"/>
              <a:ext cx="46278" cy="46743"/>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206" name="Isosceles Triangle 205"/>
            <p:cNvSpPr/>
            <p:nvPr/>
          </p:nvSpPr>
          <p:spPr bwMode="auto">
            <a:xfrm>
              <a:off x="3731114" y="2069301"/>
              <a:ext cx="46278" cy="44794"/>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207" name="Isosceles Triangle 206"/>
            <p:cNvSpPr/>
            <p:nvPr/>
          </p:nvSpPr>
          <p:spPr bwMode="auto">
            <a:xfrm>
              <a:off x="2890400" y="2075143"/>
              <a:ext cx="46278" cy="46743"/>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208" name="Isosceles Triangle 207"/>
            <p:cNvSpPr/>
            <p:nvPr/>
          </p:nvSpPr>
          <p:spPr bwMode="auto">
            <a:xfrm>
              <a:off x="2874974" y="1960235"/>
              <a:ext cx="46278" cy="44794"/>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209" name="Isosceles Triangle 208"/>
            <p:cNvSpPr/>
            <p:nvPr/>
          </p:nvSpPr>
          <p:spPr bwMode="auto">
            <a:xfrm>
              <a:off x="1193547" y="1835588"/>
              <a:ext cx="46278" cy="46743"/>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cxnSp>
          <p:nvCxnSpPr>
            <p:cNvPr id="210" name="Straight Connector 209"/>
            <p:cNvCxnSpPr/>
            <p:nvPr/>
          </p:nvCxnSpPr>
          <p:spPr bwMode="auto">
            <a:xfrm flipV="1">
              <a:off x="8050378" y="2984676"/>
              <a:ext cx="397219" cy="3895"/>
            </a:xfrm>
            <a:prstGeom prst="line">
              <a:avLst/>
            </a:prstGeom>
            <a:noFill/>
            <a:ln w="9525" cap="flat" cmpd="sng" algn="ctr">
              <a:solidFill>
                <a:schemeClr val="accent4"/>
              </a:solidFill>
              <a:prstDash val="solid"/>
              <a:round/>
              <a:headEnd type="none" w="med" len="med"/>
              <a:tailEnd type="none" w="med" len="med"/>
            </a:ln>
            <a:effectLst/>
          </p:spPr>
        </p:cxnSp>
        <p:cxnSp>
          <p:nvCxnSpPr>
            <p:cNvPr id="211" name="Straight Connector 210"/>
            <p:cNvCxnSpPr/>
            <p:nvPr/>
          </p:nvCxnSpPr>
          <p:spPr bwMode="auto">
            <a:xfrm flipV="1">
              <a:off x="6284107" y="2645793"/>
              <a:ext cx="1708424" cy="3895"/>
            </a:xfrm>
            <a:prstGeom prst="line">
              <a:avLst/>
            </a:prstGeom>
            <a:noFill/>
            <a:ln w="9525" cap="flat" cmpd="sng" algn="ctr">
              <a:solidFill>
                <a:schemeClr val="accent4"/>
              </a:solidFill>
              <a:prstDash val="solid"/>
              <a:round/>
              <a:headEnd type="none" w="med" len="med"/>
              <a:tailEnd type="none" w="med" len="med"/>
            </a:ln>
            <a:effectLst/>
          </p:spPr>
        </p:cxnSp>
        <p:cxnSp>
          <p:nvCxnSpPr>
            <p:cNvPr id="212" name="Straight Connector 211"/>
            <p:cNvCxnSpPr/>
            <p:nvPr/>
          </p:nvCxnSpPr>
          <p:spPr bwMode="auto">
            <a:xfrm>
              <a:off x="5875320" y="2417922"/>
              <a:ext cx="0" cy="101276"/>
            </a:xfrm>
            <a:prstGeom prst="line">
              <a:avLst/>
            </a:prstGeom>
            <a:noFill/>
            <a:ln w="9525" cap="flat" cmpd="sng" algn="ctr">
              <a:solidFill>
                <a:schemeClr val="accent4"/>
              </a:solidFill>
              <a:prstDash val="solid"/>
              <a:round/>
              <a:headEnd type="none" w="med" len="med"/>
              <a:tailEnd type="none" w="med" len="med"/>
            </a:ln>
            <a:effectLst/>
          </p:spPr>
        </p:cxnSp>
        <p:cxnSp>
          <p:nvCxnSpPr>
            <p:cNvPr id="213" name="Straight Connector 212"/>
            <p:cNvCxnSpPr/>
            <p:nvPr/>
          </p:nvCxnSpPr>
          <p:spPr bwMode="auto">
            <a:xfrm>
              <a:off x="6284107" y="2528936"/>
              <a:ext cx="0" cy="109066"/>
            </a:xfrm>
            <a:prstGeom prst="line">
              <a:avLst/>
            </a:prstGeom>
            <a:noFill/>
            <a:ln w="9525" cap="flat" cmpd="sng" algn="ctr">
              <a:solidFill>
                <a:schemeClr val="accent4"/>
              </a:solidFill>
              <a:prstDash val="solid"/>
              <a:round/>
              <a:headEnd type="none" w="med" len="med"/>
              <a:tailEnd type="none" w="med" len="med"/>
            </a:ln>
            <a:effectLst/>
          </p:spPr>
        </p:cxnSp>
        <p:cxnSp>
          <p:nvCxnSpPr>
            <p:cNvPr id="214" name="Straight Connector 213"/>
            <p:cNvCxnSpPr/>
            <p:nvPr/>
          </p:nvCxnSpPr>
          <p:spPr bwMode="auto">
            <a:xfrm>
              <a:off x="5867607" y="2530883"/>
              <a:ext cx="428071" cy="0"/>
            </a:xfrm>
            <a:prstGeom prst="line">
              <a:avLst/>
            </a:prstGeom>
            <a:noFill/>
            <a:ln w="9525" cap="flat" cmpd="sng" algn="ctr">
              <a:solidFill>
                <a:schemeClr val="accent4"/>
              </a:solidFill>
              <a:prstDash val="solid"/>
              <a:round/>
              <a:headEnd type="none" w="med" len="med"/>
              <a:tailEnd type="none" w="med" len="med"/>
            </a:ln>
            <a:effectLst/>
          </p:spPr>
        </p:cxnSp>
        <p:sp>
          <p:nvSpPr>
            <p:cNvPr id="215" name="Isosceles Triangle 214"/>
            <p:cNvSpPr/>
            <p:nvPr/>
          </p:nvSpPr>
          <p:spPr bwMode="auto">
            <a:xfrm>
              <a:off x="8428313" y="2972991"/>
              <a:ext cx="46278" cy="46743"/>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90424" name="Diamond 215"/>
            <p:cNvSpPr>
              <a:spLocks noChangeArrowheads="1"/>
            </p:cNvSpPr>
            <p:nvPr/>
          </p:nvSpPr>
          <p:spPr bwMode="auto">
            <a:xfrm>
              <a:off x="2859965" y="1933440"/>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25" name="Diamond 216"/>
            <p:cNvSpPr>
              <a:spLocks noChangeArrowheads="1"/>
            </p:cNvSpPr>
            <p:nvPr/>
          </p:nvSpPr>
          <p:spPr bwMode="auto">
            <a:xfrm>
              <a:off x="4848295" y="2722636"/>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26" name="Diamond 217"/>
            <p:cNvSpPr>
              <a:spLocks noChangeArrowheads="1"/>
            </p:cNvSpPr>
            <p:nvPr/>
          </p:nvSpPr>
          <p:spPr bwMode="auto">
            <a:xfrm>
              <a:off x="5420076" y="2922356"/>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27" name="Diamond 218"/>
            <p:cNvSpPr>
              <a:spLocks noChangeArrowheads="1"/>
            </p:cNvSpPr>
            <p:nvPr/>
          </p:nvSpPr>
          <p:spPr bwMode="auto">
            <a:xfrm>
              <a:off x="5981769" y="3036724"/>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28" name="Diamond 219"/>
            <p:cNvSpPr>
              <a:spLocks noChangeArrowheads="1"/>
            </p:cNvSpPr>
            <p:nvPr/>
          </p:nvSpPr>
          <p:spPr bwMode="auto">
            <a:xfrm>
              <a:off x="5249514" y="2832395"/>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29" name="Diamond 220"/>
            <p:cNvSpPr>
              <a:spLocks noChangeArrowheads="1"/>
            </p:cNvSpPr>
            <p:nvPr/>
          </p:nvSpPr>
          <p:spPr bwMode="auto">
            <a:xfrm>
              <a:off x="4590769" y="2628748"/>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30" name="Diamond 221"/>
            <p:cNvSpPr>
              <a:spLocks noChangeArrowheads="1"/>
            </p:cNvSpPr>
            <p:nvPr/>
          </p:nvSpPr>
          <p:spPr bwMode="auto">
            <a:xfrm>
              <a:off x="3748794" y="2425831"/>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31" name="Diamond 222"/>
            <p:cNvSpPr>
              <a:spLocks noChangeArrowheads="1"/>
            </p:cNvSpPr>
            <p:nvPr/>
          </p:nvSpPr>
          <p:spPr bwMode="auto">
            <a:xfrm>
              <a:off x="3726110" y="2332655"/>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32" name="Diamond 223"/>
            <p:cNvSpPr>
              <a:spLocks noChangeArrowheads="1"/>
            </p:cNvSpPr>
            <p:nvPr/>
          </p:nvSpPr>
          <p:spPr bwMode="auto">
            <a:xfrm>
              <a:off x="4571625" y="2521862"/>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33" name="Diamond 224"/>
            <p:cNvSpPr>
              <a:spLocks noChangeArrowheads="1"/>
            </p:cNvSpPr>
            <p:nvPr/>
          </p:nvSpPr>
          <p:spPr bwMode="auto">
            <a:xfrm>
              <a:off x="4575225" y="2420404"/>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34" name="Diamond 225"/>
            <p:cNvSpPr>
              <a:spLocks noChangeArrowheads="1"/>
            </p:cNvSpPr>
            <p:nvPr/>
          </p:nvSpPr>
          <p:spPr bwMode="auto">
            <a:xfrm>
              <a:off x="3114442" y="2127222"/>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35" name="Diamond 226"/>
            <p:cNvSpPr>
              <a:spLocks noChangeArrowheads="1"/>
            </p:cNvSpPr>
            <p:nvPr/>
          </p:nvSpPr>
          <p:spPr bwMode="auto">
            <a:xfrm>
              <a:off x="2889604" y="2020440"/>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36" name="Diamond 227"/>
            <p:cNvSpPr>
              <a:spLocks noChangeArrowheads="1"/>
            </p:cNvSpPr>
            <p:nvPr/>
          </p:nvSpPr>
          <p:spPr bwMode="auto">
            <a:xfrm>
              <a:off x="2037790" y="1938031"/>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37" name="Diamond 228"/>
            <p:cNvSpPr>
              <a:spLocks noChangeArrowheads="1"/>
            </p:cNvSpPr>
            <p:nvPr/>
          </p:nvSpPr>
          <p:spPr bwMode="auto">
            <a:xfrm>
              <a:off x="1192530" y="1840230"/>
              <a:ext cx="57150"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38" name="Diamond 229"/>
            <p:cNvSpPr>
              <a:spLocks noChangeArrowheads="1"/>
            </p:cNvSpPr>
            <p:nvPr/>
          </p:nvSpPr>
          <p:spPr bwMode="auto">
            <a:xfrm>
              <a:off x="6140994" y="3134236"/>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39" name="Diamond 230"/>
            <p:cNvSpPr>
              <a:spLocks noChangeArrowheads="1"/>
            </p:cNvSpPr>
            <p:nvPr/>
          </p:nvSpPr>
          <p:spPr bwMode="auto">
            <a:xfrm>
              <a:off x="6248272" y="3244913"/>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40" name="Diamond 231"/>
            <p:cNvSpPr>
              <a:spLocks noChangeArrowheads="1"/>
            </p:cNvSpPr>
            <p:nvPr/>
          </p:nvSpPr>
          <p:spPr bwMode="auto">
            <a:xfrm>
              <a:off x="6282280" y="3341694"/>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41" name="Diamond 232"/>
            <p:cNvSpPr>
              <a:spLocks noChangeArrowheads="1"/>
            </p:cNvSpPr>
            <p:nvPr/>
          </p:nvSpPr>
          <p:spPr bwMode="auto">
            <a:xfrm>
              <a:off x="6300372" y="3447233"/>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42" name="Diamond 233"/>
            <p:cNvSpPr>
              <a:spLocks noChangeArrowheads="1"/>
            </p:cNvSpPr>
            <p:nvPr/>
          </p:nvSpPr>
          <p:spPr bwMode="auto">
            <a:xfrm>
              <a:off x="7132086" y="3650303"/>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43" name="Diamond 234"/>
            <p:cNvSpPr>
              <a:spLocks noChangeArrowheads="1"/>
            </p:cNvSpPr>
            <p:nvPr/>
          </p:nvSpPr>
          <p:spPr bwMode="auto">
            <a:xfrm>
              <a:off x="6380569" y="3548829"/>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44" name="Diamond 235"/>
            <p:cNvSpPr>
              <a:spLocks noChangeArrowheads="1"/>
            </p:cNvSpPr>
            <p:nvPr/>
          </p:nvSpPr>
          <p:spPr bwMode="auto">
            <a:xfrm>
              <a:off x="6664297" y="3537926"/>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45" name="Diamond 236"/>
            <p:cNvSpPr>
              <a:spLocks noChangeArrowheads="1"/>
            </p:cNvSpPr>
            <p:nvPr/>
          </p:nvSpPr>
          <p:spPr bwMode="auto">
            <a:xfrm>
              <a:off x="7631430" y="3653331"/>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46" name="Diamond 237"/>
            <p:cNvSpPr>
              <a:spLocks noChangeArrowheads="1"/>
            </p:cNvSpPr>
            <p:nvPr/>
          </p:nvSpPr>
          <p:spPr bwMode="auto">
            <a:xfrm>
              <a:off x="7947380" y="3649318"/>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47" name="Diamond 238"/>
            <p:cNvSpPr>
              <a:spLocks noChangeArrowheads="1"/>
            </p:cNvSpPr>
            <p:nvPr/>
          </p:nvSpPr>
          <p:spPr bwMode="auto">
            <a:xfrm>
              <a:off x="8053288" y="3912360"/>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48" name="Diamond 239"/>
            <p:cNvSpPr>
              <a:spLocks noChangeArrowheads="1"/>
            </p:cNvSpPr>
            <p:nvPr/>
          </p:nvSpPr>
          <p:spPr bwMode="auto">
            <a:xfrm>
              <a:off x="7966605" y="3906646"/>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49" name="Diamond 240"/>
            <p:cNvSpPr>
              <a:spLocks noChangeArrowheads="1"/>
            </p:cNvSpPr>
            <p:nvPr/>
          </p:nvSpPr>
          <p:spPr bwMode="auto">
            <a:xfrm>
              <a:off x="8038713" y="3904588"/>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50" name="Diamond 241"/>
            <p:cNvSpPr>
              <a:spLocks noChangeArrowheads="1"/>
            </p:cNvSpPr>
            <p:nvPr/>
          </p:nvSpPr>
          <p:spPr bwMode="auto">
            <a:xfrm>
              <a:off x="7982440" y="3906646"/>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451" name="Diamond 242"/>
            <p:cNvSpPr>
              <a:spLocks noChangeArrowheads="1"/>
            </p:cNvSpPr>
            <p:nvPr/>
          </p:nvSpPr>
          <p:spPr bwMode="auto">
            <a:xfrm>
              <a:off x="8081149" y="4596595"/>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cxnSp>
          <p:nvCxnSpPr>
            <p:cNvPr id="90452" name="Straight Connector 243"/>
            <p:cNvCxnSpPr>
              <a:cxnSpLocks noChangeShapeType="1"/>
            </p:cNvCxnSpPr>
            <p:nvPr/>
          </p:nvCxnSpPr>
          <p:spPr bwMode="auto">
            <a:xfrm flipV="1">
              <a:off x="6418550" y="3565717"/>
              <a:ext cx="742920" cy="190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53" name="Straight Connector 244"/>
            <p:cNvCxnSpPr>
              <a:cxnSpLocks noChangeShapeType="1"/>
            </p:cNvCxnSpPr>
            <p:nvPr/>
          </p:nvCxnSpPr>
          <p:spPr bwMode="auto">
            <a:xfrm flipV="1">
              <a:off x="6007318" y="3068871"/>
              <a:ext cx="163830" cy="190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54" name="Straight Connector 245"/>
            <p:cNvCxnSpPr>
              <a:cxnSpLocks noChangeShapeType="1"/>
            </p:cNvCxnSpPr>
            <p:nvPr/>
          </p:nvCxnSpPr>
          <p:spPr bwMode="auto">
            <a:xfrm flipV="1">
              <a:off x="4878669" y="2757285"/>
              <a:ext cx="396000" cy="190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55" name="Straight Connector 246"/>
            <p:cNvCxnSpPr>
              <a:cxnSpLocks noChangeShapeType="1"/>
            </p:cNvCxnSpPr>
            <p:nvPr/>
          </p:nvCxnSpPr>
          <p:spPr bwMode="auto">
            <a:xfrm flipV="1">
              <a:off x="5280275" y="2857178"/>
              <a:ext cx="163830" cy="190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56" name="Straight Connector 247"/>
            <p:cNvCxnSpPr>
              <a:cxnSpLocks noChangeShapeType="1"/>
            </p:cNvCxnSpPr>
            <p:nvPr/>
          </p:nvCxnSpPr>
          <p:spPr bwMode="auto">
            <a:xfrm>
              <a:off x="4648943" y="2656594"/>
              <a:ext cx="214763" cy="190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57" name="Straight Connector 248"/>
            <p:cNvCxnSpPr>
              <a:cxnSpLocks noChangeShapeType="1"/>
            </p:cNvCxnSpPr>
            <p:nvPr/>
          </p:nvCxnSpPr>
          <p:spPr bwMode="auto">
            <a:xfrm>
              <a:off x="5274348" y="2753753"/>
              <a:ext cx="0" cy="12294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58" name="Straight Connector 249"/>
            <p:cNvCxnSpPr>
              <a:cxnSpLocks noChangeShapeType="1"/>
            </p:cNvCxnSpPr>
            <p:nvPr/>
          </p:nvCxnSpPr>
          <p:spPr bwMode="auto">
            <a:xfrm>
              <a:off x="4872102" y="2655259"/>
              <a:ext cx="0" cy="10448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59" name="Straight Connector 250"/>
            <p:cNvCxnSpPr>
              <a:cxnSpLocks noChangeShapeType="1"/>
            </p:cNvCxnSpPr>
            <p:nvPr/>
          </p:nvCxnSpPr>
          <p:spPr bwMode="auto">
            <a:xfrm flipV="1">
              <a:off x="3149284" y="2150881"/>
              <a:ext cx="594082" cy="4"/>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60" name="Straight Connector 251"/>
            <p:cNvCxnSpPr>
              <a:cxnSpLocks noChangeShapeType="1"/>
            </p:cNvCxnSpPr>
            <p:nvPr/>
          </p:nvCxnSpPr>
          <p:spPr bwMode="auto">
            <a:xfrm>
              <a:off x="2945883" y="2057914"/>
              <a:ext cx="191319" cy="190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61" name="Straight Connector 252"/>
            <p:cNvCxnSpPr>
              <a:cxnSpLocks noChangeShapeType="1"/>
            </p:cNvCxnSpPr>
            <p:nvPr/>
          </p:nvCxnSpPr>
          <p:spPr bwMode="auto">
            <a:xfrm>
              <a:off x="2085687" y="1963923"/>
              <a:ext cx="801238" cy="190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62" name="Straight Connector 253"/>
            <p:cNvCxnSpPr>
              <a:cxnSpLocks noChangeShapeType="1"/>
            </p:cNvCxnSpPr>
            <p:nvPr/>
          </p:nvCxnSpPr>
          <p:spPr bwMode="auto">
            <a:xfrm>
              <a:off x="2066892" y="1872822"/>
              <a:ext cx="1904" cy="9715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463" name="Straight Connector 254"/>
            <p:cNvCxnSpPr>
              <a:cxnSpLocks noChangeShapeType="1"/>
            </p:cNvCxnSpPr>
            <p:nvPr/>
          </p:nvCxnSpPr>
          <p:spPr bwMode="auto">
            <a:xfrm flipV="1">
              <a:off x="1221106" y="1876680"/>
              <a:ext cx="843915" cy="1909"/>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sp>
          <p:nvSpPr>
            <p:cNvPr id="90464" name="Rectangle 195"/>
            <p:cNvSpPr>
              <a:spLocks noChangeArrowheads="1"/>
            </p:cNvSpPr>
            <p:nvPr/>
          </p:nvSpPr>
          <p:spPr bwMode="auto">
            <a:xfrm rot="-5400000">
              <a:off x="9166405" y="3468055"/>
              <a:ext cx="2941008" cy="4111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Patients alive and with no progression (%)</a:t>
              </a:r>
            </a:p>
          </p:txBody>
        </p:sp>
      </p:grpSp>
      <p:cxnSp>
        <p:nvCxnSpPr>
          <p:cNvPr id="90119" name="Straight Connector 255"/>
          <p:cNvCxnSpPr>
            <a:cxnSpLocks noChangeShapeType="1"/>
          </p:cNvCxnSpPr>
          <p:nvPr/>
        </p:nvCxnSpPr>
        <p:spPr bwMode="auto">
          <a:xfrm>
            <a:off x="3605213" y="1949451"/>
            <a:ext cx="0" cy="34925"/>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20" name="Straight Connector 256"/>
          <p:cNvCxnSpPr>
            <a:cxnSpLocks noChangeShapeType="1"/>
          </p:cNvCxnSpPr>
          <p:nvPr/>
        </p:nvCxnSpPr>
        <p:spPr bwMode="auto">
          <a:xfrm>
            <a:off x="2544763" y="2940050"/>
            <a:ext cx="3048000" cy="0"/>
          </a:xfrm>
          <a:prstGeom prst="line">
            <a:avLst/>
          </a:prstGeom>
          <a:noFill/>
          <a:ln w="9525">
            <a:solidFill>
              <a:schemeClr val="accent2"/>
            </a:solidFill>
            <a:prstDash val="dash"/>
            <a:round/>
            <a:headEnd/>
            <a:tailEnd/>
          </a:ln>
          <a:extLst>
            <a:ext uri="{909E8E84-426E-40dd-AFC4-6F175D3DCCD1}">
              <a14:hiddenFill xmlns="" xmlns:a14="http://schemas.microsoft.com/office/drawing/2010/main">
                <a:noFill/>
              </a14:hiddenFill>
            </a:ext>
          </a:extLst>
        </p:spPr>
      </p:cxnSp>
      <p:cxnSp>
        <p:nvCxnSpPr>
          <p:cNvPr id="279" name="Straight Connector 278"/>
          <p:cNvCxnSpPr/>
          <p:nvPr/>
        </p:nvCxnSpPr>
        <p:spPr bwMode="auto">
          <a:xfrm>
            <a:off x="5343525" y="2162175"/>
            <a:ext cx="1588" cy="285750"/>
          </a:xfrm>
          <a:prstGeom prst="line">
            <a:avLst/>
          </a:prstGeom>
          <a:noFill/>
          <a:ln w="9525" cap="flat" cmpd="sng" algn="ctr">
            <a:solidFill>
              <a:schemeClr val="accent4"/>
            </a:solidFill>
            <a:prstDash val="solid"/>
            <a:round/>
            <a:headEnd type="none" w="med" len="med"/>
            <a:tailEnd type="none" w="med" len="med"/>
          </a:ln>
          <a:effectLst/>
        </p:spPr>
      </p:cxnSp>
      <p:cxnSp>
        <p:nvCxnSpPr>
          <p:cNvPr id="280" name="Straight Connector 279"/>
          <p:cNvCxnSpPr/>
          <p:nvPr/>
        </p:nvCxnSpPr>
        <p:spPr bwMode="auto">
          <a:xfrm flipV="1">
            <a:off x="3940175" y="1976439"/>
            <a:ext cx="528638" cy="3175"/>
          </a:xfrm>
          <a:prstGeom prst="line">
            <a:avLst/>
          </a:prstGeom>
          <a:noFill/>
          <a:ln w="9525" cap="flat" cmpd="sng" algn="ctr">
            <a:solidFill>
              <a:schemeClr val="accent4"/>
            </a:solidFill>
            <a:prstDash val="solid"/>
            <a:round/>
            <a:headEnd type="none" w="med" len="med"/>
            <a:tailEnd type="none" w="med" len="med"/>
          </a:ln>
          <a:effectLst/>
        </p:spPr>
      </p:cxnSp>
      <p:cxnSp>
        <p:nvCxnSpPr>
          <p:cNvPr id="281" name="Straight Connector 280"/>
          <p:cNvCxnSpPr/>
          <p:nvPr/>
        </p:nvCxnSpPr>
        <p:spPr bwMode="auto">
          <a:xfrm flipV="1">
            <a:off x="3606800" y="1790701"/>
            <a:ext cx="336550" cy="3175"/>
          </a:xfrm>
          <a:prstGeom prst="line">
            <a:avLst/>
          </a:prstGeom>
          <a:noFill/>
          <a:ln w="9525" cap="flat" cmpd="sng" algn="ctr">
            <a:solidFill>
              <a:schemeClr val="accent4"/>
            </a:solidFill>
            <a:prstDash val="solid"/>
            <a:round/>
            <a:headEnd type="none" w="med" len="med"/>
            <a:tailEnd type="none" w="med" len="med"/>
          </a:ln>
          <a:effectLst/>
        </p:spPr>
      </p:cxnSp>
      <p:cxnSp>
        <p:nvCxnSpPr>
          <p:cNvPr id="282" name="Straight Connector 281"/>
          <p:cNvCxnSpPr/>
          <p:nvPr/>
        </p:nvCxnSpPr>
        <p:spPr bwMode="auto">
          <a:xfrm flipH="1">
            <a:off x="3248025" y="1531939"/>
            <a:ext cx="1588" cy="198437"/>
          </a:xfrm>
          <a:prstGeom prst="line">
            <a:avLst/>
          </a:prstGeom>
          <a:noFill/>
          <a:ln w="9525" cap="flat" cmpd="sng" algn="ctr">
            <a:solidFill>
              <a:schemeClr val="accent4"/>
            </a:solidFill>
            <a:prstDash val="solid"/>
            <a:round/>
            <a:headEnd type="none" w="med" len="med"/>
            <a:tailEnd type="none" w="med" len="med"/>
          </a:ln>
          <a:effectLst/>
        </p:spPr>
      </p:cxnSp>
      <p:cxnSp>
        <p:nvCxnSpPr>
          <p:cNvPr id="90125" name="Straight Connector 282"/>
          <p:cNvCxnSpPr>
            <a:cxnSpLocks noChangeShapeType="1"/>
          </p:cNvCxnSpPr>
          <p:nvPr/>
        </p:nvCxnSpPr>
        <p:spPr bwMode="auto">
          <a:xfrm>
            <a:off x="3341689" y="1685926"/>
            <a:ext cx="1587" cy="79375"/>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26" name="Straight Connector 283"/>
          <p:cNvCxnSpPr>
            <a:cxnSpLocks noChangeShapeType="1"/>
          </p:cNvCxnSpPr>
          <p:nvPr/>
        </p:nvCxnSpPr>
        <p:spPr bwMode="auto">
          <a:xfrm>
            <a:off x="3597275" y="1757363"/>
            <a:ext cx="0" cy="16986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27" name="Straight Connector 284"/>
          <p:cNvCxnSpPr>
            <a:cxnSpLocks noChangeShapeType="1"/>
          </p:cNvCxnSpPr>
          <p:nvPr/>
        </p:nvCxnSpPr>
        <p:spPr bwMode="auto">
          <a:xfrm flipV="1">
            <a:off x="3611564" y="2000250"/>
            <a:ext cx="327025"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28" name="Straight Connector 285"/>
          <p:cNvCxnSpPr>
            <a:cxnSpLocks noChangeShapeType="1"/>
          </p:cNvCxnSpPr>
          <p:nvPr/>
        </p:nvCxnSpPr>
        <p:spPr bwMode="auto">
          <a:xfrm>
            <a:off x="3944938" y="2028825"/>
            <a:ext cx="0" cy="3175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29" name="Straight Connector 286"/>
          <p:cNvCxnSpPr>
            <a:cxnSpLocks noChangeShapeType="1"/>
          </p:cNvCxnSpPr>
          <p:nvPr/>
        </p:nvCxnSpPr>
        <p:spPr bwMode="auto">
          <a:xfrm>
            <a:off x="3952875" y="2092325"/>
            <a:ext cx="0" cy="8413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30" name="Straight Connector 287"/>
          <p:cNvCxnSpPr>
            <a:cxnSpLocks noChangeShapeType="1"/>
          </p:cNvCxnSpPr>
          <p:nvPr/>
        </p:nvCxnSpPr>
        <p:spPr bwMode="auto">
          <a:xfrm>
            <a:off x="4522788" y="2417764"/>
            <a:ext cx="0" cy="8413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31" name="Straight Connector 288"/>
          <p:cNvCxnSpPr>
            <a:cxnSpLocks noChangeShapeType="1"/>
          </p:cNvCxnSpPr>
          <p:nvPr/>
        </p:nvCxnSpPr>
        <p:spPr bwMode="auto">
          <a:xfrm flipV="1">
            <a:off x="4303714" y="2416175"/>
            <a:ext cx="217487" cy="158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32" name="Straight Connector 289"/>
          <p:cNvCxnSpPr>
            <a:cxnSpLocks noChangeShapeType="1"/>
          </p:cNvCxnSpPr>
          <p:nvPr/>
        </p:nvCxnSpPr>
        <p:spPr bwMode="auto">
          <a:xfrm>
            <a:off x="4637088" y="2584450"/>
            <a:ext cx="0" cy="10160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33" name="Straight Connector 290"/>
          <p:cNvCxnSpPr>
            <a:cxnSpLocks noChangeShapeType="1"/>
          </p:cNvCxnSpPr>
          <p:nvPr/>
        </p:nvCxnSpPr>
        <p:spPr bwMode="auto">
          <a:xfrm>
            <a:off x="4591050" y="2509838"/>
            <a:ext cx="0" cy="7620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34" name="Straight Connector 291"/>
          <p:cNvCxnSpPr>
            <a:cxnSpLocks noChangeShapeType="1"/>
          </p:cNvCxnSpPr>
          <p:nvPr/>
        </p:nvCxnSpPr>
        <p:spPr bwMode="auto">
          <a:xfrm>
            <a:off x="4648200" y="2667001"/>
            <a:ext cx="0" cy="7461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35" name="Straight Connector 292"/>
          <p:cNvCxnSpPr>
            <a:cxnSpLocks noChangeShapeType="1"/>
          </p:cNvCxnSpPr>
          <p:nvPr/>
        </p:nvCxnSpPr>
        <p:spPr bwMode="auto">
          <a:xfrm>
            <a:off x="4652963" y="2765426"/>
            <a:ext cx="0" cy="7461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36" name="Straight Connector 293"/>
          <p:cNvCxnSpPr>
            <a:cxnSpLocks noChangeShapeType="1"/>
          </p:cNvCxnSpPr>
          <p:nvPr/>
        </p:nvCxnSpPr>
        <p:spPr bwMode="auto">
          <a:xfrm flipV="1">
            <a:off x="4649789" y="2833689"/>
            <a:ext cx="46037" cy="158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37" name="Straight Connector 294"/>
          <p:cNvCxnSpPr>
            <a:cxnSpLocks noChangeShapeType="1"/>
          </p:cNvCxnSpPr>
          <p:nvPr/>
        </p:nvCxnSpPr>
        <p:spPr bwMode="auto">
          <a:xfrm>
            <a:off x="4692650" y="2838451"/>
            <a:ext cx="0" cy="7461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38" name="Straight Connector 295"/>
          <p:cNvCxnSpPr>
            <a:cxnSpLocks noChangeShapeType="1"/>
            <a:endCxn id="90442" idx="2"/>
          </p:cNvCxnSpPr>
          <p:nvPr/>
        </p:nvCxnSpPr>
        <p:spPr bwMode="auto">
          <a:xfrm flipH="1">
            <a:off x="4999039" y="2917826"/>
            <a:ext cx="1587" cy="111125"/>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39" name="Straight Connector 296"/>
          <p:cNvCxnSpPr>
            <a:cxnSpLocks noChangeShapeType="1"/>
          </p:cNvCxnSpPr>
          <p:nvPr/>
        </p:nvCxnSpPr>
        <p:spPr bwMode="auto">
          <a:xfrm flipV="1">
            <a:off x="5000625" y="3008314"/>
            <a:ext cx="336550" cy="158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40" name="Straight Connector 297"/>
          <p:cNvCxnSpPr>
            <a:cxnSpLocks noChangeShapeType="1"/>
          </p:cNvCxnSpPr>
          <p:nvPr/>
        </p:nvCxnSpPr>
        <p:spPr bwMode="auto">
          <a:xfrm flipH="1">
            <a:off x="5340350" y="3011488"/>
            <a:ext cx="0" cy="19685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41" name="Straight Connector 298"/>
          <p:cNvCxnSpPr>
            <a:cxnSpLocks noChangeShapeType="1"/>
          </p:cNvCxnSpPr>
          <p:nvPr/>
        </p:nvCxnSpPr>
        <p:spPr bwMode="auto">
          <a:xfrm flipH="1">
            <a:off x="5389564" y="3201989"/>
            <a:ext cx="1587" cy="56038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42" name="Straight Connector 299"/>
          <p:cNvCxnSpPr>
            <a:cxnSpLocks noChangeShapeType="1"/>
          </p:cNvCxnSpPr>
          <p:nvPr/>
        </p:nvCxnSpPr>
        <p:spPr bwMode="auto">
          <a:xfrm>
            <a:off x="4292600" y="2335213"/>
            <a:ext cx="0" cy="7461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43" name="Straight Connector 300"/>
          <p:cNvCxnSpPr>
            <a:cxnSpLocks noChangeShapeType="1"/>
          </p:cNvCxnSpPr>
          <p:nvPr/>
        </p:nvCxnSpPr>
        <p:spPr bwMode="auto">
          <a:xfrm flipV="1">
            <a:off x="4587875" y="2584450"/>
            <a:ext cx="50800" cy="158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sp>
        <p:nvSpPr>
          <p:cNvPr id="90144" name="TextBox 309"/>
          <p:cNvSpPr txBox="1">
            <a:spLocks noChangeArrowheads="1"/>
          </p:cNvSpPr>
          <p:nvPr/>
        </p:nvSpPr>
        <p:spPr bwMode="auto">
          <a:xfrm>
            <a:off x="2644775" y="3033713"/>
            <a:ext cx="161925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63A5B4"/>
                </a:solidFill>
                <a:latin typeface="Calibri" panose="020F0502020204030204" pitchFamily="34" charset="0"/>
                <a:ea typeface="MS PGothic" panose="020B0600070205080204" pitchFamily="34" charset="-128"/>
                <a:cs typeface="Arial" panose="020B0604020202020204" pitchFamily="34" charset="0"/>
              </a:rPr>
              <a:t>Lanreotide</a:t>
            </a:r>
          </a:p>
          <a:p>
            <a:pPr fontAlgn="auto">
              <a:spcBef>
                <a:spcPct val="0"/>
              </a:spcBef>
              <a:spcAft>
                <a:spcPts val="0"/>
              </a:spcAft>
              <a:buNone/>
              <a:defRPr/>
            </a:pPr>
            <a:r>
              <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8 events / 33 patients</a:t>
            </a:r>
          </a:p>
          <a:p>
            <a:pPr fontAlgn="auto">
              <a:spcBef>
                <a:spcPct val="0"/>
              </a:spcBef>
              <a:spcAft>
                <a:spcPts val="0"/>
              </a:spcAft>
              <a:buNone/>
              <a:defRPr/>
            </a:pPr>
            <a:r>
              <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Median PFS not reached</a:t>
            </a:r>
          </a:p>
        </p:txBody>
      </p:sp>
      <p:sp>
        <p:nvSpPr>
          <p:cNvPr id="90145" name="TextBox 310"/>
          <p:cNvSpPr txBox="1">
            <a:spLocks noChangeArrowheads="1"/>
          </p:cNvSpPr>
          <p:nvPr/>
        </p:nvSpPr>
        <p:spPr bwMode="auto">
          <a:xfrm>
            <a:off x="2697164" y="3714751"/>
            <a:ext cx="2820987"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1385FF"/>
                </a:solidFill>
                <a:latin typeface="Calibri" panose="020F0502020204030204" pitchFamily="34" charset="0"/>
                <a:ea typeface="MS PGothic" panose="020B0600070205080204" pitchFamily="34" charset="-128"/>
                <a:cs typeface="Arial" panose="020B0604020202020204" pitchFamily="34" charset="0"/>
              </a:rPr>
              <a:t>Placebo</a:t>
            </a:r>
          </a:p>
          <a:p>
            <a:pPr fontAlgn="auto">
              <a:spcBef>
                <a:spcPct val="0"/>
              </a:spcBef>
              <a:spcAft>
                <a:spcPts val="0"/>
              </a:spcAft>
              <a:buNone/>
              <a:defRPr/>
            </a:pPr>
            <a:r>
              <a:rPr lang="en-GB" altLang="en-US" sz="1100" kern="0" dirty="0">
                <a:solidFill>
                  <a:srgbClr val="1385FF"/>
                </a:solidFill>
                <a:latin typeface="Calibri" panose="020F0502020204030204" pitchFamily="34" charset="0"/>
                <a:ea typeface="MS PGothic" panose="020B0600070205080204" pitchFamily="34" charset="-128"/>
                <a:cs typeface="Arial" panose="020B0604020202020204" pitchFamily="34" charset="0"/>
              </a:rPr>
              <a:t>21 events / 40 patients</a:t>
            </a:r>
          </a:p>
          <a:p>
            <a:pPr fontAlgn="auto">
              <a:spcBef>
                <a:spcPct val="0"/>
              </a:spcBef>
              <a:spcAft>
                <a:spcPts val="0"/>
              </a:spcAft>
              <a:buNone/>
              <a:defRPr/>
            </a:pPr>
            <a:r>
              <a:rPr lang="en-GB" altLang="en-US" sz="1100" kern="0" dirty="0">
                <a:solidFill>
                  <a:srgbClr val="1385FF"/>
                </a:solidFill>
                <a:latin typeface="Calibri" panose="020F0502020204030204" pitchFamily="34" charset="0"/>
                <a:ea typeface="MS PGothic" panose="020B0600070205080204" pitchFamily="34" charset="-128"/>
                <a:cs typeface="Arial" panose="020B0604020202020204" pitchFamily="34" charset="0"/>
              </a:rPr>
              <a:t>Median PFS = 21.1 months [95% CI: 17.0, NC]</a:t>
            </a:r>
          </a:p>
        </p:txBody>
      </p:sp>
      <p:cxnSp>
        <p:nvCxnSpPr>
          <p:cNvPr id="10" name="Straight Connector 9"/>
          <p:cNvCxnSpPr>
            <a:endCxn id="73" idx="3"/>
          </p:cNvCxnSpPr>
          <p:nvPr/>
        </p:nvCxnSpPr>
        <p:spPr bwMode="auto">
          <a:xfrm flipH="1">
            <a:off x="7521575" y="1949450"/>
            <a:ext cx="1588" cy="50800"/>
          </a:xfrm>
          <a:prstGeom prst="line">
            <a:avLst/>
          </a:prstGeom>
          <a:noFill/>
          <a:ln w="9525" cap="flat" cmpd="sng" algn="ctr">
            <a:solidFill>
              <a:schemeClr val="accent4"/>
            </a:solidFill>
            <a:prstDash val="solid"/>
            <a:round/>
            <a:headEnd type="none" w="med" len="med"/>
            <a:tailEnd type="none" w="med" len="med"/>
          </a:ln>
          <a:effectLst/>
        </p:spPr>
      </p:cxnSp>
      <p:cxnSp>
        <p:nvCxnSpPr>
          <p:cNvPr id="11" name="Straight Connector 10"/>
          <p:cNvCxnSpPr/>
          <p:nvPr/>
        </p:nvCxnSpPr>
        <p:spPr bwMode="auto">
          <a:xfrm>
            <a:off x="7937500" y="2339975"/>
            <a:ext cx="0" cy="76200"/>
          </a:xfrm>
          <a:prstGeom prst="line">
            <a:avLst/>
          </a:prstGeom>
          <a:noFill/>
          <a:ln w="9525" cap="flat" cmpd="sng" algn="ctr">
            <a:solidFill>
              <a:schemeClr val="accent4"/>
            </a:solidFill>
            <a:prstDash val="solid"/>
            <a:round/>
            <a:headEnd type="none" w="med" len="med"/>
            <a:tailEnd type="none" w="med" len="med"/>
          </a:ln>
          <a:effectLst/>
        </p:spPr>
      </p:cxnSp>
      <p:grpSp>
        <p:nvGrpSpPr>
          <p:cNvPr id="90148" name="Group 10"/>
          <p:cNvGrpSpPr>
            <a:grpSpLocks/>
          </p:cNvGrpSpPr>
          <p:nvPr/>
        </p:nvGrpSpPr>
        <p:grpSpPr bwMode="auto">
          <a:xfrm>
            <a:off x="6581776" y="1438275"/>
            <a:ext cx="3351213" cy="3378200"/>
            <a:chOff x="529385" y="1740155"/>
            <a:chExt cx="8292670" cy="4140471"/>
          </a:xfrm>
        </p:grpSpPr>
        <p:cxnSp>
          <p:nvCxnSpPr>
            <p:cNvPr id="90229" name="Straight Connector 12"/>
            <p:cNvCxnSpPr>
              <a:cxnSpLocks noChangeShapeType="1"/>
            </p:cNvCxnSpPr>
            <p:nvPr/>
          </p:nvCxnSpPr>
          <p:spPr bwMode="auto">
            <a:xfrm>
              <a:off x="1207770" y="1870710"/>
              <a:ext cx="0" cy="354600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30" name="Straight Connector 13"/>
            <p:cNvCxnSpPr>
              <a:cxnSpLocks noChangeShapeType="1"/>
            </p:cNvCxnSpPr>
            <p:nvPr/>
          </p:nvCxnSpPr>
          <p:spPr bwMode="auto">
            <a:xfrm flipH="1">
              <a:off x="1152526" y="5311344"/>
              <a:ext cx="766800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31" name="Straight Connector 14"/>
            <p:cNvCxnSpPr>
              <a:cxnSpLocks noChangeShapeType="1"/>
            </p:cNvCxnSpPr>
            <p:nvPr/>
          </p:nvCxnSpPr>
          <p:spPr bwMode="auto">
            <a:xfrm>
              <a:off x="1122045" y="392430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32" name="Straight Connector 15"/>
            <p:cNvCxnSpPr>
              <a:cxnSpLocks noChangeShapeType="1"/>
            </p:cNvCxnSpPr>
            <p:nvPr/>
          </p:nvCxnSpPr>
          <p:spPr bwMode="auto">
            <a:xfrm>
              <a:off x="1125855" y="4276725"/>
              <a:ext cx="8001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33" name="Straight Connector 16"/>
            <p:cNvCxnSpPr>
              <a:cxnSpLocks noChangeShapeType="1"/>
            </p:cNvCxnSpPr>
            <p:nvPr/>
          </p:nvCxnSpPr>
          <p:spPr bwMode="auto">
            <a:xfrm>
              <a:off x="1118235" y="359664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34" name="Straight Connector 17"/>
            <p:cNvCxnSpPr>
              <a:cxnSpLocks noChangeShapeType="1"/>
            </p:cNvCxnSpPr>
            <p:nvPr/>
          </p:nvCxnSpPr>
          <p:spPr bwMode="auto">
            <a:xfrm>
              <a:off x="1122045" y="461962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35" name="Straight Connector 18"/>
            <p:cNvCxnSpPr>
              <a:cxnSpLocks noChangeShapeType="1"/>
            </p:cNvCxnSpPr>
            <p:nvPr/>
          </p:nvCxnSpPr>
          <p:spPr bwMode="auto">
            <a:xfrm>
              <a:off x="1123950" y="497205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36" name="Straight Connector 19"/>
            <p:cNvCxnSpPr>
              <a:cxnSpLocks noChangeShapeType="1"/>
            </p:cNvCxnSpPr>
            <p:nvPr/>
          </p:nvCxnSpPr>
          <p:spPr bwMode="auto">
            <a:xfrm>
              <a:off x="1120140" y="324231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37" name="Straight Connector 20"/>
            <p:cNvCxnSpPr>
              <a:cxnSpLocks noChangeShapeType="1"/>
            </p:cNvCxnSpPr>
            <p:nvPr/>
          </p:nvCxnSpPr>
          <p:spPr bwMode="auto">
            <a:xfrm>
              <a:off x="1120140" y="290131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38" name="Straight Connector 21"/>
            <p:cNvCxnSpPr>
              <a:cxnSpLocks noChangeShapeType="1"/>
            </p:cNvCxnSpPr>
            <p:nvPr/>
          </p:nvCxnSpPr>
          <p:spPr bwMode="auto">
            <a:xfrm>
              <a:off x="1122045" y="254698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39" name="Straight Connector 22"/>
            <p:cNvCxnSpPr>
              <a:cxnSpLocks noChangeShapeType="1"/>
            </p:cNvCxnSpPr>
            <p:nvPr/>
          </p:nvCxnSpPr>
          <p:spPr bwMode="auto">
            <a:xfrm>
              <a:off x="1120140" y="220789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40" name="Straight Connector 23"/>
            <p:cNvCxnSpPr>
              <a:cxnSpLocks noChangeShapeType="1"/>
            </p:cNvCxnSpPr>
            <p:nvPr/>
          </p:nvCxnSpPr>
          <p:spPr bwMode="auto">
            <a:xfrm>
              <a:off x="1123950" y="187071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41" name="Straight Connector 24"/>
            <p:cNvCxnSpPr>
              <a:cxnSpLocks noChangeShapeType="1"/>
            </p:cNvCxnSpPr>
            <p:nvPr/>
          </p:nvCxnSpPr>
          <p:spPr bwMode="auto">
            <a:xfrm rot="5400000">
              <a:off x="2011680" y="535305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42" name="Straight Connector 25"/>
            <p:cNvCxnSpPr>
              <a:cxnSpLocks noChangeShapeType="1"/>
            </p:cNvCxnSpPr>
            <p:nvPr/>
          </p:nvCxnSpPr>
          <p:spPr bwMode="auto">
            <a:xfrm rot="5400000">
              <a:off x="2868930" y="535495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43" name="Straight Connector 26"/>
            <p:cNvCxnSpPr>
              <a:cxnSpLocks noChangeShapeType="1"/>
            </p:cNvCxnSpPr>
            <p:nvPr/>
          </p:nvCxnSpPr>
          <p:spPr bwMode="auto">
            <a:xfrm rot="5400000">
              <a:off x="3705225" y="535305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44" name="Straight Connector 27"/>
            <p:cNvCxnSpPr>
              <a:cxnSpLocks noChangeShapeType="1"/>
            </p:cNvCxnSpPr>
            <p:nvPr/>
          </p:nvCxnSpPr>
          <p:spPr bwMode="auto">
            <a:xfrm rot="5400000">
              <a:off x="4551045" y="534733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45" name="Straight Connector 28"/>
            <p:cNvCxnSpPr>
              <a:cxnSpLocks noChangeShapeType="1"/>
            </p:cNvCxnSpPr>
            <p:nvPr/>
          </p:nvCxnSpPr>
          <p:spPr bwMode="auto">
            <a:xfrm rot="5400000">
              <a:off x="6242685" y="534543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46" name="Straight Connector 29"/>
            <p:cNvCxnSpPr>
              <a:cxnSpLocks noChangeShapeType="1"/>
            </p:cNvCxnSpPr>
            <p:nvPr/>
          </p:nvCxnSpPr>
          <p:spPr bwMode="auto">
            <a:xfrm rot="5400000">
              <a:off x="7943850" y="5345430"/>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0247" name="Straight Connector 30"/>
            <p:cNvCxnSpPr>
              <a:cxnSpLocks noChangeShapeType="1"/>
            </p:cNvCxnSpPr>
            <p:nvPr/>
          </p:nvCxnSpPr>
          <p:spPr bwMode="auto">
            <a:xfrm rot="5400000">
              <a:off x="8780145" y="5350915"/>
              <a:ext cx="8382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90248" name="Rectangle 188"/>
            <p:cNvSpPr>
              <a:spLocks noChangeArrowheads="1"/>
            </p:cNvSpPr>
            <p:nvPr/>
          </p:nvSpPr>
          <p:spPr bwMode="auto">
            <a:xfrm>
              <a:off x="1151722" y="5401564"/>
              <a:ext cx="161"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249" name="Rectangle 188"/>
            <p:cNvSpPr>
              <a:spLocks noChangeArrowheads="1"/>
            </p:cNvSpPr>
            <p:nvPr/>
          </p:nvSpPr>
          <p:spPr bwMode="auto">
            <a:xfrm>
              <a:off x="749312" y="5180586"/>
              <a:ext cx="178483"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0250" name="Rectangle 188"/>
            <p:cNvSpPr>
              <a:spLocks noChangeArrowheads="1"/>
            </p:cNvSpPr>
            <p:nvPr/>
          </p:nvSpPr>
          <p:spPr bwMode="auto">
            <a:xfrm>
              <a:off x="639350" y="4841495"/>
              <a:ext cx="356967"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a:t>
              </a:r>
            </a:p>
          </p:txBody>
        </p:sp>
        <p:sp>
          <p:nvSpPr>
            <p:cNvPr id="90251" name="Rectangle 188"/>
            <p:cNvSpPr>
              <a:spLocks noChangeArrowheads="1"/>
            </p:cNvSpPr>
            <p:nvPr/>
          </p:nvSpPr>
          <p:spPr bwMode="auto">
            <a:xfrm>
              <a:off x="639350" y="4502406"/>
              <a:ext cx="356967"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20</a:t>
              </a:r>
            </a:p>
          </p:txBody>
        </p:sp>
        <p:sp>
          <p:nvSpPr>
            <p:cNvPr id="90252" name="Rectangle 188"/>
            <p:cNvSpPr>
              <a:spLocks noChangeArrowheads="1"/>
            </p:cNvSpPr>
            <p:nvPr/>
          </p:nvSpPr>
          <p:spPr bwMode="auto">
            <a:xfrm>
              <a:off x="639350" y="4148075"/>
              <a:ext cx="356967"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30</a:t>
              </a:r>
            </a:p>
          </p:txBody>
        </p:sp>
        <p:sp>
          <p:nvSpPr>
            <p:cNvPr id="90253" name="Rectangle 188"/>
            <p:cNvSpPr>
              <a:spLocks noChangeArrowheads="1"/>
            </p:cNvSpPr>
            <p:nvPr/>
          </p:nvSpPr>
          <p:spPr bwMode="auto">
            <a:xfrm>
              <a:off x="639350" y="3805174"/>
              <a:ext cx="356967"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40</a:t>
              </a:r>
            </a:p>
          </p:txBody>
        </p:sp>
        <p:sp>
          <p:nvSpPr>
            <p:cNvPr id="90254" name="Rectangle 188"/>
            <p:cNvSpPr>
              <a:spLocks noChangeArrowheads="1"/>
            </p:cNvSpPr>
            <p:nvPr/>
          </p:nvSpPr>
          <p:spPr bwMode="auto">
            <a:xfrm>
              <a:off x="639350" y="3462275"/>
              <a:ext cx="356967"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50</a:t>
              </a:r>
            </a:p>
          </p:txBody>
        </p:sp>
        <p:sp>
          <p:nvSpPr>
            <p:cNvPr id="90255" name="Rectangle 188"/>
            <p:cNvSpPr>
              <a:spLocks noChangeArrowheads="1"/>
            </p:cNvSpPr>
            <p:nvPr/>
          </p:nvSpPr>
          <p:spPr bwMode="auto">
            <a:xfrm>
              <a:off x="639347" y="3123185"/>
              <a:ext cx="356967"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60</a:t>
              </a:r>
            </a:p>
          </p:txBody>
        </p:sp>
        <p:sp>
          <p:nvSpPr>
            <p:cNvPr id="90256" name="Rectangle 188"/>
            <p:cNvSpPr>
              <a:spLocks noChangeArrowheads="1"/>
            </p:cNvSpPr>
            <p:nvPr/>
          </p:nvSpPr>
          <p:spPr bwMode="auto">
            <a:xfrm>
              <a:off x="639347" y="2768856"/>
              <a:ext cx="356967"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70</a:t>
              </a:r>
            </a:p>
          </p:txBody>
        </p:sp>
        <p:sp>
          <p:nvSpPr>
            <p:cNvPr id="90257" name="Rectangle 188"/>
            <p:cNvSpPr>
              <a:spLocks noChangeArrowheads="1"/>
            </p:cNvSpPr>
            <p:nvPr/>
          </p:nvSpPr>
          <p:spPr bwMode="auto">
            <a:xfrm>
              <a:off x="639347" y="2429765"/>
              <a:ext cx="356967"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80</a:t>
              </a:r>
            </a:p>
          </p:txBody>
        </p:sp>
        <p:sp>
          <p:nvSpPr>
            <p:cNvPr id="90258" name="Rectangle 188"/>
            <p:cNvSpPr>
              <a:spLocks noChangeArrowheads="1"/>
            </p:cNvSpPr>
            <p:nvPr/>
          </p:nvSpPr>
          <p:spPr bwMode="auto">
            <a:xfrm>
              <a:off x="639347" y="2109725"/>
              <a:ext cx="356967"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90</a:t>
              </a:r>
            </a:p>
          </p:txBody>
        </p:sp>
        <p:sp>
          <p:nvSpPr>
            <p:cNvPr id="90259" name="Rectangle 188"/>
            <p:cNvSpPr>
              <a:spLocks noChangeArrowheads="1"/>
            </p:cNvSpPr>
            <p:nvPr/>
          </p:nvSpPr>
          <p:spPr bwMode="auto">
            <a:xfrm>
              <a:off x="529385" y="1740155"/>
              <a:ext cx="535450"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100</a:t>
              </a:r>
            </a:p>
          </p:txBody>
        </p:sp>
        <p:sp>
          <p:nvSpPr>
            <p:cNvPr id="90260" name="Rectangle 195"/>
            <p:cNvSpPr>
              <a:spLocks noChangeArrowheads="1"/>
            </p:cNvSpPr>
            <p:nvPr/>
          </p:nvSpPr>
          <p:spPr bwMode="auto">
            <a:xfrm>
              <a:off x="3673883" y="5673091"/>
              <a:ext cx="2150589" cy="2075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Time (months)</a:t>
              </a:r>
            </a:p>
          </p:txBody>
        </p:sp>
        <p:cxnSp>
          <p:nvCxnSpPr>
            <p:cNvPr id="45" name="Straight Connector 44"/>
            <p:cNvCxnSpPr/>
            <p:nvPr/>
          </p:nvCxnSpPr>
          <p:spPr bwMode="auto">
            <a:xfrm>
              <a:off x="4685540" y="3131338"/>
              <a:ext cx="1618465" cy="0"/>
            </a:xfrm>
            <a:prstGeom prst="line">
              <a:avLst/>
            </a:prstGeom>
            <a:noFill/>
            <a:ln w="9525" cap="flat" cmpd="sng" algn="ctr">
              <a:solidFill>
                <a:schemeClr val="accent4"/>
              </a:solidFill>
              <a:prstDash val="solid"/>
              <a:round/>
              <a:headEnd type="none" w="med" len="med"/>
              <a:tailEnd type="none" w="med" len="med"/>
            </a:ln>
            <a:effectLst/>
          </p:spPr>
        </p:cxnSp>
        <p:sp>
          <p:nvSpPr>
            <p:cNvPr id="46" name="Isosceles Triangle 45"/>
            <p:cNvSpPr/>
            <p:nvPr/>
          </p:nvSpPr>
          <p:spPr bwMode="auto">
            <a:xfrm>
              <a:off x="3876308" y="2927038"/>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 name="Isosceles Triangle 46"/>
            <p:cNvSpPr/>
            <p:nvPr/>
          </p:nvSpPr>
          <p:spPr bwMode="auto">
            <a:xfrm>
              <a:off x="2906016" y="2382239"/>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8" name="Isosceles Triangle 47"/>
            <p:cNvSpPr/>
            <p:nvPr/>
          </p:nvSpPr>
          <p:spPr bwMode="auto">
            <a:xfrm>
              <a:off x="2921729" y="2460068"/>
              <a:ext cx="4321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cxnSp>
          <p:nvCxnSpPr>
            <p:cNvPr id="49" name="Straight Connector 48"/>
            <p:cNvCxnSpPr/>
            <p:nvPr/>
          </p:nvCxnSpPr>
          <p:spPr bwMode="auto">
            <a:xfrm flipV="1">
              <a:off x="1220768" y="1864680"/>
              <a:ext cx="832802" cy="1946"/>
            </a:xfrm>
            <a:prstGeom prst="line">
              <a:avLst/>
            </a:prstGeom>
            <a:noFill/>
            <a:ln w="9525" cap="flat" cmpd="sng" algn="ctr">
              <a:solidFill>
                <a:schemeClr val="accent4"/>
              </a:solidFill>
              <a:prstDash val="solid"/>
              <a:round/>
              <a:headEnd type="none" w="med" len="med"/>
              <a:tailEnd type="none" w="med" len="med"/>
            </a:ln>
            <a:effectLst/>
          </p:spPr>
        </p:cxnSp>
        <p:cxnSp>
          <p:nvCxnSpPr>
            <p:cNvPr id="50" name="Straight Connector 49"/>
            <p:cNvCxnSpPr>
              <a:endCxn id="69" idx="1"/>
            </p:cNvCxnSpPr>
            <p:nvPr/>
          </p:nvCxnSpPr>
          <p:spPr bwMode="auto">
            <a:xfrm>
              <a:off x="4591261" y="2944550"/>
              <a:ext cx="7857" cy="196516"/>
            </a:xfrm>
            <a:prstGeom prst="line">
              <a:avLst/>
            </a:prstGeom>
            <a:noFill/>
            <a:ln w="9525" cap="flat" cmpd="sng" algn="ctr">
              <a:solidFill>
                <a:schemeClr val="accent4"/>
              </a:solidFill>
              <a:prstDash val="solid"/>
              <a:round/>
              <a:headEnd type="none" w="med" len="med"/>
              <a:tailEnd type="none" w="med" len="med"/>
            </a:ln>
            <a:effectLst/>
          </p:spPr>
        </p:cxnSp>
        <p:cxnSp>
          <p:nvCxnSpPr>
            <p:cNvPr id="51" name="Straight Connector 50"/>
            <p:cNvCxnSpPr>
              <a:endCxn id="85" idx="5"/>
            </p:cNvCxnSpPr>
            <p:nvPr/>
          </p:nvCxnSpPr>
          <p:spPr bwMode="auto">
            <a:xfrm>
              <a:off x="7973539" y="3458218"/>
              <a:ext cx="11784" cy="126471"/>
            </a:xfrm>
            <a:prstGeom prst="line">
              <a:avLst/>
            </a:prstGeom>
            <a:noFill/>
            <a:ln w="9525" cap="flat" cmpd="sng" algn="ctr">
              <a:solidFill>
                <a:schemeClr val="accent4"/>
              </a:solidFill>
              <a:prstDash val="solid"/>
              <a:round/>
              <a:headEnd type="none" w="med" len="med"/>
              <a:tailEnd type="none" w="med" len="med"/>
            </a:ln>
            <a:effectLst/>
          </p:spPr>
        </p:cxnSp>
        <p:cxnSp>
          <p:nvCxnSpPr>
            <p:cNvPr id="52" name="Straight Connector 51"/>
            <p:cNvCxnSpPr/>
            <p:nvPr/>
          </p:nvCxnSpPr>
          <p:spPr bwMode="auto">
            <a:xfrm>
              <a:off x="2045714" y="1866627"/>
              <a:ext cx="3930" cy="93394"/>
            </a:xfrm>
            <a:prstGeom prst="line">
              <a:avLst/>
            </a:prstGeom>
            <a:noFill/>
            <a:ln w="9525" cap="flat" cmpd="sng" algn="ctr">
              <a:solidFill>
                <a:schemeClr val="accent4"/>
              </a:solidFill>
              <a:prstDash val="solid"/>
              <a:round/>
              <a:headEnd type="none" w="med" len="med"/>
              <a:tailEnd type="none" w="med" len="med"/>
            </a:ln>
            <a:effectLst/>
          </p:spPr>
        </p:cxnSp>
        <p:sp>
          <p:nvSpPr>
            <p:cNvPr id="53" name="Isosceles Triangle 52"/>
            <p:cNvSpPr/>
            <p:nvPr/>
          </p:nvSpPr>
          <p:spPr bwMode="auto">
            <a:xfrm>
              <a:off x="4650187" y="3119664"/>
              <a:ext cx="47140" cy="44751"/>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54" name="Isosceles Triangle 53"/>
            <p:cNvSpPr/>
            <p:nvPr/>
          </p:nvSpPr>
          <p:spPr bwMode="auto">
            <a:xfrm>
              <a:off x="6064379" y="3117718"/>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55" name="Isosceles Triangle 54"/>
            <p:cNvSpPr/>
            <p:nvPr/>
          </p:nvSpPr>
          <p:spPr bwMode="auto">
            <a:xfrm>
              <a:off x="6488637" y="3442652"/>
              <a:ext cx="4321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56" name="Isosceles Triangle 55"/>
            <p:cNvSpPr/>
            <p:nvPr/>
          </p:nvSpPr>
          <p:spPr bwMode="auto">
            <a:xfrm>
              <a:off x="6429711" y="3349258"/>
              <a:ext cx="43213"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57" name="Isosceles Triangle 56"/>
            <p:cNvSpPr/>
            <p:nvPr/>
          </p:nvSpPr>
          <p:spPr bwMode="auto">
            <a:xfrm>
              <a:off x="7533568" y="3442652"/>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58" name="Isosceles Triangle 57"/>
            <p:cNvSpPr/>
            <p:nvPr/>
          </p:nvSpPr>
          <p:spPr bwMode="auto">
            <a:xfrm>
              <a:off x="6276508" y="3244189"/>
              <a:ext cx="4321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59" name="Isosceles Triangle 58"/>
            <p:cNvSpPr/>
            <p:nvPr/>
          </p:nvSpPr>
          <p:spPr bwMode="auto">
            <a:xfrm>
              <a:off x="8118886" y="3551612"/>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60" name="Isosceles Triangle 59"/>
            <p:cNvSpPr/>
            <p:nvPr/>
          </p:nvSpPr>
          <p:spPr bwMode="auto">
            <a:xfrm>
              <a:off x="8059962" y="3551612"/>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61" name="Isosceles Triangle 60"/>
            <p:cNvSpPr/>
            <p:nvPr/>
          </p:nvSpPr>
          <p:spPr bwMode="auto">
            <a:xfrm>
              <a:off x="8028536" y="3551612"/>
              <a:ext cx="4321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62" name="Isosceles Triangle 61"/>
            <p:cNvSpPr/>
            <p:nvPr/>
          </p:nvSpPr>
          <p:spPr bwMode="auto">
            <a:xfrm>
              <a:off x="8421367" y="3553557"/>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63" name="Isosceles Triangle 62"/>
            <p:cNvSpPr/>
            <p:nvPr/>
          </p:nvSpPr>
          <p:spPr bwMode="auto">
            <a:xfrm>
              <a:off x="8315301" y="3555503"/>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64" name="Isosceles Triangle 63"/>
            <p:cNvSpPr/>
            <p:nvPr/>
          </p:nvSpPr>
          <p:spPr bwMode="auto">
            <a:xfrm>
              <a:off x="2980652" y="2563191"/>
              <a:ext cx="43213"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65" name="Isosceles Triangle 64"/>
            <p:cNvSpPr/>
            <p:nvPr/>
          </p:nvSpPr>
          <p:spPr bwMode="auto">
            <a:xfrm>
              <a:off x="3746675" y="2748033"/>
              <a:ext cx="4321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66" name="Isosceles Triangle 65"/>
            <p:cNvSpPr/>
            <p:nvPr/>
          </p:nvSpPr>
          <p:spPr bwMode="auto">
            <a:xfrm>
              <a:off x="3821311" y="2829753"/>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67" name="Isosceles Triangle 66"/>
            <p:cNvSpPr/>
            <p:nvPr/>
          </p:nvSpPr>
          <p:spPr bwMode="auto">
            <a:xfrm>
              <a:off x="4575547" y="3032106"/>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68" name="Isosceles Triangle 67"/>
            <p:cNvSpPr/>
            <p:nvPr/>
          </p:nvSpPr>
          <p:spPr bwMode="auto">
            <a:xfrm>
              <a:off x="1201128" y="1837441"/>
              <a:ext cx="47140" cy="44752"/>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69" name="Isosceles Triangle 68"/>
            <p:cNvSpPr/>
            <p:nvPr/>
          </p:nvSpPr>
          <p:spPr bwMode="auto">
            <a:xfrm>
              <a:off x="4587334" y="3117718"/>
              <a:ext cx="43210" cy="44752"/>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70" name="Isosceles Triangle 69"/>
            <p:cNvSpPr/>
            <p:nvPr/>
          </p:nvSpPr>
          <p:spPr bwMode="auto">
            <a:xfrm>
              <a:off x="2045714" y="2195451"/>
              <a:ext cx="47140" cy="44752"/>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71" name="Isosceles Triangle 70"/>
            <p:cNvSpPr/>
            <p:nvPr/>
          </p:nvSpPr>
          <p:spPr bwMode="auto">
            <a:xfrm>
              <a:off x="2128210" y="2283009"/>
              <a:ext cx="47140" cy="44751"/>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72" name="Isosceles Triangle 71"/>
            <p:cNvSpPr/>
            <p:nvPr/>
          </p:nvSpPr>
          <p:spPr bwMode="auto">
            <a:xfrm>
              <a:off x="1483966" y="1851061"/>
              <a:ext cx="47140" cy="44751"/>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73" name="Isosceles Triangle 72"/>
            <p:cNvSpPr/>
            <p:nvPr/>
          </p:nvSpPr>
          <p:spPr bwMode="auto">
            <a:xfrm>
              <a:off x="2835306" y="2382239"/>
              <a:ext cx="4321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74" name="Isosceles Triangle 73"/>
            <p:cNvSpPr/>
            <p:nvPr/>
          </p:nvSpPr>
          <p:spPr bwMode="auto">
            <a:xfrm>
              <a:off x="2065357" y="2284954"/>
              <a:ext cx="43210" cy="44752"/>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cxnSp>
          <p:nvCxnSpPr>
            <p:cNvPr id="75" name="Straight Connector 74"/>
            <p:cNvCxnSpPr>
              <a:endCxn id="62" idx="5"/>
            </p:cNvCxnSpPr>
            <p:nvPr/>
          </p:nvCxnSpPr>
          <p:spPr bwMode="auto">
            <a:xfrm>
              <a:off x="7965683" y="3573014"/>
              <a:ext cx="491038" cy="3891"/>
            </a:xfrm>
            <a:prstGeom prst="line">
              <a:avLst/>
            </a:prstGeom>
            <a:noFill/>
            <a:ln w="9525" cap="flat" cmpd="sng" algn="ctr">
              <a:solidFill>
                <a:schemeClr val="accent4"/>
              </a:solidFill>
              <a:prstDash val="solid"/>
              <a:round/>
              <a:headEnd type="none" w="med" len="med"/>
              <a:tailEnd type="none" w="med" len="med"/>
            </a:ln>
            <a:effectLst/>
          </p:spPr>
        </p:cxnSp>
        <p:cxnSp>
          <p:nvCxnSpPr>
            <p:cNvPr id="76" name="Straight Connector 75"/>
            <p:cNvCxnSpPr/>
            <p:nvPr/>
          </p:nvCxnSpPr>
          <p:spPr bwMode="auto">
            <a:xfrm>
              <a:off x="6300078" y="3248081"/>
              <a:ext cx="153203" cy="0"/>
            </a:xfrm>
            <a:prstGeom prst="line">
              <a:avLst/>
            </a:prstGeom>
            <a:noFill/>
            <a:ln w="9525" cap="flat" cmpd="sng" algn="ctr">
              <a:solidFill>
                <a:schemeClr val="accent4"/>
              </a:solidFill>
              <a:prstDash val="solid"/>
              <a:round/>
              <a:headEnd type="none" w="med" len="med"/>
              <a:tailEnd type="none" w="med" len="med"/>
            </a:ln>
            <a:effectLst/>
          </p:spPr>
        </p:cxnSp>
        <p:cxnSp>
          <p:nvCxnSpPr>
            <p:cNvPr id="77" name="Straight Connector 76"/>
            <p:cNvCxnSpPr/>
            <p:nvPr/>
          </p:nvCxnSpPr>
          <p:spPr bwMode="auto">
            <a:xfrm>
              <a:off x="6449354" y="3358986"/>
              <a:ext cx="70710" cy="1946"/>
            </a:xfrm>
            <a:prstGeom prst="line">
              <a:avLst/>
            </a:prstGeom>
            <a:noFill/>
            <a:ln w="9525" cap="flat" cmpd="sng" algn="ctr">
              <a:solidFill>
                <a:schemeClr val="accent4"/>
              </a:solidFill>
              <a:prstDash val="solid"/>
              <a:round/>
              <a:headEnd type="none" w="med" len="med"/>
              <a:tailEnd type="none" w="med" len="med"/>
            </a:ln>
            <a:effectLst/>
          </p:spPr>
        </p:cxnSp>
        <p:cxnSp>
          <p:nvCxnSpPr>
            <p:cNvPr id="78" name="Straight Connector 77"/>
            <p:cNvCxnSpPr/>
            <p:nvPr/>
          </p:nvCxnSpPr>
          <p:spPr bwMode="auto">
            <a:xfrm flipV="1">
              <a:off x="6512207" y="3464054"/>
              <a:ext cx="1465260" cy="3891"/>
            </a:xfrm>
            <a:prstGeom prst="line">
              <a:avLst/>
            </a:prstGeom>
            <a:noFill/>
            <a:ln w="9525" cap="flat" cmpd="sng" algn="ctr">
              <a:solidFill>
                <a:schemeClr val="accent4"/>
              </a:solidFill>
              <a:prstDash val="solid"/>
              <a:round/>
              <a:headEnd type="none" w="med" len="med"/>
              <a:tailEnd type="none" w="med" len="med"/>
            </a:ln>
            <a:effectLst/>
          </p:spPr>
        </p:cxnSp>
        <p:cxnSp>
          <p:nvCxnSpPr>
            <p:cNvPr id="79" name="Straight Connector 78"/>
            <p:cNvCxnSpPr>
              <a:endCxn id="55" idx="0"/>
            </p:cNvCxnSpPr>
            <p:nvPr/>
          </p:nvCxnSpPr>
          <p:spPr bwMode="auto">
            <a:xfrm>
              <a:off x="6508277" y="3362877"/>
              <a:ext cx="3930" cy="79775"/>
            </a:xfrm>
            <a:prstGeom prst="line">
              <a:avLst/>
            </a:prstGeom>
            <a:noFill/>
            <a:ln w="9525" cap="flat" cmpd="sng" algn="ctr">
              <a:solidFill>
                <a:schemeClr val="accent4"/>
              </a:solidFill>
              <a:prstDash val="solid"/>
              <a:round/>
              <a:headEnd type="none" w="med" len="med"/>
              <a:tailEnd type="none" w="med" len="med"/>
            </a:ln>
            <a:effectLst/>
          </p:spPr>
        </p:cxnSp>
        <p:cxnSp>
          <p:nvCxnSpPr>
            <p:cNvPr id="80" name="Straight Connector 79"/>
            <p:cNvCxnSpPr>
              <a:endCxn id="56" idx="0"/>
            </p:cNvCxnSpPr>
            <p:nvPr/>
          </p:nvCxnSpPr>
          <p:spPr bwMode="auto">
            <a:xfrm>
              <a:off x="6445424" y="3246135"/>
              <a:ext cx="3930" cy="103123"/>
            </a:xfrm>
            <a:prstGeom prst="line">
              <a:avLst/>
            </a:prstGeom>
            <a:noFill/>
            <a:ln w="9525" cap="flat" cmpd="sng" algn="ctr">
              <a:solidFill>
                <a:schemeClr val="accent4"/>
              </a:solidFill>
              <a:prstDash val="solid"/>
              <a:round/>
              <a:headEnd type="none" w="med" len="med"/>
              <a:tailEnd type="none" w="med" len="med"/>
            </a:ln>
            <a:effectLst/>
          </p:spPr>
        </p:cxnSp>
        <p:cxnSp>
          <p:nvCxnSpPr>
            <p:cNvPr id="81" name="Straight Connector 80"/>
            <p:cNvCxnSpPr/>
            <p:nvPr/>
          </p:nvCxnSpPr>
          <p:spPr bwMode="auto">
            <a:xfrm>
              <a:off x="6300078" y="3131338"/>
              <a:ext cx="3927" cy="108960"/>
            </a:xfrm>
            <a:prstGeom prst="line">
              <a:avLst/>
            </a:prstGeom>
            <a:noFill/>
            <a:ln w="9525" cap="flat" cmpd="sng" algn="ctr">
              <a:solidFill>
                <a:schemeClr val="accent4"/>
              </a:solidFill>
              <a:prstDash val="solid"/>
              <a:round/>
              <a:headEnd type="none" w="med" len="med"/>
              <a:tailEnd type="none" w="med" len="med"/>
            </a:ln>
            <a:effectLst/>
          </p:spPr>
        </p:cxnSp>
        <p:cxnSp>
          <p:nvCxnSpPr>
            <p:cNvPr id="82" name="Straight Connector 81"/>
            <p:cNvCxnSpPr/>
            <p:nvPr/>
          </p:nvCxnSpPr>
          <p:spPr bwMode="auto">
            <a:xfrm>
              <a:off x="3923447" y="2948442"/>
              <a:ext cx="671743" cy="1945"/>
            </a:xfrm>
            <a:prstGeom prst="line">
              <a:avLst/>
            </a:prstGeom>
            <a:noFill/>
            <a:ln w="9525" cap="flat" cmpd="sng" algn="ctr">
              <a:solidFill>
                <a:schemeClr val="accent4"/>
              </a:solidFill>
              <a:prstDash val="solid"/>
              <a:round/>
              <a:headEnd type="none" w="med" len="med"/>
              <a:tailEnd type="none" w="med" len="med"/>
            </a:ln>
            <a:effectLst/>
          </p:spPr>
        </p:cxnSp>
        <p:sp>
          <p:nvSpPr>
            <p:cNvPr id="83" name="Isosceles Triangle 82"/>
            <p:cNvSpPr/>
            <p:nvPr/>
          </p:nvSpPr>
          <p:spPr bwMode="auto">
            <a:xfrm>
              <a:off x="8264235" y="3559395"/>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84" name="Isosceles Triangle 83"/>
            <p:cNvSpPr/>
            <p:nvPr/>
          </p:nvSpPr>
          <p:spPr bwMode="auto">
            <a:xfrm>
              <a:off x="7977466" y="3555503"/>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85" name="Isosceles Triangle 84"/>
            <p:cNvSpPr/>
            <p:nvPr/>
          </p:nvSpPr>
          <p:spPr bwMode="auto">
            <a:xfrm>
              <a:off x="7949970" y="3561340"/>
              <a:ext cx="47140" cy="466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cxnSp>
          <p:nvCxnSpPr>
            <p:cNvPr id="86" name="Straight Connector 85"/>
            <p:cNvCxnSpPr/>
            <p:nvPr/>
          </p:nvCxnSpPr>
          <p:spPr bwMode="auto">
            <a:xfrm flipV="1">
              <a:off x="3829168" y="2847265"/>
              <a:ext cx="66783" cy="1945"/>
            </a:xfrm>
            <a:prstGeom prst="line">
              <a:avLst/>
            </a:prstGeom>
            <a:noFill/>
            <a:ln w="9525" cap="flat" cmpd="sng" algn="ctr">
              <a:solidFill>
                <a:schemeClr val="accent4"/>
              </a:solidFill>
              <a:prstDash val="solid"/>
              <a:round/>
              <a:headEnd type="none" w="med" len="med"/>
              <a:tailEnd type="none" w="med" len="med"/>
            </a:ln>
            <a:effectLst/>
          </p:spPr>
        </p:cxnSp>
        <p:cxnSp>
          <p:nvCxnSpPr>
            <p:cNvPr id="87" name="Straight Connector 86"/>
            <p:cNvCxnSpPr>
              <a:stCxn id="64" idx="1"/>
              <a:endCxn id="90316" idx="0"/>
            </p:cNvCxnSpPr>
            <p:nvPr/>
          </p:nvCxnSpPr>
          <p:spPr bwMode="auto">
            <a:xfrm>
              <a:off x="2992438" y="2586539"/>
              <a:ext cx="769949" cy="5837"/>
            </a:xfrm>
            <a:prstGeom prst="line">
              <a:avLst/>
            </a:prstGeom>
            <a:noFill/>
            <a:ln w="9525" cap="flat" cmpd="sng" algn="ctr">
              <a:solidFill>
                <a:schemeClr val="accent4"/>
              </a:solidFill>
              <a:prstDash val="solid"/>
              <a:round/>
              <a:headEnd type="none" w="med" len="med"/>
              <a:tailEnd type="none" w="med" len="med"/>
            </a:ln>
            <a:effectLst/>
          </p:spPr>
        </p:cxnSp>
        <p:cxnSp>
          <p:nvCxnSpPr>
            <p:cNvPr id="88" name="Straight Connector 87"/>
            <p:cNvCxnSpPr/>
            <p:nvPr/>
          </p:nvCxnSpPr>
          <p:spPr bwMode="auto">
            <a:xfrm flipH="1" flipV="1">
              <a:off x="2069284" y="1975587"/>
              <a:ext cx="11786" cy="319096"/>
            </a:xfrm>
            <a:prstGeom prst="line">
              <a:avLst/>
            </a:prstGeom>
            <a:noFill/>
            <a:ln w="9525" cap="flat" cmpd="sng" algn="ctr">
              <a:solidFill>
                <a:schemeClr val="accent4"/>
              </a:solidFill>
              <a:prstDash val="solid"/>
              <a:round/>
              <a:headEnd type="none" w="med" len="med"/>
              <a:tailEnd type="none" w="med" len="med"/>
            </a:ln>
            <a:effectLst/>
          </p:spPr>
        </p:cxnSp>
        <p:cxnSp>
          <p:nvCxnSpPr>
            <p:cNvPr id="89" name="Straight Connector 88"/>
            <p:cNvCxnSpPr/>
            <p:nvPr/>
          </p:nvCxnSpPr>
          <p:spPr bwMode="auto">
            <a:xfrm flipV="1">
              <a:off x="2100710" y="2294683"/>
              <a:ext cx="762093" cy="1945"/>
            </a:xfrm>
            <a:prstGeom prst="line">
              <a:avLst/>
            </a:prstGeom>
            <a:noFill/>
            <a:ln w="9525" cap="flat" cmpd="sng" algn="ctr">
              <a:solidFill>
                <a:schemeClr val="accent4"/>
              </a:solidFill>
              <a:prstDash val="solid"/>
              <a:round/>
              <a:headEnd type="none" w="med" len="med"/>
              <a:tailEnd type="none" w="med" len="med"/>
            </a:ln>
            <a:effectLst/>
          </p:spPr>
        </p:cxnSp>
        <p:cxnSp>
          <p:nvCxnSpPr>
            <p:cNvPr id="90" name="Straight Connector 89"/>
            <p:cNvCxnSpPr/>
            <p:nvPr/>
          </p:nvCxnSpPr>
          <p:spPr bwMode="auto">
            <a:xfrm flipV="1">
              <a:off x="4606974" y="3135230"/>
              <a:ext cx="78566" cy="0"/>
            </a:xfrm>
            <a:prstGeom prst="line">
              <a:avLst/>
            </a:prstGeom>
            <a:noFill/>
            <a:ln w="9525" cap="flat" cmpd="sng" algn="ctr">
              <a:solidFill>
                <a:schemeClr val="accent4"/>
              </a:solidFill>
              <a:prstDash val="solid"/>
              <a:round/>
              <a:headEnd type="none" w="med" len="med"/>
              <a:tailEnd type="none" w="med" len="med"/>
            </a:ln>
            <a:effectLst/>
          </p:spPr>
        </p:cxnSp>
        <p:sp>
          <p:nvSpPr>
            <p:cNvPr id="90307" name="Diamond 90"/>
            <p:cNvSpPr>
              <a:spLocks noChangeArrowheads="1"/>
            </p:cNvSpPr>
            <p:nvPr/>
          </p:nvSpPr>
          <p:spPr bwMode="auto">
            <a:xfrm>
              <a:off x="3855487" y="3002347"/>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08" name="Diamond 91"/>
            <p:cNvSpPr>
              <a:spLocks noChangeArrowheads="1"/>
            </p:cNvSpPr>
            <p:nvPr/>
          </p:nvSpPr>
          <p:spPr bwMode="auto">
            <a:xfrm>
              <a:off x="4095646" y="3099417"/>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09" name="Diamond 92"/>
            <p:cNvSpPr>
              <a:spLocks noChangeArrowheads="1"/>
            </p:cNvSpPr>
            <p:nvPr/>
          </p:nvSpPr>
          <p:spPr bwMode="auto">
            <a:xfrm>
              <a:off x="4578265" y="3438745"/>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10" name="Diamond 93"/>
            <p:cNvSpPr>
              <a:spLocks noChangeArrowheads="1"/>
            </p:cNvSpPr>
            <p:nvPr/>
          </p:nvSpPr>
          <p:spPr bwMode="auto">
            <a:xfrm>
              <a:off x="4566169" y="3279270"/>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11" name="Diamond 94"/>
            <p:cNvSpPr>
              <a:spLocks noChangeArrowheads="1"/>
            </p:cNvSpPr>
            <p:nvPr/>
          </p:nvSpPr>
          <p:spPr bwMode="auto">
            <a:xfrm>
              <a:off x="4247600" y="3180636"/>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12" name="Diamond 95"/>
            <p:cNvSpPr>
              <a:spLocks noChangeArrowheads="1"/>
            </p:cNvSpPr>
            <p:nvPr/>
          </p:nvSpPr>
          <p:spPr bwMode="auto">
            <a:xfrm>
              <a:off x="3776237" y="2928291"/>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13" name="Diamond 96"/>
            <p:cNvSpPr>
              <a:spLocks noChangeArrowheads="1"/>
            </p:cNvSpPr>
            <p:nvPr/>
          </p:nvSpPr>
          <p:spPr bwMode="auto">
            <a:xfrm>
              <a:off x="3825099" y="2925297"/>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14" name="Diamond 97"/>
            <p:cNvSpPr>
              <a:spLocks noChangeArrowheads="1"/>
            </p:cNvSpPr>
            <p:nvPr/>
          </p:nvSpPr>
          <p:spPr bwMode="auto">
            <a:xfrm>
              <a:off x="3707691" y="2509073"/>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15" name="Diamond 98"/>
            <p:cNvSpPr>
              <a:spLocks noChangeArrowheads="1"/>
            </p:cNvSpPr>
            <p:nvPr/>
          </p:nvSpPr>
          <p:spPr bwMode="auto">
            <a:xfrm>
              <a:off x="3737681" y="2838807"/>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16" name="Diamond 99"/>
            <p:cNvSpPr>
              <a:spLocks noChangeArrowheads="1"/>
            </p:cNvSpPr>
            <p:nvPr/>
          </p:nvSpPr>
          <p:spPr bwMode="auto">
            <a:xfrm>
              <a:off x="3733694" y="2593164"/>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17" name="Diamond 100"/>
            <p:cNvSpPr>
              <a:spLocks noChangeArrowheads="1"/>
            </p:cNvSpPr>
            <p:nvPr/>
          </p:nvSpPr>
          <p:spPr bwMode="auto">
            <a:xfrm>
              <a:off x="3533622" y="2504072"/>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18" name="Diamond 101"/>
            <p:cNvSpPr>
              <a:spLocks noChangeArrowheads="1"/>
            </p:cNvSpPr>
            <p:nvPr/>
          </p:nvSpPr>
          <p:spPr bwMode="auto">
            <a:xfrm>
              <a:off x="2950447" y="2427242"/>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19" name="Diamond 102"/>
            <p:cNvSpPr>
              <a:spLocks noChangeArrowheads="1"/>
            </p:cNvSpPr>
            <p:nvPr/>
          </p:nvSpPr>
          <p:spPr bwMode="auto">
            <a:xfrm>
              <a:off x="2887946" y="2344340"/>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20" name="Diamond 103"/>
            <p:cNvSpPr>
              <a:spLocks noChangeArrowheads="1"/>
            </p:cNvSpPr>
            <p:nvPr/>
          </p:nvSpPr>
          <p:spPr bwMode="auto">
            <a:xfrm>
              <a:off x="2863180" y="2206262"/>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21" name="Diamond 104"/>
            <p:cNvSpPr>
              <a:spLocks noChangeArrowheads="1"/>
            </p:cNvSpPr>
            <p:nvPr/>
          </p:nvSpPr>
          <p:spPr bwMode="auto">
            <a:xfrm>
              <a:off x="2804019" y="2204357"/>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22" name="Diamond 105"/>
            <p:cNvSpPr>
              <a:spLocks noChangeArrowheads="1"/>
            </p:cNvSpPr>
            <p:nvPr/>
          </p:nvSpPr>
          <p:spPr bwMode="auto">
            <a:xfrm>
              <a:off x="2315077" y="2127289"/>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23" name="Diamond 106"/>
            <p:cNvSpPr>
              <a:spLocks noChangeArrowheads="1"/>
            </p:cNvSpPr>
            <p:nvPr/>
          </p:nvSpPr>
          <p:spPr bwMode="auto">
            <a:xfrm>
              <a:off x="2190084" y="2125231"/>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24" name="Diamond 107"/>
            <p:cNvSpPr>
              <a:spLocks noChangeArrowheads="1"/>
            </p:cNvSpPr>
            <p:nvPr/>
          </p:nvSpPr>
          <p:spPr bwMode="auto">
            <a:xfrm>
              <a:off x="2129439" y="2126405"/>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25" name="Diamond 108"/>
            <p:cNvSpPr>
              <a:spLocks noChangeArrowheads="1"/>
            </p:cNvSpPr>
            <p:nvPr/>
          </p:nvSpPr>
          <p:spPr bwMode="auto">
            <a:xfrm>
              <a:off x="2117694" y="2047076"/>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26" name="Diamond 109"/>
            <p:cNvSpPr>
              <a:spLocks noChangeArrowheads="1"/>
            </p:cNvSpPr>
            <p:nvPr/>
          </p:nvSpPr>
          <p:spPr bwMode="auto">
            <a:xfrm>
              <a:off x="1195978" y="1840230"/>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27" name="Diamond 110"/>
            <p:cNvSpPr>
              <a:spLocks noChangeArrowheads="1"/>
            </p:cNvSpPr>
            <p:nvPr/>
          </p:nvSpPr>
          <p:spPr bwMode="auto">
            <a:xfrm>
              <a:off x="2041891" y="1983020"/>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28" name="Diamond 111"/>
            <p:cNvSpPr>
              <a:spLocks noChangeArrowheads="1"/>
            </p:cNvSpPr>
            <p:nvPr/>
          </p:nvSpPr>
          <p:spPr bwMode="auto">
            <a:xfrm>
              <a:off x="4589497" y="3537177"/>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29" name="Diamond 112"/>
            <p:cNvSpPr>
              <a:spLocks noChangeArrowheads="1"/>
            </p:cNvSpPr>
            <p:nvPr/>
          </p:nvSpPr>
          <p:spPr bwMode="auto">
            <a:xfrm>
              <a:off x="4617534" y="3613580"/>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30" name="Diamond 113"/>
            <p:cNvSpPr>
              <a:spLocks noChangeArrowheads="1"/>
            </p:cNvSpPr>
            <p:nvPr/>
          </p:nvSpPr>
          <p:spPr bwMode="auto">
            <a:xfrm>
              <a:off x="5421736" y="3793332"/>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31" name="Diamond 114"/>
            <p:cNvSpPr>
              <a:spLocks noChangeArrowheads="1"/>
            </p:cNvSpPr>
            <p:nvPr/>
          </p:nvSpPr>
          <p:spPr bwMode="auto">
            <a:xfrm>
              <a:off x="4773056" y="3710056"/>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32" name="Diamond 115"/>
            <p:cNvSpPr>
              <a:spLocks noChangeArrowheads="1"/>
            </p:cNvSpPr>
            <p:nvPr/>
          </p:nvSpPr>
          <p:spPr bwMode="auto">
            <a:xfrm>
              <a:off x="6280004" y="3974118"/>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33" name="Diamond 116"/>
            <p:cNvSpPr>
              <a:spLocks noChangeArrowheads="1"/>
            </p:cNvSpPr>
            <p:nvPr/>
          </p:nvSpPr>
          <p:spPr bwMode="auto">
            <a:xfrm>
              <a:off x="6293572" y="3974017"/>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34" name="Diamond 117"/>
            <p:cNvSpPr>
              <a:spLocks noChangeArrowheads="1"/>
            </p:cNvSpPr>
            <p:nvPr/>
          </p:nvSpPr>
          <p:spPr bwMode="auto">
            <a:xfrm>
              <a:off x="6346807" y="4065950"/>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35" name="Diamond 118"/>
            <p:cNvSpPr>
              <a:spLocks noChangeArrowheads="1"/>
            </p:cNvSpPr>
            <p:nvPr/>
          </p:nvSpPr>
          <p:spPr bwMode="auto">
            <a:xfrm>
              <a:off x="6437616" y="4166642"/>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36" name="Diamond 119"/>
            <p:cNvSpPr>
              <a:spLocks noChangeArrowheads="1"/>
            </p:cNvSpPr>
            <p:nvPr/>
          </p:nvSpPr>
          <p:spPr bwMode="auto">
            <a:xfrm>
              <a:off x="7959056" y="4286113"/>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37" name="Diamond 120"/>
            <p:cNvSpPr>
              <a:spLocks noChangeArrowheads="1"/>
            </p:cNvSpPr>
            <p:nvPr/>
          </p:nvSpPr>
          <p:spPr bwMode="auto">
            <a:xfrm>
              <a:off x="8106663" y="4526602"/>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38" name="Diamond 121"/>
            <p:cNvSpPr>
              <a:spLocks noChangeArrowheads="1"/>
            </p:cNvSpPr>
            <p:nvPr/>
          </p:nvSpPr>
          <p:spPr bwMode="auto">
            <a:xfrm>
              <a:off x="7978666" y="4524748"/>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sp>
          <p:nvSpPr>
            <p:cNvPr id="90339" name="Diamond 122"/>
            <p:cNvSpPr>
              <a:spLocks noChangeArrowheads="1"/>
            </p:cNvSpPr>
            <p:nvPr/>
          </p:nvSpPr>
          <p:spPr bwMode="auto">
            <a:xfrm>
              <a:off x="7909127" y="4163599"/>
              <a:ext cx="57149" cy="57150"/>
            </a:xfrm>
            <a:prstGeom prst="diamond">
              <a:avLst/>
            </a:prstGeom>
            <a:solidFill>
              <a:schemeClr val="accent1"/>
            </a:solidFill>
            <a:ln w="9525">
              <a:solidFill>
                <a:srgbClr val="001965"/>
              </a:solidFill>
              <a:round/>
              <a:headEnd/>
              <a:tailEnd/>
            </a:ln>
          </p:spPr>
          <p:txBody>
            <a:bodyPr wrap="none" anchor="ct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endParaRPr>
            </a:p>
          </p:txBody>
        </p:sp>
        <p:cxnSp>
          <p:nvCxnSpPr>
            <p:cNvPr id="90340" name="Straight Connector 123"/>
            <p:cNvCxnSpPr>
              <a:cxnSpLocks noChangeShapeType="1"/>
            </p:cNvCxnSpPr>
            <p:nvPr/>
          </p:nvCxnSpPr>
          <p:spPr bwMode="auto">
            <a:xfrm>
              <a:off x="4662810" y="3643910"/>
              <a:ext cx="141341" cy="3919"/>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41" name="Straight Connector 124"/>
            <p:cNvCxnSpPr>
              <a:cxnSpLocks noChangeShapeType="1"/>
            </p:cNvCxnSpPr>
            <p:nvPr/>
          </p:nvCxnSpPr>
          <p:spPr bwMode="auto">
            <a:xfrm>
              <a:off x="6304990" y="3813951"/>
              <a:ext cx="3811" cy="16573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42" name="Straight Connector 125"/>
            <p:cNvCxnSpPr>
              <a:cxnSpLocks noChangeShapeType="1"/>
            </p:cNvCxnSpPr>
            <p:nvPr/>
          </p:nvCxnSpPr>
          <p:spPr bwMode="auto">
            <a:xfrm>
              <a:off x="4594032" y="3201563"/>
              <a:ext cx="25146" cy="40660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43" name="Straight Connector 126"/>
            <p:cNvCxnSpPr>
              <a:cxnSpLocks noChangeShapeType="1"/>
            </p:cNvCxnSpPr>
            <p:nvPr/>
          </p:nvCxnSpPr>
          <p:spPr bwMode="auto">
            <a:xfrm>
              <a:off x="2977647" y="2376529"/>
              <a:ext cx="1904" cy="5905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44" name="Straight Connector 127"/>
            <p:cNvCxnSpPr>
              <a:cxnSpLocks noChangeShapeType="1"/>
            </p:cNvCxnSpPr>
            <p:nvPr/>
          </p:nvCxnSpPr>
          <p:spPr bwMode="auto">
            <a:xfrm flipV="1">
              <a:off x="4268369" y="3206643"/>
              <a:ext cx="331657" cy="200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45" name="Straight Connector 128"/>
            <p:cNvCxnSpPr>
              <a:cxnSpLocks noChangeShapeType="1"/>
            </p:cNvCxnSpPr>
            <p:nvPr/>
          </p:nvCxnSpPr>
          <p:spPr bwMode="auto">
            <a:xfrm flipV="1">
              <a:off x="5472820" y="3816047"/>
              <a:ext cx="829981" cy="194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46" name="Straight Connector 129"/>
            <p:cNvCxnSpPr>
              <a:cxnSpLocks noChangeShapeType="1"/>
            </p:cNvCxnSpPr>
            <p:nvPr/>
          </p:nvCxnSpPr>
          <p:spPr bwMode="auto">
            <a:xfrm>
              <a:off x="3870703" y="3033615"/>
              <a:ext cx="253959" cy="25"/>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47" name="Straight Connector 130"/>
            <p:cNvCxnSpPr>
              <a:cxnSpLocks noChangeShapeType="1"/>
            </p:cNvCxnSpPr>
            <p:nvPr/>
          </p:nvCxnSpPr>
          <p:spPr bwMode="auto">
            <a:xfrm flipV="1">
              <a:off x="4814497" y="3726071"/>
              <a:ext cx="638943" cy="330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48" name="Straight Connector 131"/>
            <p:cNvCxnSpPr>
              <a:cxnSpLocks noChangeShapeType="1"/>
            </p:cNvCxnSpPr>
            <p:nvPr/>
          </p:nvCxnSpPr>
          <p:spPr bwMode="auto">
            <a:xfrm flipV="1">
              <a:off x="4117594" y="3121240"/>
              <a:ext cx="163830" cy="190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49" name="Straight Connector 132"/>
            <p:cNvCxnSpPr>
              <a:cxnSpLocks noChangeShapeType="1"/>
            </p:cNvCxnSpPr>
            <p:nvPr/>
          </p:nvCxnSpPr>
          <p:spPr bwMode="auto">
            <a:xfrm flipV="1">
              <a:off x="2972152" y="2450746"/>
              <a:ext cx="590045" cy="315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50" name="Straight Connector 133"/>
            <p:cNvCxnSpPr>
              <a:cxnSpLocks noChangeShapeType="1"/>
            </p:cNvCxnSpPr>
            <p:nvPr/>
          </p:nvCxnSpPr>
          <p:spPr bwMode="auto">
            <a:xfrm>
              <a:off x="3535061" y="2534535"/>
              <a:ext cx="234000"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51" name="Straight Connector 134"/>
            <p:cNvCxnSpPr>
              <a:cxnSpLocks noChangeShapeType="1"/>
            </p:cNvCxnSpPr>
            <p:nvPr/>
          </p:nvCxnSpPr>
          <p:spPr bwMode="auto">
            <a:xfrm>
              <a:off x="2928010" y="2231116"/>
              <a:ext cx="0" cy="13906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52" name="Straight Connector 135"/>
            <p:cNvCxnSpPr>
              <a:cxnSpLocks noChangeShapeType="1"/>
            </p:cNvCxnSpPr>
            <p:nvPr/>
          </p:nvCxnSpPr>
          <p:spPr bwMode="auto">
            <a:xfrm flipV="1">
              <a:off x="2053017" y="2004027"/>
              <a:ext cx="93345" cy="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53" name="Straight Connector 136"/>
            <p:cNvCxnSpPr>
              <a:cxnSpLocks noChangeShapeType="1"/>
            </p:cNvCxnSpPr>
            <p:nvPr/>
          </p:nvCxnSpPr>
          <p:spPr bwMode="auto">
            <a:xfrm>
              <a:off x="2223066" y="2153657"/>
              <a:ext cx="601980" cy="190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354" name="Straight Connector 137"/>
            <p:cNvCxnSpPr>
              <a:cxnSpLocks noChangeShapeType="1"/>
            </p:cNvCxnSpPr>
            <p:nvPr/>
          </p:nvCxnSpPr>
          <p:spPr bwMode="auto">
            <a:xfrm>
              <a:off x="2067322" y="1863940"/>
              <a:ext cx="1472" cy="1197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sp>
          <p:nvSpPr>
            <p:cNvPr id="139" name="Isosceles Triangle 138"/>
            <p:cNvSpPr/>
            <p:nvPr/>
          </p:nvSpPr>
          <p:spPr bwMode="auto">
            <a:xfrm>
              <a:off x="2018217" y="1934726"/>
              <a:ext cx="47140" cy="44752"/>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cxnSp>
          <p:nvCxnSpPr>
            <p:cNvPr id="90356" name="Straight Connector 139"/>
            <p:cNvCxnSpPr>
              <a:cxnSpLocks noChangeShapeType="1"/>
              <a:stCxn id="90314" idx="3"/>
              <a:endCxn id="90315" idx="0"/>
            </p:cNvCxnSpPr>
            <p:nvPr/>
          </p:nvCxnSpPr>
          <p:spPr bwMode="auto">
            <a:xfrm>
              <a:off x="3764841" y="2537648"/>
              <a:ext cx="1415" cy="30115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grpSp>
      <p:cxnSp>
        <p:nvCxnSpPr>
          <p:cNvPr id="90149" name="Straight Connector 140"/>
          <p:cNvCxnSpPr>
            <a:cxnSpLocks noChangeShapeType="1"/>
          </p:cNvCxnSpPr>
          <p:nvPr/>
        </p:nvCxnSpPr>
        <p:spPr bwMode="auto">
          <a:xfrm>
            <a:off x="7510463" y="1774826"/>
            <a:ext cx="0" cy="6191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50" name="Straight Connector 141"/>
          <p:cNvCxnSpPr>
            <a:cxnSpLocks noChangeShapeType="1"/>
          </p:cNvCxnSpPr>
          <p:nvPr/>
        </p:nvCxnSpPr>
        <p:spPr bwMode="auto">
          <a:xfrm>
            <a:off x="7232650" y="1654175"/>
            <a:ext cx="0" cy="3333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51" name="Straight Connector 142"/>
          <p:cNvCxnSpPr>
            <a:cxnSpLocks noChangeShapeType="1"/>
          </p:cNvCxnSpPr>
          <p:nvPr/>
        </p:nvCxnSpPr>
        <p:spPr bwMode="auto">
          <a:xfrm>
            <a:off x="7235825" y="1731963"/>
            <a:ext cx="0" cy="3175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52" name="Straight Connector 143"/>
          <p:cNvCxnSpPr>
            <a:cxnSpLocks noChangeShapeType="1"/>
          </p:cNvCxnSpPr>
          <p:nvPr/>
        </p:nvCxnSpPr>
        <p:spPr bwMode="auto">
          <a:xfrm>
            <a:off x="7937500" y="2446338"/>
            <a:ext cx="0" cy="3175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53" name="Straight Connector 144"/>
          <p:cNvCxnSpPr>
            <a:cxnSpLocks noChangeShapeType="1"/>
          </p:cNvCxnSpPr>
          <p:nvPr/>
        </p:nvCxnSpPr>
        <p:spPr bwMode="auto">
          <a:xfrm>
            <a:off x="8242300" y="2938463"/>
            <a:ext cx="0" cy="3175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54" name="Straight Connector 145"/>
          <p:cNvCxnSpPr>
            <a:cxnSpLocks noChangeShapeType="1"/>
          </p:cNvCxnSpPr>
          <p:nvPr/>
        </p:nvCxnSpPr>
        <p:spPr bwMode="auto">
          <a:xfrm flipV="1">
            <a:off x="8912226" y="3281364"/>
            <a:ext cx="36513" cy="158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55" name="Straight Connector 146"/>
          <p:cNvCxnSpPr>
            <a:cxnSpLocks noChangeShapeType="1"/>
          </p:cNvCxnSpPr>
          <p:nvPr/>
        </p:nvCxnSpPr>
        <p:spPr bwMode="auto">
          <a:xfrm>
            <a:off x="6851650" y="2954338"/>
            <a:ext cx="2990850" cy="0"/>
          </a:xfrm>
          <a:prstGeom prst="line">
            <a:avLst/>
          </a:prstGeom>
          <a:noFill/>
          <a:ln w="9525">
            <a:solidFill>
              <a:schemeClr val="accent2"/>
            </a:solidFill>
            <a:prstDash val="dash"/>
            <a:round/>
            <a:headEnd/>
            <a:tailEnd/>
          </a:ln>
          <a:extLst>
            <a:ext uri="{909E8E84-426E-40dd-AFC4-6F175D3DCCD1}">
              <a14:hiddenFill xmlns="" xmlns:a14="http://schemas.microsoft.com/office/drawing/2010/main">
                <a:noFill/>
              </a14:hiddenFill>
            </a:ext>
          </a:extLst>
        </p:spPr>
      </p:cxnSp>
      <p:cxnSp>
        <p:nvCxnSpPr>
          <p:cNvPr id="258" name="Straight Connector 257"/>
          <p:cNvCxnSpPr/>
          <p:nvPr/>
        </p:nvCxnSpPr>
        <p:spPr bwMode="auto">
          <a:xfrm>
            <a:off x="7886700" y="2276475"/>
            <a:ext cx="31750" cy="0"/>
          </a:xfrm>
          <a:prstGeom prst="line">
            <a:avLst/>
          </a:prstGeom>
          <a:noFill/>
          <a:ln w="9525" cap="flat" cmpd="sng" algn="ctr">
            <a:solidFill>
              <a:schemeClr val="accent4"/>
            </a:solidFill>
            <a:prstDash val="solid"/>
            <a:round/>
            <a:headEnd type="none" w="med" len="med"/>
            <a:tailEnd type="none" w="med" len="med"/>
          </a:ln>
          <a:effectLst/>
        </p:spPr>
      </p:cxnSp>
      <p:cxnSp>
        <p:nvCxnSpPr>
          <p:cNvPr id="259" name="Straight Connector 258"/>
          <p:cNvCxnSpPr/>
          <p:nvPr/>
        </p:nvCxnSpPr>
        <p:spPr bwMode="auto">
          <a:xfrm flipH="1" flipV="1">
            <a:off x="7920038" y="2270126"/>
            <a:ext cx="0" cy="66675"/>
          </a:xfrm>
          <a:prstGeom prst="line">
            <a:avLst/>
          </a:prstGeom>
          <a:noFill/>
          <a:ln w="9525" cap="flat" cmpd="sng" algn="ctr">
            <a:solidFill>
              <a:schemeClr val="accent4"/>
            </a:solidFill>
            <a:prstDash val="solid"/>
            <a:round/>
            <a:headEnd type="none" w="med" len="med"/>
            <a:tailEnd type="none" w="med" len="med"/>
          </a:ln>
          <a:effectLst/>
        </p:spPr>
      </p:cxnSp>
      <p:cxnSp>
        <p:nvCxnSpPr>
          <p:cNvPr id="260" name="Straight Connector 259"/>
          <p:cNvCxnSpPr/>
          <p:nvPr/>
        </p:nvCxnSpPr>
        <p:spPr bwMode="auto">
          <a:xfrm flipH="1" flipV="1">
            <a:off x="7578725" y="2043113"/>
            <a:ext cx="1588" cy="76200"/>
          </a:xfrm>
          <a:prstGeom prst="line">
            <a:avLst/>
          </a:prstGeom>
          <a:noFill/>
          <a:ln w="9525" cap="flat" cmpd="sng" algn="ctr">
            <a:solidFill>
              <a:schemeClr val="accent4"/>
            </a:solidFill>
            <a:prstDash val="solid"/>
            <a:round/>
            <a:headEnd type="none" w="med" len="med"/>
            <a:tailEnd type="none" w="med" len="med"/>
          </a:ln>
          <a:effectLst/>
        </p:spPr>
      </p:cxnSp>
      <p:cxnSp>
        <p:nvCxnSpPr>
          <p:cNvPr id="261" name="Straight Connector 260"/>
          <p:cNvCxnSpPr/>
          <p:nvPr/>
        </p:nvCxnSpPr>
        <p:spPr bwMode="auto">
          <a:xfrm flipV="1">
            <a:off x="7527925" y="1979614"/>
            <a:ext cx="25400" cy="1587"/>
          </a:xfrm>
          <a:prstGeom prst="line">
            <a:avLst/>
          </a:prstGeom>
          <a:noFill/>
          <a:ln w="9525" cap="flat" cmpd="sng" algn="ctr">
            <a:solidFill>
              <a:schemeClr val="accent4"/>
            </a:solidFill>
            <a:prstDash val="solid"/>
            <a:round/>
            <a:headEnd type="none" w="med" len="med"/>
            <a:tailEnd type="none" w="med" len="med"/>
          </a:ln>
          <a:effectLst/>
        </p:spPr>
      </p:cxnSp>
      <p:cxnSp>
        <p:nvCxnSpPr>
          <p:cNvPr id="90160" name="Straight Connector 261"/>
          <p:cNvCxnSpPr>
            <a:cxnSpLocks noChangeShapeType="1"/>
          </p:cNvCxnSpPr>
          <p:nvPr/>
        </p:nvCxnSpPr>
        <p:spPr bwMode="auto">
          <a:xfrm>
            <a:off x="7805738" y="2016126"/>
            <a:ext cx="0" cy="4921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61" name="Straight Connector 262"/>
          <p:cNvCxnSpPr>
            <a:cxnSpLocks noChangeShapeType="1"/>
          </p:cNvCxnSpPr>
          <p:nvPr/>
        </p:nvCxnSpPr>
        <p:spPr bwMode="auto">
          <a:xfrm>
            <a:off x="8034338" y="2492375"/>
            <a:ext cx="0" cy="8413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62" name="Straight Connector 263"/>
          <p:cNvCxnSpPr>
            <a:cxnSpLocks noChangeShapeType="1"/>
          </p:cNvCxnSpPr>
          <p:nvPr/>
        </p:nvCxnSpPr>
        <p:spPr bwMode="auto">
          <a:xfrm>
            <a:off x="8096250" y="2560639"/>
            <a:ext cx="0" cy="8413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63" name="Straight Connector 264"/>
          <p:cNvCxnSpPr>
            <a:cxnSpLocks noChangeShapeType="1"/>
          </p:cNvCxnSpPr>
          <p:nvPr/>
        </p:nvCxnSpPr>
        <p:spPr bwMode="auto">
          <a:xfrm flipV="1">
            <a:off x="8242300" y="2992439"/>
            <a:ext cx="65088" cy="158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64" name="Straight Connector 265"/>
          <p:cNvCxnSpPr>
            <a:cxnSpLocks noChangeShapeType="1"/>
          </p:cNvCxnSpPr>
          <p:nvPr/>
        </p:nvCxnSpPr>
        <p:spPr bwMode="auto">
          <a:xfrm>
            <a:off x="8308975" y="2994025"/>
            <a:ext cx="0" cy="8413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65" name="Straight Connector 266"/>
          <p:cNvCxnSpPr>
            <a:cxnSpLocks noChangeShapeType="1"/>
          </p:cNvCxnSpPr>
          <p:nvPr/>
        </p:nvCxnSpPr>
        <p:spPr bwMode="auto">
          <a:xfrm>
            <a:off x="8567738" y="3055939"/>
            <a:ext cx="0" cy="8413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66" name="Straight Connector 267"/>
          <p:cNvCxnSpPr>
            <a:cxnSpLocks noChangeShapeType="1"/>
          </p:cNvCxnSpPr>
          <p:nvPr/>
        </p:nvCxnSpPr>
        <p:spPr bwMode="auto">
          <a:xfrm>
            <a:off x="8947150" y="3282950"/>
            <a:ext cx="0" cy="8413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67" name="Straight Connector 268"/>
          <p:cNvCxnSpPr>
            <a:cxnSpLocks noChangeShapeType="1"/>
          </p:cNvCxnSpPr>
          <p:nvPr/>
        </p:nvCxnSpPr>
        <p:spPr bwMode="auto">
          <a:xfrm>
            <a:off x="8977313" y="3343275"/>
            <a:ext cx="0" cy="8413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68" name="Straight Connector 269"/>
          <p:cNvCxnSpPr>
            <a:cxnSpLocks noChangeShapeType="1"/>
          </p:cNvCxnSpPr>
          <p:nvPr/>
        </p:nvCxnSpPr>
        <p:spPr bwMode="auto">
          <a:xfrm flipV="1">
            <a:off x="8943976" y="3348039"/>
            <a:ext cx="36513" cy="158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69" name="Straight Connector 270"/>
          <p:cNvCxnSpPr>
            <a:cxnSpLocks noChangeShapeType="1"/>
            <a:stCxn id="90335" idx="3"/>
            <a:endCxn id="90339" idx="3"/>
          </p:cNvCxnSpPr>
          <p:nvPr/>
        </p:nvCxnSpPr>
        <p:spPr bwMode="auto">
          <a:xfrm flipV="1">
            <a:off x="8991601" y="3438526"/>
            <a:ext cx="595313" cy="3175"/>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70" name="Straight Connector 271"/>
          <p:cNvCxnSpPr>
            <a:cxnSpLocks noChangeShapeType="1"/>
          </p:cNvCxnSpPr>
          <p:nvPr/>
        </p:nvCxnSpPr>
        <p:spPr bwMode="auto">
          <a:xfrm>
            <a:off x="9591675" y="3430588"/>
            <a:ext cx="1588" cy="12541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71" name="Straight Connector 272"/>
          <p:cNvCxnSpPr>
            <a:cxnSpLocks noChangeShapeType="1"/>
            <a:endCxn id="90338" idx="2"/>
          </p:cNvCxnSpPr>
          <p:nvPr/>
        </p:nvCxnSpPr>
        <p:spPr bwMode="auto">
          <a:xfrm>
            <a:off x="9598026" y="3544889"/>
            <a:ext cx="4763" cy="21113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72" name="Straight Connector 273"/>
          <p:cNvCxnSpPr>
            <a:cxnSpLocks noChangeShapeType="1"/>
          </p:cNvCxnSpPr>
          <p:nvPr/>
        </p:nvCxnSpPr>
        <p:spPr bwMode="auto">
          <a:xfrm flipV="1">
            <a:off x="9612313" y="3736975"/>
            <a:ext cx="36512" cy="158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0173" name="Straight Connector 274"/>
          <p:cNvCxnSpPr>
            <a:cxnSpLocks noChangeShapeType="1"/>
          </p:cNvCxnSpPr>
          <p:nvPr/>
        </p:nvCxnSpPr>
        <p:spPr bwMode="auto">
          <a:xfrm flipV="1">
            <a:off x="7534275" y="1960563"/>
            <a:ext cx="38100"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276" name="Straight Connector 275"/>
          <p:cNvCxnSpPr/>
          <p:nvPr/>
        </p:nvCxnSpPr>
        <p:spPr bwMode="auto">
          <a:xfrm flipH="1" flipV="1">
            <a:off x="7523163" y="1890713"/>
            <a:ext cx="0" cy="76200"/>
          </a:xfrm>
          <a:prstGeom prst="line">
            <a:avLst/>
          </a:prstGeom>
          <a:noFill/>
          <a:ln w="9525" cap="flat" cmpd="sng" algn="ctr">
            <a:solidFill>
              <a:schemeClr val="accent4"/>
            </a:solidFill>
            <a:prstDash val="solid"/>
            <a:round/>
            <a:headEnd type="none" w="med" len="med"/>
            <a:tailEnd type="none" w="med" len="med"/>
          </a:ln>
          <a:effectLst/>
        </p:spPr>
      </p:cxnSp>
      <p:cxnSp>
        <p:nvCxnSpPr>
          <p:cNvPr id="277" name="Straight Connector 276"/>
          <p:cNvCxnSpPr/>
          <p:nvPr/>
        </p:nvCxnSpPr>
        <p:spPr bwMode="auto">
          <a:xfrm>
            <a:off x="7551739" y="2049463"/>
            <a:ext cx="28575" cy="0"/>
          </a:xfrm>
          <a:prstGeom prst="line">
            <a:avLst/>
          </a:prstGeom>
          <a:noFill/>
          <a:ln w="9525" cap="flat" cmpd="sng" algn="ctr">
            <a:solidFill>
              <a:schemeClr val="accent4"/>
            </a:solidFill>
            <a:prstDash val="solid"/>
            <a:round/>
            <a:headEnd type="none" w="med" len="med"/>
            <a:tailEnd type="none" w="med" len="med"/>
          </a:ln>
          <a:effectLst/>
        </p:spPr>
      </p:cxnSp>
      <p:cxnSp>
        <p:nvCxnSpPr>
          <p:cNvPr id="90176" name="Straight Connector 277"/>
          <p:cNvCxnSpPr>
            <a:cxnSpLocks noChangeShapeType="1"/>
          </p:cNvCxnSpPr>
          <p:nvPr/>
        </p:nvCxnSpPr>
        <p:spPr bwMode="auto">
          <a:xfrm>
            <a:off x="7904163" y="2354264"/>
            <a:ext cx="0" cy="8413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sp>
        <p:nvSpPr>
          <p:cNvPr id="90177" name="Rectangle 188"/>
          <p:cNvSpPr>
            <a:spLocks noChangeArrowheads="1"/>
          </p:cNvSpPr>
          <p:nvPr/>
        </p:nvSpPr>
        <p:spPr bwMode="auto">
          <a:xfrm>
            <a:off x="6826250" y="4445001"/>
            <a:ext cx="71438"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0178" name="Rectangle 188"/>
          <p:cNvSpPr>
            <a:spLocks noChangeArrowheads="1"/>
          </p:cNvSpPr>
          <p:nvPr/>
        </p:nvSpPr>
        <p:spPr bwMode="auto">
          <a:xfrm>
            <a:off x="7157689" y="4445001"/>
            <a:ext cx="72136" cy="169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a:t>
            </a:r>
          </a:p>
        </p:txBody>
      </p:sp>
      <p:sp>
        <p:nvSpPr>
          <p:cNvPr id="90179" name="Rectangle 188"/>
          <p:cNvSpPr>
            <a:spLocks noChangeArrowheads="1"/>
          </p:cNvSpPr>
          <p:nvPr/>
        </p:nvSpPr>
        <p:spPr bwMode="auto">
          <a:xfrm>
            <a:off x="7494239" y="4445001"/>
            <a:ext cx="72136" cy="169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a:t>
            </a:r>
          </a:p>
        </p:txBody>
      </p:sp>
      <p:sp>
        <p:nvSpPr>
          <p:cNvPr id="90180" name="Rectangle 188"/>
          <p:cNvSpPr>
            <a:spLocks noChangeArrowheads="1"/>
          </p:cNvSpPr>
          <p:nvPr/>
        </p:nvSpPr>
        <p:spPr bwMode="auto">
          <a:xfrm>
            <a:off x="7842250" y="4445001"/>
            <a:ext cx="71438"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a:t>
            </a:r>
          </a:p>
        </p:txBody>
      </p:sp>
      <p:sp>
        <p:nvSpPr>
          <p:cNvPr id="90181" name="Rectangle 188"/>
          <p:cNvSpPr>
            <a:spLocks noChangeArrowheads="1"/>
          </p:cNvSpPr>
          <p:nvPr/>
        </p:nvSpPr>
        <p:spPr bwMode="auto">
          <a:xfrm>
            <a:off x="8166101" y="4446588"/>
            <a:ext cx="144463"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12</a:t>
            </a:r>
          </a:p>
        </p:txBody>
      </p:sp>
      <p:sp>
        <p:nvSpPr>
          <p:cNvPr id="90182" name="Rectangle 188"/>
          <p:cNvSpPr>
            <a:spLocks noChangeArrowheads="1"/>
          </p:cNvSpPr>
          <p:nvPr/>
        </p:nvSpPr>
        <p:spPr bwMode="auto">
          <a:xfrm>
            <a:off x="8837613" y="4446588"/>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18</a:t>
            </a:r>
          </a:p>
        </p:txBody>
      </p:sp>
      <p:sp>
        <p:nvSpPr>
          <p:cNvPr id="90183" name="Rectangle 188"/>
          <p:cNvSpPr>
            <a:spLocks noChangeArrowheads="1"/>
          </p:cNvSpPr>
          <p:nvPr/>
        </p:nvSpPr>
        <p:spPr bwMode="auto">
          <a:xfrm>
            <a:off x="9529763" y="4446588"/>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24</a:t>
            </a:r>
          </a:p>
        </p:txBody>
      </p:sp>
      <p:sp>
        <p:nvSpPr>
          <p:cNvPr id="90184" name="Rectangle 188"/>
          <p:cNvSpPr>
            <a:spLocks noChangeArrowheads="1"/>
          </p:cNvSpPr>
          <p:nvPr/>
        </p:nvSpPr>
        <p:spPr bwMode="auto">
          <a:xfrm>
            <a:off x="9852026" y="4445001"/>
            <a:ext cx="144463"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27</a:t>
            </a:r>
          </a:p>
        </p:txBody>
      </p:sp>
      <p:sp>
        <p:nvSpPr>
          <p:cNvPr id="90185" name="TextBox 311"/>
          <p:cNvSpPr txBox="1">
            <a:spLocks noChangeArrowheads="1"/>
          </p:cNvSpPr>
          <p:nvPr/>
        </p:nvSpPr>
        <p:spPr bwMode="auto">
          <a:xfrm>
            <a:off x="6953250" y="3062288"/>
            <a:ext cx="1638590" cy="8156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63A5B4"/>
                </a:solidFill>
                <a:latin typeface="Calibri" panose="020F0502020204030204" pitchFamily="34" charset="0"/>
                <a:ea typeface="MS PGothic" panose="020B0600070205080204" pitchFamily="34" charset="-128"/>
                <a:cs typeface="Arial" panose="020B0604020202020204" pitchFamily="34" charset="0"/>
              </a:rPr>
              <a:t>Lanreotide</a:t>
            </a:r>
          </a:p>
          <a:p>
            <a:pPr fontAlgn="auto">
              <a:spcBef>
                <a:spcPct val="0"/>
              </a:spcBef>
              <a:spcAft>
                <a:spcPts val="0"/>
              </a:spcAft>
              <a:buNone/>
              <a:defRPr/>
            </a:pPr>
            <a:r>
              <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18 events / 42 patients</a:t>
            </a:r>
          </a:p>
          <a:p>
            <a:pPr fontAlgn="auto">
              <a:spcBef>
                <a:spcPct val="0"/>
              </a:spcBef>
              <a:spcAft>
                <a:spcPts val="0"/>
              </a:spcAft>
              <a:buNone/>
              <a:defRPr/>
            </a:pPr>
            <a:r>
              <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Median PFS not reached </a:t>
            </a:r>
          </a:p>
          <a:p>
            <a:pPr fontAlgn="auto">
              <a:spcBef>
                <a:spcPct val="0"/>
              </a:spcBef>
              <a:spcAft>
                <a:spcPts val="0"/>
              </a:spcAft>
              <a:buNone/>
              <a:defRPr/>
            </a:pPr>
            <a:r>
              <a:rPr lang="en-GB" altLang="en-US" sz="1100" kern="0" dirty="0">
                <a:solidFill>
                  <a:srgbClr val="000000"/>
                </a:solidFill>
                <a:latin typeface="Calibri" panose="020F0502020204030204" pitchFamily="34" charset="0"/>
                <a:ea typeface="MS PGothic" panose="020B0600070205080204" pitchFamily="34" charset="-128"/>
                <a:cs typeface="Arial" panose="020B0604020202020204" pitchFamily="34" charset="0"/>
              </a:rPr>
              <a:t>               </a:t>
            </a:r>
            <a:endPar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endParaRPr>
          </a:p>
        </p:txBody>
      </p:sp>
      <p:sp>
        <p:nvSpPr>
          <p:cNvPr id="90186" name="TextBox 312"/>
          <p:cNvSpPr txBox="1">
            <a:spLocks noChangeArrowheads="1"/>
          </p:cNvSpPr>
          <p:nvPr/>
        </p:nvSpPr>
        <p:spPr bwMode="auto">
          <a:xfrm>
            <a:off x="6991350" y="3732213"/>
            <a:ext cx="283368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1385FF"/>
                </a:solidFill>
                <a:latin typeface="Calibri" panose="020F0502020204030204" pitchFamily="34" charset="0"/>
                <a:ea typeface="MS PGothic" panose="020B0600070205080204" pitchFamily="34" charset="-128"/>
                <a:cs typeface="Arial" panose="020B0604020202020204" pitchFamily="34" charset="0"/>
              </a:rPr>
              <a:t>Placebo</a:t>
            </a:r>
          </a:p>
          <a:p>
            <a:pPr fontAlgn="auto">
              <a:spcBef>
                <a:spcPct val="0"/>
              </a:spcBef>
              <a:spcAft>
                <a:spcPts val="0"/>
              </a:spcAft>
              <a:buNone/>
              <a:defRPr/>
            </a:pPr>
            <a:r>
              <a:rPr lang="en-GB" altLang="en-US" sz="1100" kern="0" dirty="0">
                <a:solidFill>
                  <a:srgbClr val="1385FF"/>
                </a:solidFill>
                <a:latin typeface="Calibri" panose="020F0502020204030204" pitchFamily="34" charset="0"/>
                <a:ea typeface="MS PGothic" panose="020B0600070205080204" pitchFamily="34" charset="-128"/>
                <a:cs typeface="Arial" panose="020B0604020202020204" pitchFamily="34" charset="0"/>
              </a:rPr>
              <a:t>31 events / 49 patients</a:t>
            </a:r>
          </a:p>
          <a:p>
            <a:pPr fontAlgn="auto">
              <a:spcBef>
                <a:spcPct val="0"/>
              </a:spcBef>
              <a:spcAft>
                <a:spcPts val="0"/>
              </a:spcAft>
              <a:buNone/>
              <a:defRPr/>
            </a:pPr>
            <a:r>
              <a:rPr lang="en-GB" altLang="en-US" sz="1100" kern="0" dirty="0">
                <a:solidFill>
                  <a:srgbClr val="1385FF"/>
                </a:solidFill>
                <a:latin typeface="Calibri" panose="020F0502020204030204" pitchFamily="34" charset="0"/>
                <a:ea typeface="MS PGothic" panose="020B0600070205080204" pitchFamily="34" charset="-128"/>
                <a:cs typeface="Arial" panose="020B0604020202020204" pitchFamily="34" charset="0"/>
              </a:rPr>
              <a:t>Median PFS = 12.1 months [95% CI: 9.4, 18.3]</a:t>
            </a:r>
          </a:p>
        </p:txBody>
      </p:sp>
      <p:sp>
        <p:nvSpPr>
          <p:cNvPr id="314" name="Rounded Rectangle 313"/>
          <p:cNvSpPr/>
          <p:nvPr/>
        </p:nvSpPr>
        <p:spPr bwMode="auto">
          <a:xfrm>
            <a:off x="8322000" y="973395"/>
            <a:ext cx="2029211" cy="962798"/>
          </a:xfrm>
          <a:prstGeom prst="roundRect">
            <a:avLst/>
          </a:prstGeom>
          <a:solidFill>
            <a:srgbClr val="99FF99"/>
          </a:solidFill>
          <a:ln w="9525" cap="flat" cmpd="sng" algn="ctr">
            <a:noFill/>
            <a:prstDash val="solid"/>
            <a:round/>
            <a:headEnd type="none" w="med" len="med"/>
            <a:tailEnd type="none" w="med" len="med"/>
          </a:ln>
          <a:effectLst/>
          <a:scene3d>
            <a:camera prst="orthographicFront"/>
            <a:lightRig rig="threePt" dir="t"/>
          </a:scene3d>
          <a:sp3d>
            <a:bevelT/>
          </a:sp3d>
        </p:spPr>
        <p:txBody>
          <a:bodyPr wrap="none" anchor="ctr"/>
          <a:lstStyle/>
          <a:p>
            <a:pPr algn="ctr" fontAlgn="auto">
              <a:spcBef>
                <a:spcPts val="0"/>
              </a:spcBef>
              <a:spcAft>
                <a:spcPts val="600"/>
              </a:spcAft>
              <a:defRPr/>
            </a:pPr>
            <a:r>
              <a:rPr lang="en-GB" sz="1400" b="1" i="1" u="sng" kern="0" dirty="0">
                <a:solidFill>
                  <a:srgbClr val="003874"/>
                </a:solidFill>
                <a:latin typeface="Calibri" panose="020F0502020204030204" pitchFamily="34" charset="0"/>
                <a:cs typeface="Arial"/>
              </a:rPr>
              <a:t>Pancreatic NETs </a:t>
            </a:r>
            <a:r>
              <a:rPr lang="en-GB" sz="1100" b="1" kern="0" dirty="0">
                <a:solidFill>
                  <a:srgbClr val="003874"/>
                </a:solidFill>
                <a:latin typeface="Calibri" panose="020F0502020204030204" pitchFamily="34" charset="0"/>
                <a:cs typeface="Arial"/>
              </a:rPr>
              <a:t>(n=91)</a:t>
            </a:r>
          </a:p>
          <a:p>
            <a:pPr algn="ctr" fontAlgn="auto">
              <a:spcBef>
                <a:spcPts val="0"/>
              </a:spcBef>
              <a:spcAft>
                <a:spcPts val="0"/>
              </a:spcAft>
              <a:defRPr/>
            </a:pPr>
            <a:r>
              <a:rPr lang="en-GB" sz="1100" b="1" kern="0" dirty="0">
                <a:solidFill>
                  <a:srgbClr val="003874"/>
                </a:solidFill>
                <a:latin typeface="Calibri" panose="020F0502020204030204" pitchFamily="34" charset="0"/>
                <a:cs typeface="Arial"/>
              </a:rPr>
              <a:t>Lanreotide 120 mg vs. PBO</a:t>
            </a:r>
          </a:p>
          <a:p>
            <a:pPr algn="ctr" fontAlgn="auto">
              <a:spcBef>
                <a:spcPts val="0"/>
              </a:spcBef>
              <a:spcAft>
                <a:spcPts val="0"/>
              </a:spcAft>
              <a:defRPr/>
            </a:pPr>
            <a:r>
              <a:rPr lang="en-GB" sz="1100" b="1" kern="0" dirty="0">
                <a:solidFill>
                  <a:srgbClr val="003874"/>
                </a:solidFill>
                <a:latin typeface="Calibri" panose="020F0502020204030204" pitchFamily="34" charset="0"/>
                <a:cs typeface="Arial"/>
              </a:rPr>
              <a:t>HR=0.58 </a:t>
            </a:r>
          </a:p>
          <a:p>
            <a:pPr algn="ctr" fontAlgn="auto">
              <a:spcBef>
                <a:spcPts val="0"/>
              </a:spcBef>
              <a:spcAft>
                <a:spcPts val="0"/>
              </a:spcAft>
              <a:defRPr/>
            </a:pPr>
            <a:r>
              <a:rPr lang="en-GB" sz="1100" b="1" kern="0" dirty="0">
                <a:solidFill>
                  <a:srgbClr val="003874"/>
                </a:solidFill>
                <a:latin typeface="Calibri" panose="020F0502020204030204" pitchFamily="34" charset="0"/>
                <a:cs typeface="Arial"/>
              </a:rPr>
              <a:t>[95% CI: 0.32, 1.04]</a:t>
            </a:r>
          </a:p>
        </p:txBody>
      </p:sp>
      <p:sp>
        <p:nvSpPr>
          <p:cNvPr id="318" name="Rounded Rectangle 317"/>
          <p:cNvSpPr/>
          <p:nvPr/>
        </p:nvSpPr>
        <p:spPr bwMode="auto">
          <a:xfrm>
            <a:off x="3990857" y="1023893"/>
            <a:ext cx="2019418" cy="898012"/>
          </a:xfrm>
          <a:prstGeom prst="roundRect">
            <a:avLst/>
          </a:prstGeom>
          <a:solidFill>
            <a:srgbClr val="99FF99"/>
          </a:solidFill>
          <a:ln w="9525" cap="flat" cmpd="sng" algn="ctr">
            <a:noFill/>
            <a:prstDash val="solid"/>
            <a:round/>
            <a:headEnd type="none" w="med" len="med"/>
            <a:tailEnd type="none" w="med" len="med"/>
          </a:ln>
          <a:effectLst/>
          <a:scene3d>
            <a:camera prst="orthographicFront"/>
            <a:lightRig rig="threePt" dir="t"/>
          </a:scene3d>
          <a:sp3d>
            <a:bevelT/>
          </a:sp3d>
        </p:spPr>
        <p:txBody>
          <a:bodyPr wrap="none" anchor="ctr"/>
          <a:lstStyle/>
          <a:p>
            <a:pPr algn="ctr" fontAlgn="auto">
              <a:spcBef>
                <a:spcPts val="0"/>
              </a:spcBef>
              <a:spcAft>
                <a:spcPts val="600"/>
              </a:spcAft>
              <a:defRPr/>
            </a:pPr>
            <a:r>
              <a:rPr lang="en-GB" sz="1400" b="1" i="1" u="sng" kern="0" dirty="0">
                <a:solidFill>
                  <a:srgbClr val="003874"/>
                </a:solidFill>
                <a:latin typeface="Calibri" panose="020F0502020204030204" pitchFamily="34" charset="0"/>
                <a:cs typeface="Arial"/>
              </a:rPr>
              <a:t>Midgut NETs </a:t>
            </a:r>
            <a:r>
              <a:rPr lang="en-GB" sz="1100" b="1" kern="0" dirty="0">
                <a:solidFill>
                  <a:srgbClr val="003874"/>
                </a:solidFill>
                <a:latin typeface="Calibri" panose="020F0502020204030204" pitchFamily="34" charset="0"/>
                <a:cs typeface="Arial"/>
              </a:rPr>
              <a:t>(n=73)</a:t>
            </a:r>
          </a:p>
          <a:p>
            <a:pPr algn="ctr" fontAlgn="auto">
              <a:spcBef>
                <a:spcPts val="0"/>
              </a:spcBef>
              <a:spcAft>
                <a:spcPts val="0"/>
              </a:spcAft>
              <a:defRPr/>
            </a:pPr>
            <a:r>
              <a:rPr lang="en-GB" sz="1100" b="1" kern="0" dirty="0">
                <a:solidFill>
                  <a:srgbClr val="003874"/>
                </a:solidFill>
                <a:latin typeface="Calibri" panose="020F0502020204030204" pitchFamily="34" charset="0"/>
                <a:cs typeface="Arial"/>
              </a:rPr>
              <a:t>Lanreotide 120 mg vs. PBO</a:t>
            </a:r>
          </a:p>
          <a:p>
            <a:pPr algn="ctr" fontAlgn="auto">
              <a:spcBef>
                <a:spcPts val="0"/>
              </a:spcBef>
              <a:spcAft>
                <a:spcPts val="0"/>
              </a:spcAft>
              <a:defRPr/>
            </a:pPr>
            <a:r>
              <a:rPr lang="en-GB" sz="1100" b="1" kern="0" dirty="0">
                <a:solidFill>
                  <a:srgbClr val="003874"/>
                </a:solidFill>
                <a:latin typeface="Calibri" panose="020F0502020204030204" pitchFamily="34" charset="0"/>
                <a:cs typeface="Arial"/>
              </a:rPr>
              <a:t>HR=0.35 </a:t>
            </a:r>
          </a:p>
          <a:p>
            <a:pPr algn="ctr" fontAlgn="auto">
              <a:spcBef>
                <a:spcPts val="0"/>
              </a:spcBef>
              <a:spcAft>
                <a:spcPts val="0"/>
              </a:spcAft>
              <a:defRPr/>
            </a:pPr>
            <a:r>
              <a:rPr lang="en-GB" sz="1100" b="1" kern="0" dirty="0">
                <a:solidFill>
                  <a:srgbClr val="003874"/>
                </a:solidFill>
                <a:latin typeface="Calibri" panose="020F0502020204030204" pitchFamily="34" charset="0"/>
                <a:cs typeface="Arial"/>
              </a:rPr>
              <a:t>[95% CI: 0.16, 0.80]</a:t>
            </a:r>
          </a:p>
        </p:txBody>
      </p:sp>
      <p:grpSp>
        <p:nvGrpSpPr>
          <p:cNvPr id="90193" name="Group 120"/>
          <p:cNvGrpSpPr>
            <a:grpSpLocks/>
          </p:cNvGrpSpPr>
          <p:nvPr/>
        </p:nvGrpSpPr>
        <p:grpSpPr bwMode="auto">
          <a:xfrm>
            <a:off x="6548438" y="4899026"/>
            <a:ext cx="3484562" cy="568325"/>
            <a:chOff x="589699" y="5698173"/>
            <a:chExt cx="6961935" cy="568860"/>
          </a:xfrm>
        </p:grpSpPr>
        <p:sp>
          <p:nvSpPr>
            <p:cNvPr id="90212" name="Rectangle 512"/>
            <p:cNvSpPr>
              <a:spLocks noChangeArrowheads="1"/>
            </p:cNvSpPr>
            <p:nvPr/>
          </p:nvSpPr>
          <p:spPr bwMode="auto">
            <a:xfrm>
              <a:off x="1158323"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42</a:t>
              </a:r>
            </a:p>
          </p:txBody>
        </p:sp>
        <p:sp>
          <p:nvSpPr>
            <p:cNvPr id="90213" name="Rectangle 513"/>
            <p:cNvSpPr>
              <a:spLocks noChangeArrowheads="1"/>
            </p:cNvSpPr>
            <p:nvPr/>
          </p:nvSpPr>
          <p:spPr bwMode="auto">
            <a:xfrm>
              <a:off x="1874332"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39</a:t>
              </a:r>
            </a:p>
          </p:txBody>
        </p:sp>
        <p:sp>
          <p:nvSpPr>
            <p:cNvPr id="90214" name="Rectangle 514"/>
            <p:cNvSpPr>
              <a:spLocks noChangeArrowheads="1"/>
            </p:cNvSpPr>
            <p:nvPr/>
          </p:nvSpPr>
          <p:spPr bwMode="auto">
            <a:xfrm>
              <a:off x="2538496"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32</a:t>
              </a:r>
            </a:p>
          </p:txBody>
        </p:sp>
        <p:sp>
          <p:nvSpPr>
            <p:cNvPr id="90215" name="Rectangle 515"/>
            <p:cNvSpPr>
              <a:spLocks noChangeArrowheads="1"/>
            </p:cNvSpPr>
            <p:nvPr/>
          </p:nvSpPr>
          <p:spPr bwMode="auto">
            <a:xfrm>
              <a:off x="3245884"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29</a:t>
              </a:r>
            </a:p>
          </p:txBody>
        </p:sp>
        <p:sp>
          <p:nvSpPr>
            <p:cNvPr id="90216" name="Rectangle 516"/>
            <p:cNvSpPr>
              <a:spLocks noChangeArrowheads="1"/>
            </p:cNvSpPr>
            <p:nvPr/>
          </p:nvSpPr>
          <p:spPr bwMode="auto">
            <a:xfrm>
              <a:off x="3961530"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24</a:t>
              </a:r>
            </a:p>
          </p:txBody>
        </p:sp>
        <p:sp>
          <p:nvSpPr>
            <p:cNvPr id="90217" name="Rectangle 517"/>
            <p:cNvSpPr>
              <a:spLocks noChangeArrowheads="1"/>
            </p:cNvSpPr>
            <p:nvPr/>
          </p:nvSpPr>
          <p:spPr bwMode="auto">
            <a:xfrm>
              <a:off x="5334083"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20</a:t>
              </a:r>
            </a:p>
          </p:txBody>
        </p:sp>
        <p:sp>
          <p:nvSpPr>
            <p:cNvPr id="90218" name="Rectangle 518"/>
            <p:cNvSpPr>
              <a:spLocks noChangeArrowheads="1"/>
            </p:cNvSpPr>
            <p:nvPr/>
          </p:nvSpPr>
          <p:spPr bwMode="auto">
            <a:xfrm>
              <a:off x="1151972"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49</a:t>
              </a:r>
            </a:p>
          </p:txBody>
        </p:sp>
        <p:sp>
          <p:nvSpPr>
            <p:cNvPr id="90219" name="Rectangle 519"/>
            <p:cNvSpPr>
              <a:spLocks noChangeArrowheads="1"/>
            </p:cNvSpPr>
            <p:nvPr/>
          </p:nvSpPr>
          <p:spPr bwMode="auto">
            <a:xfrm>
              <a:off x="1874332"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48</a:t>
              </a:r>
            </a:p>
          </p:txBody>
        </p:sp>
        <p:sp>
          <p:nvSpPr>
            <p:cNvPr id="90220" name="Rectangle 520"/>
            <p:cNvSpPr>
              <a:spLocks noChangeArrowheads="1"/>
            </p:cNvSpPr>
            <p:nvPr/>
          </p:nvSpPr>
          <p:spPr bwMode="auto">
            <a:xfrm>
              <a:off x="2538495"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38</a:t>
              </a:r>
            </a:p>
          </p:txBody>
        </p:sp>
        <p:sp>
          <p:nvSpPr>
            <p:cNvPr id="90221" name="Rectangle 521"/>
            <p:cNvSpPr>
              <a:spLocks noChangeArrowheads="1"/>
            </p:cNvSpPr>
            <p:nvPr/>
          </p:nvSpPr>
          <p:spPr bwMode="auto">
            <a:xfrm>
              <a:off x="3239535"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33</a:t>
              </a:r>
            </a:p>
          </p:txBody>
        </p:sp>
        <p:sp>
          <p:nvSpPr>
            <p:cNvPr id="90222" name="Rectangle 522"/>
            <p:cNvSpPr>
              <a:spLocks noChangeArrowheads="1"/>
            </p:cNvSpPr>
            <p:nvPr/>
          </p:nvSpPr>
          <p:spPr bwMode="auto">
            <a:xfrm>
              <a:off x="3945656"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23</a:t>
              </a:r>
            </a:p>
          </p:txBody>
        </p:sp>
        <p:sp>
          <p:nvSpPr>
            <p:cNvPr id="90223" name="Rectangle 523"/>
            <p:cNvSpPr>
              <a:spLocks noChangeArrowheads="1"/>
            </p:cNvSpPr>
            <p:nvPr/>
          </p:nvSpPr>
          <p:spPr bwMode="auto">
            <a:xfrm>
              <a:off x="5318207"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17</a:t>
              </a:r>
            </a:p>
          </p:txBody>
        </p:sp>
        <p:sp>
          <p:nvSpPr>
            <p:cNvPr id="90224" name="Rectangle 524"/>
            <p:cNvSpPr>
              <a:spLocks noChangeArrowheads="1"/>
            </p:cNvSpPr>
            <p:nvPr/>
          </p:nvSpPr>
          <p:spPr bwMode="auto">
            <a:xfrm>
              <a:off x="6746957"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13</a:t>
              </a:r>
            </a:p>
          </p:txBody>
        </p:sp>
        <p:sp>
          <p:nvSpPr>
            <p:cNvPr id="90225" name="Rectangle 545"/>
            <p:cNvSpPr>
              <a:spLocks noChangeArrowheads="1"/>
            </p:cNvSpPr>
            <p:nvPr/>
          </p:nvSpPr>
          <p:spPr bwMode="auto">
            <a:xfrm>
              <a:off x="589699" y="5698173"/>
              <a:ext cx="4480206"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0000"/>
                  </a:solidFill>
                  <a:latin typeface="Calibri" panose="020F0502020204030204" pitchFamily="34" charset="0"/>
                  <a:ea typeface="MS PGothic" panose="020B0600070205080204" pitchFamily="34" charset="-128"/>
                  <a:cs typeface="Arial" panose="020B0604020202020204" pitchFamily="34" charset="0"/>
                </a:rPr>
                <a:t>Numbers of patients at risk of death or PD</a:t>
              </a:r>
            </a:p>
          </p:txBody>
        </p:sp>
        <p:sp>
          <p:nvSpPr>
            <p:cNvPr id="90226" name="Rectangle 522"/>
            <p:cNvSpPr>
              <a:spLocks noChangeArrowheads="1"/>
            </p:cNvSpPr>
            <p:nvPr/>
          </p:nvSpPr>
          <p:spPr bwMode="auto">
            <a:xfrm>
              <a:off x="6739987" y="6113145"/>
              <a:ext cx="18894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 8</a:t>
              </a:r>
            </a:p>
          </p:txBody>
        </p:sp>
        <p:sp>
          <p:nvSpPr>
            <p:cNvPr id="90227" name="Rectangle 523"/>
            <p:cNvSpPr>
              <a:spLocks noChangeArrowheads="1"/>
            </p:cNvSpPr>
            <p:nvPr/>
          </p:nvSpPr>
          <p:spPr bwMode="auto">
            <a:xfrm>
              <a:off x="7420334" y="6113145"/>
              <a:ext cx="131300"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0</a:t>
              </a:r>
            </a:p>
          </p:txBody>
        </p:sp>
        <p:sp>
          <p:nvSpPr>
            <p:cNvPr id="90228" name="Rectangle 524"/>
            <p:cNvSpPr>
              <a:spLocks noChangeArrowheads="1"/>
            </p:cNvSpPr>
            <p:nvPr/>
          </p:nvSpPr>
          <p:spPr bwMode="auto">
            <a:xfrm>
              <a:off x="7420334" y="5930900"/>
              <a:ext cx="131300"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0</a:t>
              </a:r>
            </a:p>
          </p:txBody>
        </p:sp>
      </p:grpSp>
      <p:grpSp>
        <p:nvGrpSpPr>
          <p:cNvPr id="90194" name="Group 120"/>
          <p:cNvGrpSpPr>
            <a:grpSpLocks/>
          </p:cNvGrpSpPr>
          <p:nvPr/>
        </p:nvGrpSpPr>
        <p:grpSpPr bwMode="auto">
          <a:xfrm>
            <a:off x="2200276" y="4894264"/>
            <a:ext cx="3484563" cy="568325"/>
            <a:chOff x="589699" y="5698173"/>
            <a:chExt cx="6961935" cy="568860"/>
          </a:xfrm>
        </p:grpSpPr>
        <p:sp>
          <p:nvSpPr>
            <p:cNvPr id="90195" name="Rectangle 512"/>
            <p:cNvSpPr>
              <a:spLocks noChangeArrowheads="1"/>
            </p:cNvSpPr>
            <p:nvPr/>
          </p:nvSpPr>
          <p:spPr bwMode="auto">
            <a:xfrm>
              <a:off x="1158323"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33</a:t>
              </a:r>
            </a:p>
          </p:txBody>
        </p:sp>
        <p:sp>
          <p:nvSpPr>
            <p:cNvPr id="90196" name="Rectangle 513"/>
            <p:cNvSpPr>
              <a:spLocks noChangeArrowheads="1"/>
            </p:cNvSpPr>
            <p:nvPr/>
          </p:nvSpPr>
          <p:spPr bwMode="auto">
            <a:xfrm>
              <a:off x="1874332"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33</a:t>
              </a:r>
            </a:p>
          </p:txBody>
        </p:sp>
        <p:sp>
          <p:nvSpPr>
            <p:cNvPr id="90197" name="Rectangle 514"/>
            <p:cNvSpPr>
              <a:spLocks noChangeArrowheads="1"/>
            </p:cNvSpPr>
            <p:nvPr/>
          </p:nvSpPr>
          <p:spPr bwMode="auto">
            <a:xfrm>
              <a:off x="2538496"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32</a:t>
              </a:r>
            </a:p>
          </p:txBody>
        </p:sp>
        <p:sp>
          <p:nvSpPr>
            <p:cNvPr id="90198" name="Rectangle 515"/>
            <p:cNvSpPr>
              <a:spLocks noChangeArrowheads="1"/>
            </p:cNvSpPr>
            <p:nvPr/>
          </p:nvSpPr>
          <p:spPr bwMode="auto">
            <a:xfrm>
              <a:off x="3245884"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30</a:t>
              </a:r>
            </a:p>
          </p:txBody>
        </p:sp>
        <p:sp>
          <p:nvSpPr>
            <p:cNvPr id="90199" name="Rectangle 516"/>
            <p:cNvSpPr>
              <a:spLocks noChangeArrowheads="1"/>
            </p:cNvSpPr>
            <p:nvPr/>
          </p:nvSpPr>
          <p:spPr bwMode="auto">
            <a:xfrm>
              <a:off x="3961530"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28</a:t>
              </a:r>
            </a:p>
          </p:txBody>
        </p:sp>
        <p:sp>
          <p:nvSpPr>
            <p:cNvPr id="90200" name="Rectangle 517"/>
            <p:cNvSpPr>
              <a:spLocks noChangeArrowheads="1"/>
            </p:cNvSpPr>
            <p:nvPr/>
          </p:nvSpPr>
          <p:spPr bwMode="auto">
            <a:xfrm>
              <a:off x="5334083"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24</a:t>
              </a:r>
            </a:p>
          </p:txBody>
        </p:sp>
        <p:sp>
          <p:nvSpPr>
            <p:cNvPr id="90201" name="Rectangle 518"/>
            <p:cNvSpPr>
              <a:spLocks noChangeArrowheads="1"/>
            </p:cNvSpPr>
            <p:nvPr/>
          </p:nvSpPr>
          <p:spPr bwMode="auto">
            <a:xfrm>
              <a:off x="1151972"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40</a:t>
              </a:r>
            </a:p>
          </p:txBody>
        </p:sp>
        <p:sp>
          <p:nvSpPr>
            <p:cNvPr id="90202" name="Rectangle 519"/>
            <p:cNvSpPr>
              <a:spLocks noChangeArrowheads="1"/>
            </p:cNvSpPr>
            <p:nvPr/>
          </p:nvSpPr>
          <p:spPr bwMode="auto">
            <a:xfrm>
              <a:off x="1874332"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39</a:t>
              </a:r>
            </a:p>
          </p:txBody>
        </p:sp>
        <p:sp>
          <p:nvSpPr>
            <p:cNvPr id="90203" name="Rectangle 520"/>
            <p:cNvSpPr>
              <a:spLocks noChangeArrowheads="1"/>
            </p:cNvSpPr>
            <p:nvPr/>
          </p:nvSpPr>
          <p:spPr bwMode="auto">
            <a:xfrm>
              <a:off x="2538495"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36</a:t>
              </a:r>
            </a:p>
          </p:txBody>
        </p:sp>
        <p:sp>
          <p:nvSpPr>
            <p:cNvPr id="90204" name="Rectangle 521"/>
            <p:cNvSpPr>
              <a:spLocks noChangeArrowheads="1"/>
            </p:cNvSpPr>
            <p:nvPr/>
          </p:nvSpPr>
          <p:spPr bwMode="auto">
            <a:xfrm>
              <a:off x="3239535"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32</a:t>
              </a:r>
            </a:p>
          </p:txBody>
        </p:sp>
        <p:sp>
          <p:nvSpPr>
            <p:cNvPr id="90205" name="Rectangle 522"/>
            <p:cNvSpPr>
              <a:spLocks noChangeArrowheads="1"/>
            </p:cNvSpPr>
            <p:nvPr/>
          </p:nvSpPr>
          <p:spPr bwMode="auto">
            <a:xfrm>
              <a:off x="3945656"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28</a:t>
              </a:r>
            </a:p>
          </p:txBody>
        </p:sp>
        <p:sp>
          <p:nvSpPr>
            <p:cNvPr id="90206" name="Rectangle 523"/>
            <p:cNvSpPr>
              <a:spLocks noChangeArrowheads="1"/>
            </p:cNvSpPr>
            <p:nvPr/>
          </p:nvSpPr>
          <p:spPr bwMode="auto">
            <a:xfrm>
              <a:off x="5318207" y="6109335"/>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20</a:t>
              </a:r>
            </a:p>
          </p:txBody>
        </p:sp>
        <p:sp>
          <p:nvSpPr>
            <p:cNvPr id="90207" name="Rectangle 524"/>
            <p:cNvSpPr>
              <a:spLocks noChangeArrowheads="1"/>
            </p:cNvSpPr>
            <p:nvPr/>
          </p:nvSpPr>
          <p:spPr bwMode="auto">
            <a:xfrm>
              <a:off x="6746957" y="5915660"/>
              <a:ext cx="26259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16</a:t>
              </a:r>
            </a:p>
          </p:txBody>
        </p:sp>
        <p:sp>
          <p:nvSpPr>
            <p:cNvPr id="90208" name="Rectangle 545"/>
            <p:cNvSpPr>
              <a:spLocks noChangeArrowheads="1"/>
            </p:cNvSpPr>
            <p:nvPr/>
          </p:nvSpPr>
          <p:spPr bwMode="auto">
            <a:xfrm>
              <a:off x="589699" y="5698173"/>
              <a:ext cx="4480206"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0000"/>
                  </a:solidFill>
                  <a:latin typeface="Calibri" panose="020F0502020204030204" pitchFamily="34" charset="0"/>
                  <a:ea typeface="MS PGothic" panose="020B0600070205080204" pitchFamily="34" charset="-128"/>
                  <a:cs typeface="Arial" panose="020B0604020202020204" pitchFamily="34" charset="0"/>
                </a:rPr>
                <a:t>Numbers of patients at risk of death or PD</a:t>
              </a:r>
            </a:p>
          </p:txBody>
        </p:sp>
        <p:sp>
          <p:nvSpPr>
            <p:cNvPr id="90209" name="Rectangle 522"/>
            <p:cNvSpPr>
              <a:spLocks noChangeArrowheads="1"/>
            </p:cNvSpPr>
            <p:nvPr/>
          </p:nvSpPr>
          <p:spPr bwMode="auto">
            <a:xfrm>
              <a:off x="6744791" y="6113145"/>
              <a:ext cx="32024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 13</a:t>
              </a:r>
            </a:p>
          </p:txBody>
        </p:sp>
        <p:sp>
          <p:nvSpPr>
            <p:cNvPr id="90210" name="Rectangle 523"/>
            <p:cNvSpPr>
              <a:spLocks noChangeArrowheads="1"/>
            </p:cNvSpPr>
            <p:nvPr/>
          </p:nvSpPr>
          <p:spPr bwMode="auto">
            <a:xfrm>
              <a:off x="7420334" y="6113145"/>
              <a:ext cx="131300"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0</a:t>
              </a:r>
            </a:p>
          </p:txBody>
        </p:sp>
        <p:sp>
          <p:nvSpPr>
            <p:cNvPr id="90211" name="Rectangle 524"/>
            <p:cNvSpPr>
              <a:spLocks noChangeArrowheads="1"/>
            </p:cNvSpPr>
            <p:nvPr/>
          </p:nvSpPr>
          <p:spPr bwMode="auto">
            <a:xfrm>
              <a:off x="7420334" y="5930900"/>
              <a:ext cx="131300"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0</a:t>
              </a:r>
            </a:p>
          </p:txBody>
        </p:sp>
      </p:grpSp>
    </p:spTree>
    <p:extLst>
      <p:ext uri="{BB962C8B-B14F-4D97-AF65-F5344CB8AC3E}">
        <p14:creationId xmlns:p14="http://schemas.microsoft.com/office/powerpoint/2010/main" val="38921831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2" name="Title 1"/>
          <p:cNvSpPr>
            <a:spLocks noGrp="1"/>
          </p:cNvSpPr>
          <p:nvPr>
            <p:ph type="title"/>
          </p:nvPr>
        </p:nvSpPr>
        <p:spPr>
          <a:xfrm>
            <a:off x="1524000" y="0"/>
            <a:ext cx="9144000" cy="889000"/>
          </a:xfrm>
        </p:spPr>
        <p:txBody>
          <a:bodyPr/>
          <a:lstStyle/>
          <a:p>
            <a:pPr algn="ctr"/>
            <a:r>
              <a:rPr altLang="en-US" sz="3200" b="0" dirty="0">
                <a:solidFill>
                  <a:schemeClr val="tx2"/>
                </a:solidFill>
                <a:latin typeface="Calibri" panose="020F0502020204030204" pitchFamily="34" charset="0"/>
                <a:cs typeface="Arial" panose="020B0604020202020204" pitchFamily="34" charset="0"/>
              </a:rPr>
              <a:t>CLARINET: Primary Endpoint </a:t>
            </a:r>
            <a:br>
              <a:rPr altLang="en-US" sz="3200" b="0" dirty="0">
                <a:solidFill>
                  <a:schemeClr val="tx2"/>
                </a:solidFill>
                <a:latin typeface="Calibri" panose="020F0502020204030204" pitchFamily="34" charset="0"/>
                <a:cs typeface="Arial" panose="020B0604020202020204" pitchFamily="34" charset="0"/>
              </a:rPr>
            </a:br>
            <a:r>
              <a:rPr altLang="en-US" sz="2600" b="0" dirty="0">
                <a:solidFill>
                  <a:schemeClr val="tx2"/>
                </a:solidFill>
                <a:latin typeface="Calibri" panose="020F0502020204030204" pitchFamily="34" charset="0"/>
                <a:cs typeface="Arial" panose="020B0604020202020204" pitchFamily="34" charset="0"/>
              </a:rPr>
              <a:t>Prespecified PFS Subanalyses – Tumor Grade</a:t>
            </a:r>
            <a:endParaRPr altLang="en-US" sz="2600" b="0" dirty="0">
              <a:solidFill>
                <a:schemeClr val="tx2"/>
              </a:solidFill>
              <a:latin typeface="Calibri" panose="020F0502020204030204" pitchFamily="34" charset="0"/>
            </a:endParaRPr>
          </a:p>
        </p:txBody>
      </p:sp>
      <p:sp>
        <p:nvSpPr>
          <p:cNvPr id="92163" name="Text Placeholder 7"/>
          <p:cNvSpPr>
            <a:spLocks noGrp="1"/>
          </p:cNvSpPr>
          <p:nvPr>
            <p:ph type="body" sz="quarter" idx="10"/>
          </p:nvPr>
        </p:nvSpPr>
        <p:spPr>
          <a:xfrm>
            <a:off x="1685926" y="6069014"/>
            <a:ext cx="8105775" cy="733425"/>
          </a:xfrm>
        </p:spPr>
        <p:txBody>
          <a:bodyPr/>
          <a:lstStyle/>
          <a:p>
            <a:pPr marL="0" lvl="1">
              <a:buNone/>
            </a:pPr>
            <a:r>
              <a:rPr lang="en-GB" altLang="en-US" dirty="0">
                <a:solidFill>
                  <a:srgbClr val="000000"/>
                </a:solidFill>
                <a:latin typeface="Calibri" panose="020F0502020204030204" pitchFamily="34" charset="0"/>
                <a:cs typeface="ヒラギノ角ゴ Pro W3" charset="-128"/>
              </a:rPr>
              <a:t>HR derived from Cox proportional hazards model.</a:t>
            </a:r>
            <a:endParaRPr lang="en-US" altLang="en-US" dirty="0">
              <a:latin typeface="Calibri" panose="020F0502020204030204" pitchFamily="34" charset="0"/>
              <a:ea typeface="MS PGothic" panose="020B0600070205080204" pitchFamily="34" charset="-128"/>
              <a:cs typeface="ヒラギノ角ゴ Pro W3" charset="-128"/>
            </a:endParaRPr>
          </a:p>
          <a:p>
            <a:pPr marL="0" lvl="1">
              <a:buNone/>
            </a:pPr>
            <a:r>
              <a:rPr lang="en-US" altLang="en-US" dirty="0">
                <a:latin typeface="Calibri" panose="020F0502020204030204" pitchFamily="34" charset="0"/>
                <a:ea typeface="MS PGothic" panose="020B0600070205080204" pitchFamily="34" charset="-128"/>
                <a:cs typeface="ヒラギノ角ゴ Pro W3" charset="-128"/>
              </a:rPr>
              <a:t>CI, confidence interval; G1, grade 1; G2 grade 2; HR, hazard ratio; PBO, placebo; </a:t>
            </a:r>
            <a:r>
              <a:rPr lang="en-GB" altLang="en-US" dirty="0">
                <a:latin typeface="Calibri" panose="020F0502020204030204" pitchFamily="34" charset="0"/>
                <a:ea typeface="MS PGothic" panose="020B0600070205080204" pitchFamily="34" charset="-128"/>
                <a:cs typeface="ヒラギノ角ゴ Pro W3" charset="-128"/>
              </a:rPr>
              <a:t>PD, progressive disease; </a:t>
            </a:r>
            <a:r>
              <a:rPr lang="en-US" altLang="en-US" dirty="0">
                <a:latin typeface="Calibri" panose="020F0502020204030204" pitchFamily="34" charset="0"/>
                <a:ea typeface="MS PGothic" panose="020B0600070205080204" pitchFamily="34" charset="-128"/>
                <a:cs typeface="ヒラギノ角ゴ Pro W3" charset="-128"/>
              </a:rPr>
              <a:t>PFS, progression-free survival.</a:t>
            </a:r>
            <a:endParaRPr lang="en-US" altLang="en-US" b="1" dirty="0">
              <a:latin typeface="Calibri" panose="020F0502020204030204" pitchFamily="34" charset="0"/>
              <a:ea typeface="MS PGothic" panose="020B0600070205080204" pitchFamily="34" charset="-128"/>
              <a:cs typeface="ヒラギノ角ゴ Pro W3" charset="-128"/>
            </a:endParaRPr>
          </a:p>
          <a:p>
            <a:pPr marL="0" lvl="1">
              <a:buNone/>
            </a:pPr>
            <a:r>
              <a:rPr lang="en-US" altLang="en-US" b="1" dirty="0">
                <a:latin typeface="Calibri" panose="020F0502020204030204" pitchFamily="34" charset="0"/>
                <a:ea typeface="MS PGothic" panose="020B0600070205080204" pitchFamily="34" charset="-128"/>
                <a:cs typeface="ヒラギノ角ゴ Pro W3" charset="-128"/>
              </a:rPr>
              <a:t>Caplin ME, et al. </a:t>
            </a:r>
            <a:r>
              <a:rPr lang="en-US" altLang="en-US" b="1" i="1" dirty="0">
                <a:latin typeface="Calibri" panose="020F0502020204030204" pitchFamily="34" charset="0"/>
                <a:ea typeface="MS PGothic" panose="020B0600070205080204" pitchFamily="34" charset="-128"/>
                <a:cs typeface="ヒラギノ角ゴ Pro W3" charset="-128"/>
              </a:rPr>
              <a:t>N Engl J Med</a:t>
            </a:r>
            <a:r>
              <a:rPr lang="en-US" altLang="en-US" b="1" dirty="0">
                <a:latin typeface="Calibri" panose="020F0502020204030204" pitchFamily="34" charset="0"/>
                <a:ea typeface="MS PGothic" panose="020B0600070205080204" pitchFamily="34" charset="-128"/>
                <a:cs typeface="ヒラギノ角ゴ Pro W3" charset="-128"/>
              </a:rPr>
              <a:t>. 2014;371(3):224-233. </a:t>
            </a:r>
          </a:p>
        </p:txBody>
      </p:sp>
      <p:sp>
        <p:nvSpPr>
          <p:cNvPr id="250" name="Rounded Rectangle 249"/>
          <p:cNvSpPr/>
          <p:nvPr/>
        </p:nvSpPr>
        <p:spPr>
          <a:xfrm>
            <a:off x="6254751" y="1531938"/>
            <a:ext cx="3927475" cy="4259262"/>
          </a:xfrm>
          <a:prstGeom prst="roundRect">
            <a:avLst>
              <a:gd name="adj" fmla="val 4452"/>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Calibri" panose="020F0502020204030204" pitchFamily="34" charset="0"/>
            </a:endParaRPr>
          </a:p>
        </p:txBody>
      </p:sp>
      <p:sp>
        <p:nvSpPr>
          <p:cNvPr id="251" name="Rounded Rectangle 250"/>
          <p:cNvSpPr/>
          <p:nvPr/>
        </p:nvSpPr>
        <p:spPr>
          <a:xfrm>
            <a:off x="1965326" y="1531938"/>
            <a:ext cx="3927475" cy="4259262"/>
          </a:xfrm>
          <a:prstGeom prst="roundRect">
            <a:avLst>
              <a:gd name="adj" fmla="val 4452"/>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Calibri" panose="020F0502020204030204" pitchFamily="34" charset="0"/>
            </a:endParaRPr>
          </a:p>
        </p:txBody>
      </p:sp>
      <p:cxnSp>
        <p:nvCxnSpPr>
          <p:cNvPr id="92166" name="Straight Connector 256"/>
          <p:cNvCxnSpPr>
            <a:cxnSpLocks noChangeShapeType="1"/>
          </p:cNvCxnSpPr>
          <p:nvPr/>
        </p:nvCxnSpPr>
        <p:spPr bwMode="auto">
          <a:xfrm>
            <a:off x="2574925" y="1719264"/>
            <a:ext cx="0" cy="3043237"/>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67" name="Straight Connector 257"/>
          <p:cNvCxnSpPr>
            <a:cxnSpLocks noChangeShapeType="1"/>
          </p:cNvCxnSpPr>
          <p:nvPr/>
        </p:nvCxnSpPr>
        <p:spPr bwMode="auto">
          <a:xfrm flipH="1">
            <a:off x="2543176" y="4767263"/>
            <a:ext cx="3135313"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68" name="Straight Connector 258"/>
          <p:cNvCxnSpPr>
            <a:cxnSpLocks noChangeShapeType="1"/>
          </p:cNvCxnSpPr>
          <p:nvPr/>
        </p:nvCxnSpPr>
        <p:spPr bwMode="auto">
          <a:xfrm>
            <a:off x="2540001" y="3541713"/>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69" name="Straight Connector 259"/>
          <p:cNvCxnSpPr>
            <a:cxnSpLocks noChangeShapeType="1"/>
          </p:cNvCxnSpPr>
          <p:nvPr/>
        </p:nvCxnSpPr>
        <p:spPr bwMode="auto">
          <a:xfrm>
            <a:off x="2541589" y="3854450"/>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70" name="Straight Connector 260"/>
          <p:cNvCxnSpPr>
            <a:cxnSpLocks noChangeShapeType="1"/>
          </p:cNvCxnSpPr>
          <p:nvPr/>
        </p:nvCxnSpPr>
        <p:spPr bwMode="auto">
          <a:xfrm>
            <a:off x="2540000" y="3251200"/>
            <a:ext cx="333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71" name="Straight Connector 261"/>
          <p:cNvCxnSpPr>
            <a:cxnSpLocks noChangeShapeType="1"/>
          </p:cNvCxnSpPr>
          <p:nvPr/>
        </p:nvCxnSpPr>
        <p:spPr bwMode="auto">
          <a:xfrm>
            <a:off x="2540001" y="4159250"/>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72" name="Straight Connector 262"/>
          <p:cNvCxnSpPr>
            <a:cxnSpLocks noChangeShapeType="1"/>
          </p:cNvCxnSpPr>
          <p:nvPr/>
        </p:nvCxnSpPr>
        <p:spPr bwMode="auto">
          <a:xfrm>
            <a:off x="2541589" y="4471988"/>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73" name="Straight Connector 263"/>
          <p:cNvCxnSpPr>
            <a:cxnSpLocks noChangeShapeType="1"/>
          </p:cNvCxnSpPr>
          <p:nvPr/>
        </p:nvCxnSpPr>
        <p:spPr bwMode="auto">
          <a:xfrm>
            <a:off x="2540001" y="2936875"/>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74" name="Straight Connector 264"/>
          <p:cNvCxnSpPr>
            <a:cxnSpLocks noChangeShapeType="1"/>
          </p:cNvCxnSpPr>
          <p:nvPr/>
        </p:nvCxnSpPr>
        <p:spPr bwMode="auto">
          <a:xfrm>
            <a:off x="2540001" y="2633663"/>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75" name="Straight Connector 265"/>
          <p:cNvCxnSpPr>
            <a:cxnSpLocks noChangeShapeType="1"/>
          </p:cNvCxnSpPr>
          <p:nvPr/>
        </p:nvCxnSpPr>
        <p:spPr bwMode="auto">
          <a:xfrm>
            <a:off x="2540001" y="2319338"/>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76" name="Straight Connector 266"/>
          <p:cNvCxnSpPr>
            <a:cxnSpLocks noChangeShapeType="1"/>
          </p:cNvCxnSpPr>
          <p:nvPr/>
        </p:nvCxnSpPr>
        <p:spPr bwMode="auto">
          <a:xfrm>
            <a:off x="2540001" y="2019300"/>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77" name="Straight Connector 267"/>
          <p:cNvCxnSpPr>
            <a:cxnSpLocks noChangeShapeType="1"/>
          </p:cNvCxnSpPr>
          <p:nvPr/>
        </p:nvCxnSpPr>
        <p:spPr bwMode="auto">
          <a:xfrm>
            <a:off x="2541589" y="1719263"/>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78" name="Straight Connector 268"/>
          <p:cNvCxnSpPr>
            <a:cxnSpLocks noChangeShapeType="1"/>
          </p:cNvCxnSpPr>
          <p:nvPr/>
        </p:nvCxnSpPr>
        <p:spPr bwMode="auto">
          <a:xfrm rot="5400000">
            <a:off x="2884488" y="4800601"/>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79" name="Straight Connector 269"/>
          <p:cNvCxnSpPr>
            <a:cxnSpLocks noChangeShapeType="1"/>
          </p:cNvCxnSpPr>
          <p:nvPr/>
        </p:nvCxnSpPr>
        <p:spPr bwMode="auto">
          <a:xfrm rot="5400000">
            <a:off x="3233738" y="4800601"/>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80" name="Straight Connector 270"/>
          <p:cNvCxnSpPr>
            <a:cxnSpLocks noChangeShapeType="1"/>
          </p:cNvCxnSpPr>
          <p:nvPr/>
        </p:nvCxnSpPr>
        <p:spPr bwMode="auto">
          <a:xfrm rot="5400000">
            <a:off x="3575051" y="4800601"/>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81" name="Straight Connector 271"/>
          <p:cNvCxnSpPr>
            <a:cxnSpLocks noChangeShapeType="1"/>
          </p:cNvCxnSpPr>
          <p:nvPr/>
        </p:nvCxnSpPr>
        <p:spPr bwMode="auto">
          <a:xfrm rot="5400000">
            <a:off x="3919538" y="4800601"/>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82" name="Straight Connector 272"/>
          <p:cNvCxnSpPr>
            <a:cxnSpLocks noChangeShapeType="1"/>
          </p:cNvCxnSpPr>
          <p:nvPr/>
        </p:nvCxnSpPr>
        <p:spPr bwMode="auto">
          <a:xfrm rot="5400000">
            <a:off x="4608513" y="4800601"/>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83" name="Straight Connector 273"/>
          <p:cNvCxnSpPr>
            <a:cxnSpLocks noChangeShapeType="1"/>
          </p:cNvCxnSpPr>
          <p:nvPr/>
        </p:nvCxnSpPr>
        <p:spPr bwMode="auto">
          <a:xfrm rot="5400000">
            <a:off x="5302251" y="4800601"/>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92184" name="Rectangle 188"/>
          <p:cNvSpPr>
            <a:spLocks noChangeArrowheads="1"/>
          </p:cNvSpPr>
          <p:nvPr/>
        </p:nvSpPr>
        <p:spPr bwMode="auto">
          <a:xfrm>
            <a:off x="2384425" y="4657726"/>
            <a:ext cx="71438"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2185" name="Rectangle 188"/>
          <p:cNvSpPr>
            <a:spLocks noChangeArrowheads="1"/>
          </p:cNvSpPr>
          <p:nvPr/>
        </p:nvSpPr>
        <p:spPr bwMode="auto">
          <a:xfrm>
            <a:off x="2335213" y="4356101"/>
            <a:ext cx="144462"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a:t>
            </a:r>
          </a:p>
        </p:txBody>
      </p:sp>
      <p:sp>
        <p:nvSpPr>
          <p:cNvPr id="92186" name="Rectangle 188"/>
          <p:cNvSpPr>
            <a:spLocks noChangeArrowheads="1"/>
          </p:cNvSpPr>
          <p:nvPr/>
        </p:nvSpPr>
        <p:spPr bwMode="auto">
          <a:xfrm>
            <a:off x="2335213" y="4056064"/>
            <a:ext cx="144462"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20</a:t>
            </a:r>
          </a:p>
        </p:txBody>
      </p:sp>
      <p:sp>
        <p:nvSpPr>
          <p:cNvPr id="92187" name="Rectangle 188"/>
          <p:cNvSpPr>
            <a:spLocks noChangeArrowheads="1"/>
          </p:cNvSpPr>
          <p:nvPr/>
        </p:nvSpPr>
        <p:spPr bwMode="auto">
          <a:xfrm>
            <a:off x="2335213" y="3741739"/>
            <a:ext cx="144462"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30</a:t>
            </a:r>
          </a:p>
        </p:txBody>
      </p:sp>
      <p:sp>
        <p:nvSpPr>
          <p:cNvPr id="92188" name="Rectangle 188"/>
          <p:cNvSpPr>
            <a:spLocks noChangeArrowheads="1"/>
          </p:cNvSpPr>
          <p:nvPr/>
        </p:nvSpPr>
        <p:spPr bwMode="auto">
          <a:xfrm>
            <a:off x="2335213" y="3436939"/>
            <a:ext cx="144462"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40</a:t>
            </a:r>
          </a:p>
        </p:txBody>
      </p:sp>
      <p:sp>
        <p:nvSpPr>
          <p:cNvPr id="92189" name="Rectangle 188"/>
          <p:cNvSpPr>
            <a:spLocks noChangeArrowheads="1"/>
          </p:cNvSpPr>
          <p:nvPr/>
        </p:nvSpPr>
        <p:spPr bwMode="auto">
          <a:xfrm>
            <a:off x="2335213" y="3132138"/>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50</a:t>
            </a:r>
          </a:p>
        </p:txBody>
      </p:sp>
      <p:sp>
        <p:nvSpPr>
          <p:cNvPr id="92190" name="Rectangle 188"/>
          <p:cNvSpPr>
            <a:spLocks noChangeArrowheads="1"/>
          </p:cNvSpPr>
          <p:nvPr/>
        </p:nvSpPr>
        <p:spPr bwMode="auto">
          <a:xfrm>
            <a:off x="2335213" y="2830513"/>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60</a:t>
            </a:r>
          </a:p>
        </p:txBody>
      </p:sp>
      <p:sp>
        <p:nvSpPr>
          <p:cNvPr id="92191" name="Rectangle 188"/>
          <p:cNvSpPr>
            <a:spLocks noChangeArrowheads="1"/>
          </p:cNvSpPr>
          <p:nvPr/>
        </p:nvSpPr>
        <p:spPr bwMode="auto">
          <a:xfrm>
            <a:off x="2335213" y="2516188"/>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70</a:t>
            </a:r>
          </a:p>
        </p:txBody>
      </p:sp>
      <p:sp>
        <p:nvSpPr>
          <p:cNvPr id="92192" name="Rectangle 188"/>
          <p:cNvSpPr>
            <a:spLocks noChangeArrowheads="1"/>
          </p:cNvSpPr>
          <p:nvPr/>
        </p:nvSpPr>
        <p:spPr bwMode="auto">
          <a:xfrm>
            <a:off x="2335213" y="2216151"/>
            <a:ext cx="144462"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80</a:t>
            </a:r>
          </a:p>
        </p:txBody>
      </p:sp>
      <p:sp>
        <p:nvSpPr>
          <p:cNvPr id="92193" name="Rectangle 188"/>
          <p:cNvSpPr>
            <a:spLocks noChangeArrowheads="1"/>
          </p:cNvSpPr>
          <p:nvPr/>
        </p:nvSpPr>
        <p:spPr bwMode="auto">
          <a:xfrm>
            <a:off x="2335213" y="1931989"/>
            <a:ext cx="144462"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90</a:t>
            </a:r>
          </a:p>
        </p:txBody>
      </p:sp>
      <p:sp>
        <p:nvSpPr>
          <p:cNvPr id="92194" name="Rectangle 188"/>
          <p:cNvSpPr>
            <a:spLocks noChangeArrowheads="1"/>
          </p:cNvSpPr>
          <p:nvPr/>
        </p:nvSpPr>
        <p:spPr bwMode="auto">
          <a:xfrm>
            <a:off x="2286000" y="1603376"/>
            <a:ext cx="215900"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100</a:t>
            </a:r>
          </a:p>
        </p:txBody>
      </p:sp>
      <p:sp>
        <p:nvSpPr>
          <p:cNvPr id="92195" name="Rectangle 195"/>
          <p:cNvSpPr>
            <a:spLocks noChangeArrowheads="1"/>
          </p:cNvSpPr>
          <p:nvPr/>
        </p:nvSpPr>
        <p:spPr bwMode="auto">
          <a:xfrm rot="-5400000">
            <a:off x="945357" y="3145632"/>
            <a:ext cx="239712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Patients alive and with no progression (%)</a:t>
            </a:r>
          </a:p>
        </p:txBody>
      </p:sp>
      <p:sp>
        <p:nvSpPr>
          <p:cNvPr id="92196" name="Rectangle 195"/>
          <p:cNvSpPr>
            <a:spLocks noChangeArrowheads="1"/>
          </p:cNvSpPr>
          <p:nvPr/>
        </p:nvSpPr>
        <p:spPr bwMode="auto">
          <a:xfrm>
            <a:off x="3636963" y="4994276"/>
            <a:ext cx="836612"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Time (months)</a:t>
            </a:r>
          </a:p>
        </p:txBody>
      </p:sp>
      <p:cxnSp>
        <p:nvCxnSpPr>
          <p:cNvPr id="92197" name="Straight Connector 287"/>
          <p:cNvCxnSpPr>
            <a:cxnSpLocks noChangeShapeType="1"/>
          </p:cNvCxnSpPr>
          <p:nvPr/>
        </p:nvCxnSpPr>
        <p:spPr bwMode="auto">
          <a:xfrm>
            <a:off x="2571750" y="3252788"/>
            <a:ext cx="3017838" cy="0"/>
          </a:xfrm>
          <a:prstGeom prst="line">
            <a:avLst/>
          </a:prstGeom>
          <a:noFill/>
          <a:ln w="9525">
            <a:solidFill>
              <a:schemeClr val="accent2"/>
            </a:solidFill>
            <a:prstDash val="dash"/>
            <a:round/>
            <a:headEnd/>
            <a:tailEnd/>
          </a:ln>
          <a:extLst>
            <a:ext uri="{909E8E84-426E-40dd-AFC4-6F175D3DCCD1}">
              <a14:hiddenFill xmlns="" xmlns:a14="http://schemas.microsoft.com/office/drawing/2010/main">
                <a:noFill/>
              </a14:hiddenFill>
            </a:ext>
          </a:extLst>
        </p:spPr>
      </p:cxnSp>
      <p:cxnSp>
        <p:nvCxnSpPr>
          <p:cNvPr id="92198" name="Straight Connector 288"/>
          <p:cNvCxnSpPr>
            <a:cxnSpLocks noChangeShapeType="1"/>
          </p:cNvCxnSpPr>
          <p:nvPr/>
        </p:nvCxnSpPr>
        <p:spPr bwMode="auto">
          <a:xfrm>
            <a:off x="6869113" y="1714501"/>
            <a:ext cx="0" cy="3148013"/>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199" name="Straight Connector 289"/>
          <p:cNvCxnSpPr>
            <a:cxnSpLocks noChangeShapeType="1"/>
          </p:cNvCxnSpPr>
          <p:nvPr/>
        </p:nvCxnSpPr>
        <p:spPr bwMode="auto">
          <a:xfrm flipH="1">
            <a:off x="6831014" y="4765675"/>
            <a:ext cx="314007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00" name="Straight Connector 290"/>
          <p:cNvCxnSpPr>
            <a:cxnSpLocks noChangeShapeType="1"/>
          </p:cNvCxnSpPr>
          <p:nvPr/>
        </p:nvCxnSpPr>
        <p:spPr bwMode="auto">
          <a:xfrm>
            <a:off x="6834189" y="3538538"/>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01" name="Straight Connector 291"/>
          <p:cNvCxnSpPr>
            <a:cxnSpLocks noChangeShapeType="1"/>
          </p:cNvCxnSpPr>
          <p:nvPr/>
        </p:nvCxnSpPr>
        <p:spPr bwMode="auto">
          <a:xfrm>
            <a:off x="6835775" y="3851275"/>
            <a:ext cx="3175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02" name="Straight Connector 292"/>
          <p:cNvCxnSpPr>
            <a:cxnSpLocks noChangeShapeType="1"/>
          </p:cNvCxnSpPr>
          <p:nvPr/>
        </p:nvCxnSpPr>
        <p:spPr bwMode="auto">
          <a:xfrm>
            <a:off x="6832600" y="3248025"/>
            <a:ext cx="333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03" name="Straight Connector 293"/>
          <p:cNvCxnSpPr>
            <a:cxnSpLocks noChangeShapeType="1"/>
          </p:cNvCxnSpPr>
          <p:nvPr/>
        </p:nvCxnSpPr>
        <p:spPr bwMode="auto">
          <a:xfrm>
            <a:off x="6834189" y="4156075"/>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04" name="Straight Connector 294"/>
          <p:cNvCxnSpPr>
            <a:cxnSpLocks noChangeShapeType="1"/>
          </p:cNvCxnSpPr>
          <p:nvPr/>
        </p:nvCxnSpPr>
        <p:spPr bwMode="auto">
          <a:xfrm>
            <a:off x="6834189" y="4468813"/>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05" name="Straight Connector 295"/>
          <p:cNvCxnSpPr>
            <a:cxnSpLocks noChangeShapeType="1"/>
          </p:cNvCxnSpPr>
          <p:nvPr/>
        </p:nvCxnSpPr>
        <p:spPr bwMode="auto">
          <a:xfrm>
            <a:off x="6832601" y="2933700"/>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06" name="Straight Connector 296"/>
          <p:cNvCxnSpPr>
            <a:cxnSpLocks noChangeShapeType="1"/>
          </p:cNvCxnSpPr>
          <p:nvPr/>
        </p:nvCxnSpPr>
        <p:spPr bwMode="auto">
          <a:xfrm>
            <a:off x="6832601" y="2630488"/>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07" name="Straight Connector 297"/>
          <p:cNvCxnSpPr>
            <a:cxnSpLocks noChangeShapeType="1"/>
          </p:cNvCxnSpPr>
          <p:nvPr/>
        </p:nvCxnSpPr>
        <p:spPr bwMode="auto">
          <a:xfrm>
            <a:off x="6834189" y="2316163"/>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08" name="Straight Connector 298"/>
          <p:cNvCxnSpPr>
            <a:cxnSpLocks noChangeShapeType="1"/>
          </p:cNvCxnSpPr>
          <p:nvPr/>
        </p:nvCxnSpPr>
        <p:spPr bwMode="auto">
          <a:xfrm>
            <a:off x="6832601" y="2014538"/>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09" name="Straight Connector 299"/>
          <p:cNvCxnSpPr>
            <a:cxnSpLocks noChangeShapeType="1"/>
          </p:cNvCxnSpPr>
          <p:nvPr/>
        </p:nvCxnSpPr>
        <p:spPr bwMode="auto">
          <a:xfrm>
            <a:off x="6834189" y="1714500"/>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10" name="Straight Connector 300"/>
          <p:cNvCxnSpPr>
            <a:cxnSpLocks noChangeShapeType="1"/>
          </p:cNvCxnSpPr>
          <p:nvPr/>
        </p:nvCxnSpPr>
        <p:spPr bwMode="auto">
          <a:xfrm rot="5400000">
            <a:off x="7176294" y="4806157"/>
            <a:ext cx="74613"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11" name="Straight Connector 301"/>
          <p:cNvCxnSpPr>
            <a:cxnSpLocks noChangeShapeType="1"/>
          </p:cNvCxnSpPr>
          <p:nvPr/>
        </p:nvCxnSpPr>
        <p:spPr bwMode="auto">
          <a:xfrm rot="5400000">
            <a:off x="7526338" y="4808538"/>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12" name="Straight Connector 302"/>
          <p:cNvCxnSpPr>
            <a:cxnSpLocks noChangeShapeType="1"/>
          </p:cNvCxnSpPr>
          <p:nvPr/>
        </p:nvCxnSpPr>
        <p:spPr bwMode="auto">
          <a:xfrm rot="5400000">
            <a:off x="7866857" y="4806157"/>
            <a:ext cx="74613"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13" name="Straight Connector 303"/>
          <p:cNvCxnSpPr>
            <a:cxnSpLocks noChangeShapeType="1"/>
          </p:cNvCxnSpPr>
          <p:nvPr/>
        </p:nvCxnSpPr>
        <p:spPr bwMode="auto">
          <a:xfrm rot="5400000">
            <a:off x="8211344" y="4801394"/>
            <a:ext cx="74612"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14" name="Straight Connector 304"/>
          <p:cNvCxnSpPr>
            <a:cxnSpLocks noChangeShapeType="1"/>
          </p:cNvCxnSpPr>
          <p:nvPr/>
        </p:nvCxnSpPr>
        <p:spPr bwMode="auto">
          <a:xfrm rot="5400000">
            <a:off x="8900319" y="4799807"/>
            <a:ext cx="74613"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15" name="Straight Connector 305"/>
          <p:cNvCxnSpPr>
            <a:cxnSpLocks noChangeShapeType="1"/>
          </p:cNvCxnSpPr>
          <p:nvPr/>
        </p:nvCxnSpPr>
        <p:spPr bwMode="auto">
          <a:xfrm rot="5400000">
            <a:off x="9594057" y="4799807"/>
            <a:ext cx="74613"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2216" name="Straight Connector 306"/>
          <p:cNvCxnSpPr>
            <a:cxnSpLocks noChangeShapeType="1"/>
          </p:cNvCxnSpPr>
          <p:nvPr/>
        </p:nvCxnSpPr>
        <p:spPr bwMode="auto">
          <a:xfrm rot="5400000">
            <a:off x="9935369" y="4804569"/>
            <a:ext cx="74612"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92217" name="Rectangle 188"/>
          <p:cNvSpPr>
            <a:spLocks noChangeArrowheads="1"/>
          </p:cNvSpPr>
          <p:nvPr/>
        </p:nvSpPr>
        <p:spPr bwMode="auto">
          <a:xfrm>
            <a:off x="6677026" y="4652963"/>
            <a:ext cx="7302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2218" name="Rectangle 188"/>
          <p:cNvSpPr>
            <a:spLocks noChangeArrowheads="1"/>
          </p:cNvSpPr>
          <p:nvPr/>
        </p:nvSpPr>
        <p:spPr bwMode="auto">
          <a:xfrm>
            <a:off x="6627813" y="4352926"/>
            <a:ext cx="144462"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a:t>
            </a:r>
          </a:p>
        </p:txBody>
      </p:sp>
      <p:sp>
        <p:nvSpPr>
          <p:cNvPr id="92219" name="Rectangle 188"/>
          <p:cNvSpPr>
            <a:spLocks noChangeArrowheads="1"/>
          </p:cNvSpPr>
          <p:nvPr/>
        </p:nvSpPr>
        <p:spPr bwMode="auto">
          <a:xfrm>
            <a:off x="6627813" y="4051301"/>
            <a:ext cx="144462"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20</a:t>
            </a:r>
          </a:p>
        </p:txBody>
      </p:sp>
      <p:sp>
        <p:nvSpPr>
          <p:cNvPr id="92220" name="Rectangle 188"/>
          <p:cNvSpPr>
            <a:spLocks noChangeArrowheads="1"/>
          </p:cNvSpPr>
          <p:nvPr/>
        </p:nvSpPr>
        <p:spPr bwMode="auto">
          <a:xfrm>
            <a:off x="6627813" y="3736976"/>
            <a:ext cx="144462"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30</a:t>
            </a:r>
          </a:p>
        </p:txBody>
      </p:sp>
      <p:sp>
        <p:nvSpPr>
          <p:cNvPr id="92221" name="Rectangle 188"/>
          <p:cNvSpPr>
            <a:spLocks noChangeArrowheads="1"/>
          </p:cNvSpPr>
          <p:nvPr/>
        </p:nvSpPr>
        <p:spPr bwMode="auto">
          <a:xfrm>
            <a:off x="6627813" y="3432176"/>
            <a:ext cx="144462"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40</a:t>
            </a:r>
          </a:p>
        </p:txBody>
      </p:sp>
      <p:sp>
        <p:nvSpPr>
          <p:cNvPr id="92222" name="Rectangle 188"/>
          <p:cNvSpPr>
            <a:spLocks noChangeArrowheads="1"/>
          </p:cNvSpPr>
          <p:nvPr/>
        </p:nvSpPr>
        <p:spPr bwMode="auto">
          <a:xfrm>
            <a:off x="6627813" y="3128964"/>
            <a:ext cx="144462"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50</a:t>
            </a:r>
          </a:p>
        </p:txBody>
      </p:sp>
      <p:sp>
        <p:nvSpPr>
          <p:cNvPr id="92223" name="Rectangle 188"/>
          <p:cNvSpPr>
            <a:spLocks noChangeArrowheads="1"/>
          </p:cNvSpPr>
          <p:nvPr/>
        </p:nvSpPr>
        <p:spPr bwMode="auto">
          <a:xfrm>
            <a:off x="6627813" y="2827338"/>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60</a:t>
            </a:r>
          </a:p>
        </p:txBody>
      </p:sp>
      <p:sp>
        <p:nvSpPr>
          <p:cNvPr id="92224" name="Rectangle 188"/>
          <p:cNvSpPr>
            <a:spLocks noChangeArrowheads="1"/>
          </p:cNvSpPr>
          <p:nvPr/>
        </p:nvSpPr>
        <p:spPr bwMode="auto">
          <a:xfrm>
            <a:off x="6627813" y="2513014"/>
            <a:ext cx="144462"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70</a:t>
            </a:r>
          </a:p>
        </p:txBody>
      </p:sp>
      <p:sp>
        <p:nvSpPr>
          <p:cNvPr id="92225" name="Rectangle 188"/>
          <p:cNvSpPr>
            <a:spLocks noChangeArrowheads="1"/>
          </p:cNvSpPr>
          <p:nvPr/>
        </p:nvSpPr>
        <p:spPr bwMode="auto">
          <a:xfrm>
            <a:off x="6627813" y="2211388"/>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80</a:t>
            </a:r>
          </a:p>
        </p:txBody>
      </p:sp>
      <p:sp>
        <p:nvSpPr>
          <p:cNvPr id="92226" name="Rectangle 188"/>
          <p:cNvSpPr>
            <a:spLocks noChangeArrowheads="1"/>
          </p:cNvSpPr>
          <p:nvPr/>
        </p:nvSpPr>
        <p:spPr bwMode="auto">
          <a:xfrm>
            <a:off x="6627813" y="1927226"/>
            <a:ext cx="144462"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90</a:t>
            </a:r>
          </a:p>
        </p:txBody>
      </p:sp>
      <p:sp>
        <p:nvSpPr>
          <p:cNvPr id="92227" name="Rectangle 188"/>
          <p:cNvSpPr>
            <a:spLocks noChangeArrowheads="1"/>
          </p:cNvSpPr>
          <p:nvPr/>
        </p:nvSpPr>
        <p:spPr bwMode="auto">
          <a:xfrm>
            <a:off x="6578600" y="1598613"/>
            <a:ext cx="217488"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100</a:t>
            </a:r>
          </a:p>
        </p:txBody>
      </p:sp>
      <p:sp>
        <p:nvSpPr>
          <p:cNvPr id="92228" name="Rectangle 195"/>
          <p:cNvSpPr>
            <a:spLocks noChangeArrowheads="1"/>
          </p:cNvSpPr>
          <p:nvPr/>
        </p:nvSpPr>
        <p:spPr bwMode="auto">
          <a:xfrm>
            <a:off x="7993063" y="5019676"/>
            <a:ext cx="836612"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Time (months)</a:t>
            </a:r>
          </a:p>
        </p:txBody>
      </p:sp>
      <p:cxnSp>
        <p:nvCxnSpPr>
          <p:cNvPr id="92229" name="Straight Connector 319"/>
          <p:cNvCxnSpPr>
            <a:cxnSpLocks noChangeShapeType="1"/>
          </p:cNvCxnSpPr>
          <p:nvPr/>
        </p:nvCxnSpPr>
        <p:spPr bwMode="auto">
          <a:xfrm flipV="1">
            <a:off x="6873875" y="1711325"/>
            <a:ext cx="344488" cy="158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92230" name="Straight Connector 320"/>
          <p:cNvCxnSpPr>
            <a:cxnSpLocks noChangeShapeType="1"/>
          </p:cNvCxnSpPr>
          <p:nvPr/>
        </p:nvCxnSpPr>
        <p:spPr bwMode="auto">
          <a:xfrm>
            <a:off x="6864350" y="3249613"/>
            <a:ext cx="3017838" cy="0"/>
          </a:xfrm>
          <a:prstGeom prst="line">
            <a:avLst/>
          </a:prstGeom>
          <a:noFill/>
          <a:ln w="9525">
            <a:solidFill>
              <a:schemeClr val="accent2"/>
            </a:solidFill>
            <a:prstDash val="dash"/>
            <a:round/>
            <a:headEnd/>
            <a:tailEnd/>
          </a:ln>
          <a:extLst>
            <a:ext uri="{909E8E84-426E-40dd-AFC4-6F175D3DCCD1}">
              <a14:hiddenFill xmlns="" xmlns:a14="http://schemas.microsoft.com/office/drawing/2010/main">
                <a:noFill/>
              </a14:hiddenFill>
            </a:ext>
          </a:extLst>
        </p:spPr>
      </p:cxnSp>
      <p:sp>
        <p:nvSpPr>
          <p:cNvPr id="92231" name="Rectangle 188"/>
          <p:cNvSpPr>
            <a:spLocks noChangeArrowheads="1"/>
          </p:cNvSpPr>
          <p:nvPr/>
        </p:nvSpPr>
        <p:spPr bwMode="auto">
          <a:xfrm>
            <a:off x="2884489" y="4854576"/>
            <a:ext cx="73025"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a:t>
            </a:r>
          </a:p>
        </p:txBody>
      </p:sp>
      <p:sp>
        <p:nvSpPr>
          <p:cNvPr id="92232" name="Rectangle 188"/>
          <p:cNvSpPr>
            <a:spLocks noChangeArrowheads="1"/>
          </p:cNvSpPr>
          <p:nvPr/>
        </p:nvSpPr>
        <p:spPr bwMode="auto">
          <a:xfrm>
            <a:off x="3223864" y="4854576"/>
            <a:ext cx="72136" cy="169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a:t>
            </a:r>
          </a:p>
        </p:txBody>
      </p:sp>
      <p:sp>
        <p:nvSpPr>
          <p:cNvPr id="92233" name="Rectangle 188"/>
          <p:cNvSpPr>
            <a:spLocks noChangeArrowheads="1"/>
          </p:cNvSpPr>
          <p:nvPr/>
        </p:nvSpPr>
        <p:spPr bwMode="auto">
          <a:xfrm>
            <a:off x="3575050" y="4854576"/>
            <a:ext cx="71438"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a:t>
            </a:r>
          </a:p>
        </p:txBody>
      </p:sp>
      <p:sp>
        <p:nvSpPr>
          <p:cNvPr id="92234" name="Rectangle 188"/>
          <p:cNvSpPr>
            <a:spLocks noChangeArrowheads="1"/>
          </p:cNvSpPr>
          <p:nvPr/>
        </p:nvSpPr>
        <p:spPr bwMode="auto">
          <a:xfrm>
            <a:off x="3897313" y="4856163"/>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12</a:t>
            </a:r>
          </a:p>
        </p:txBody>
      </p:sp>
      <p:sp>
        <p:nvSpPr>
          <p:cNvPr id="92235" name="Rectangle 188"/>
          <p:cNvSpPr>
            <a:spLocks noChangeArrowheads="1"/>
          </p:cNvSpPr>
          <p:nvPr/>
        </p:nvSpPr>
        <p:spPr bwMode="auto">
          <a:xfrm>
            <a:off x="4573588" y="4856163"/>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18</a:t>
            </a:r>
          </a:p>
        </p:txBody>
      </p:sp>
      <p:sp>
        <p:nvSpPr>
          <p:cNvPr id="92236" name="Rectangle 188"/>
          <p:cNvSpPr>
            <a:spLocks noChangeArrowheads="1"/>
          </p:cNvSpPr>
          <p:nvPr/>
        </p:nvSpPr>
        <p:spPr bwMode="auto">
          <a:xfrm>
            <a:off x="5273676" y="4856163"/>
            <a:ext cx="144463"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24</a:t>
            </a:r>
          </a:p>
        </p:txBody>
      </p:sp>
      <p:sp>
        <p:nvSpPr>
          <p:cNvPr id="92237" name="Rectangle 188"/>
          <p:cNvSpPr>
            <a:spLocks noChangeArrowheads="1"/>
          </p:cNvSpPr>
          <p:nvPr/>
        </p:nvSpPr>
        <p:spPr bwMode="auto">
          <a:xfrm>
            <a:off x="5597526" y="4854576"/>
            <a:ext cx="144463"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27</a:t>
            </a:r>
          </a:p>
        </p:txBody>
      </p:sp>
      <p:sp>
        <p:nvSpPr>
          <p:cNvPr id="92238" name="Line 17"/>
          <p:cNvSpPr>
            <a:spLocks noChangeShapeType="1"/>
          </p:cNvSpPr>
          <p:nvPr/>
        </p:nvSpPr>
        <p:spPr bwMode="auto">
          <a:xfrm flipH="1">
            <a:off x="2543176" y="1720850"/>
            <a:ext cx="15875" cy="0"/>
          </a:xfrm>
          <a:prstGeom prst="line">
            <a:avLst/>
          </a:prstGeom>
          <a:noFill/>
          <a:ln w="4763">
            <a:solidFill>
              <a:srgbClr val="000000"/>
            </a:solidFill>
            <a:round/>
            <a:headEnd/>
            <a:tailEnd/>
          </a:ln>
          <a:extLst>
            <a:ext uri="{909E8E84-426E-40dd-AFC4-6F175D3DCCD1}">
              <a14:hiddenFill xmlns="" xmlns:a14="http://schemas.microsoft.com/office/drawing/2010/main">
                <a:noFill/>
              </a14:hiddenFill>
            </a:ext>
          </a:extLst>
        </p:spPr>
        <p:txBody>
          <a:bodyPr/>
          <a:lstStyle/>
          <a:p>
            <a:pPr fontAlgn="auto">
              <a:spcBef>
                <a:spcPts val="0"/>
              </a:spcBef>
              <a:spcAft>
                <a:spcPts val="0"/>
              </a:spcAft>
              <a:defRPr/>
            </a:pPr>
            <a:endParaRPr lang="en-US" kern="0" dirty="0">
              <a:solidFill>
                <a:sysClr val="windowText" lastClr="000000"/>
              </a:solidFill>
            </a:endParaRPr>
          </a:p>
        </p:txBody>
      </p:sp>
      <p:grpSp>
        <p:nvGrpSpPr>
          <p:cNvPr id="92239" name="Group 83"/>
          <p:cNvGrpSpPr>
            <a:grpSpLocks/>
          </p:cNvGrpSpPr>
          <p:nvPr/>
        </p:nvGrpSpPr>
        <p:grpSpPr bwMode="auto">
          <a:xfrm>
            <a:off x="2563813" y="1693864"/>
            <a:ext cx="2946400" cy="2357437"/>
            <a:chOff x="607220" y="1951831"/>
            <a:chExt cx="3647618" cy="2587168"/>
          </a:xfrm>
        </p:grpSpPr>
        <p:sp>
          <p:nvSpPr>
            <p:cNvPr id="92394" name="Freeform 213"/>
            <p:cNvSpPr>
              <a:spLocks/>
            </p:cNvSpPr>
            <p:nvPr/>
          </p:nvSpPr>
          <p:spPr bwMode="auto">
            <a:xfrm>
              <a:off x="628650" y="1982788"/>
              <a:ext cx="3603625" cy="2546350"/>
            </a:xfrm>
            <a:custGeom>
              <a:avLst/>
              <a:gdLst>
                <a:gd name="T0" fmla="*/ 2147483646 w 2270"/>
                <a:gd name="T1" fmla="*/ 0 h 1604"/>
                <a:gd name="T2" fmla="*/ 2147483646 w 2270"/>
                <a:gd name="T3" fmla="*/ 0 h 1604"/>
                <a:gd name="T4" fmla="*/ 2147483646 w 2270"/>
                <a:gd name="T5" fmla="*/ 2147483646 h 1604"/>
                <a:gd name="T6" fmla="*/ 2147483646 w 2270"/>
                <a:gd name="T7" fmla="*/ 2147483646 h 1604"/>
                <a:gd name="T8" fmla="*/ 2147483646 w 2270"/>
                <a:gd name="T9" fmla="*/ 2147483646 h 1604"/>
                <a:gd name="T10" fmla="*/ 2147483646 w 2270"/>
                <a:gd name="T11" fmla="*/ 2147483646 h 1604"/>
                <a:gd name="T12" fmla="*/ 2147483646 w 2270"/>
                <a:gd name="T13" fmla="*/ 2147483646 h 1604"/>
                <a:gd name="T14" fmla="*/ 2147483646 w 2270"/>
                <a:gd name="T15" fmla="*/ 2147483646 h 1604"/>
                <a:gd name="T16" fmla="*/ 2147483646 w 2270"/>
                <a:gd name="T17" fmla="*/ 2147483646 h 1604"/>
                <a:gd name="T18" fmla="*/ 2147483646 w 2270"/>
                <a:gd name="T19" fmla="*/ 2147483646 h 1604"/>
                <a:gd name="T20" fmla="*/ 2147483646 w 2270"/>
                <a:gd name="T21" fmla="*/ 2147483646 h 1604"/>
                <a:gd name="T22" fmla="*/ 2147483646 w 2270"/>
                <a:gd name="T23" fmla="*/ 2147483646 h 1604"/>
                <a:gd name="T24" fmla="*/ 2147483646 w 2270"/>
                <a:gd name="T25" fmla="*/ 2147483646 h 1604"/>
                <a:gd name="T26" fmla="*/ 2147483646 w 2270"/>
                <a:gd name="T27" fmla="*/ 2147483646 h 1604"/>
                <a:gd name="T28" fmla="*/ 2147483646 w 2270"/>
                <a:gd name="T29" fmla="*/ 2147483646 h 1604"/>
                <a:gd name="T30" fmla="*/ 2147483646 w 2270"/>
                <a:gd name="T31" fmla="*/ 2147483646 h 1604"/>
                <a:gd name="T32" fmla="*/ 2147483646 w 2270"/>
                <a:gd name="T33" fmla="*/ 2147483646 h 1604"/>
                <a:gd name="T34" fmla="*/ 2147483646 w 2270"/>
                <a:gd name="T35" fmla="*/ 2147483646 h 1604"/>
                <a:gd name="T36" fmla="*/ 2147483646 w 2270"/>
                <a:gd name="T37" fmla="*/ 2147483646 h 1604"/>
                <a:gd name="T38" fmla="*/ 2147483646 w 2270"/>
                <a:gd name="T39" fmla="*/ 2147483646 h 1604"/>
                <a:gd name="T40" fmla="*/ 2147483646 w 2270"/>
                <a:gd name="T41" fmla="*/ 2147483646 h 1604"/>
                <a:gd name="T42" fmla="*/ 2147483646 w 2270"/>
                <a:gd name="T43" fmla="*/ 2147483646 h 1604"/>
                <a:gd name="T44" fmla="*/ 2147483646 w 2270"/>
                <a:gd name="T45" fmla="*/ 2147483646 h 1604"/>
                <a:gd name="T46" fmla="*/ 2147483646 w 2270"/>
                <a:gd name="T47" fmla="*/ 2147483646 h 1604"/>
                <a:gd name="T48" fmla="*/ 2147483646 w 2270"/>
                <a:gd name="T49" fmla="*/ 2147483646 h 1604"/>
                <a:gd name="T50" fmla="*/ 2147483646 w 2270"/>
                <a:gd name="T51" fmla="*/ 2147483646 h 1604"/>
                <a:gd name="T52" fmla="*/ 2147483646 w 2270"/>
                <a:gd name="T53" fmla="*/ 2147483646 h 1604"/>
                <a:gd name="T54" fmla="*/ 2147483646 w 2270"/>
                <a:gd name="T55" fmla="*/ 2147483646 h 1604"/>
                <a:gd name="T56" fmla="*/ 2147483646 w 2270"/>
                <a:gd name="T57" fmla="*/ 2147483646 h 1604"/>
                <a:gd name="T58" fmla="*/ 2147483646 w 2270"/>
                <a:gd name="T59" fmla="*/ 2147483646 h 1604"/>
                <a:gd name="T60" fmla="*/ 2147483646 w 2270"/>
                <a:gd name="T61" fmla="*/ 2147483646 h 1604"/>
                <a:gd name="T62" fmla="*/ 2147483646 w 2270"/>
                <a:gd name="T63" fmla="*/ 2147483646 h 1604"/>
                <a:gd name="T64" fmla="*/ 2147483646 w 2270"/>
                <a:gd name="T65" fmla="*/ 2147483646 h 1604"/>
                <a:gd name="T66" fmla="*/ 2147483646 w 2270"/>
                <a:gd name="T67" fmla="*/ 2147483646 h 1604"/>
                <a:gd name="T68" fmla="*/ 2147483646 w 2270"/>
                <a:gd name="T69" fmla="*/ 2147483646 h 1604"/>
                <a:gd name="T70" fmla="*/ 2147483646 w 2270"/>
                <a:gd name="T71" fmla="*/ 2147483646 h 1604"/>
                <a:gd name="T72" fmla="*/ 2147483646 w 2270"/>
                <a:gd name="T73" fmla="*/ 2147483646 h 1604"/>
                <a:gd name="T74" fmla="*/ 2147483646 w 2270"/>
                <a:gd name="T75" fmla="*/ 2147483646 h 1604"/>
                <a:gd name="T76" fmla="*/ 2147483646 w 2270"/>
                <a:gd name="T77" fmla="*/ 2147483646 h 1604"/>
                <a:gd name="T78" fmla="*/ 2147483646 w 2270"/>
                <a:gd name="T79" fmla="*/ 2147483646 h 1604"/>
                <a:gd name="T80" fmla="*/ 2147483646 w 2270"/>
                <a:gd name="T81" fmla="*/ 2147483646 h 1604"/>
                <a:gd name="T82" fmla="*/ 2147483646 w 2270"/>
                <a:gd name="T83" fmla="*/ 2147483646 h 1604"/>
                <a:gd name="T84" fmla="*/ 2147483646 w 2270"/>
                <a:gd name="T85" fmla="*/ 2147483646 h 1604"/>
                <a:gd name="T86" fmla="*/ 2147483646 w 2270"/>
                <a:gd name="T87" fmla="*/ 2147483646 h 1604"/>
                <a:gd name="T88" fmla="*/ 2147483646 w 2270"/>
                <a:gd name="T89" fmla="*/ 2147483646 h 1604"/>
                <a:gd name="T90" fmla="*/ 2147483646 w 2270"/>
                <a:gd name="T91" fmla="*/ 2147483646 h 1604"/>
                <a:gd name="T92" fmla="*/ 2147483646 w 2270"/>
                <a:gd name="T93" fmla="*/ 2147483646 h 1604"/>
                <a:gd name="T94" fmla="*/ 2147483646 w 2270"/>
                <a:gd name="T95" fmla="*/ 2147483646 h 1604"/>
                <a:gd name="T96" fmla="*/ 2147483646 w 2270"/>
                <a:gd name="T97" fmla="*/ 2147483646 h 1604"/>
                <a:gd name="T98" fmla="*/ 2147483646 w 2270"/>
                <a:gd name="T99" fmla="*/ 2147483646 h 1604"/>
                <a:gd name="T100" fmla="*/ 2147483646 w 2270"/>
                <a:gd name="T101" fmla="*/ 2147483646 h 1604"/>
                <a:gd name="T102" fmla="*/ 2147483646 w 2270"/>
                <a:gd name="T103" fmla="*/ 2147483646 h 1604"/>
                <a:gd name="T104" fmla="*/ 2147483646 w 2270"/>
                <a:gd name="T105" fmla="*/ 2147483646 h 1604"/>
                <a:gd name="T106" fmla="*/ 2147483646 w 2270"/>
                <a:gd name="T107" fmla="*/ 2147483646 h 1604"/>
                <a:gd name="T108" fmla="*/ 2147483646 w 2270"/>
                <a:gd name="T109" fmla="*/ 2147483646 h 16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270" h="1604">
                  <a:moveTo>
                    <a:pt x="0" y="0"/>
                  </a:moveTo>
                  <a:lnTo>
                    <a:pt x="254" y="0"/>
                  </a:lnTo>
                  <a:lnTo>
                    <a:pt x="271" y="0"/>
                  </a:lnTo>
                  <a:lnTo>
                    <a:pt x="271" y="54"/>
                  </a:lnTo>
                  <a:lnTo>
                    <a:pt x="314" y="54"/>
                  </a:lnTo>
                  <a:lnTo>
                    <a:pt x="321" y="54"/>
                  </a:lnTo>
                  <a:lnTo>
                    <a:pt x="358" y="54"/>
                  </a:lnTo>
                  <a:lnTo>
                    <a:pt x="511" y="54"/>
                  </a:lnTo>
                  <a:lnTo>
                    <a:pt x="511" y="90"/>
                  </a:lnTo>
                  <a:lnTo>
                    <a:pt x="535" y="90"/>
                  </a:lnTo>
                  <a:lnTo>
                    <a:pt x="541" y="90"/>
                  </a:lnTo>
                  <a:lnTo>
                    <a:pt x="541" y="117"/>
                  </a:lnTo>
                  <a:lnTo>
                    <a:pt x="558" y="117"/>
                  </a:lnTo>
                  <a:lnTo>
                    <a:pt x="558" y="153"/>
                  </a:lnTo>
                  <a:lnTo>
                    <a:pt x="562" y="153"/>
                  </a:lnTo>
                  <a:lnTo>
                    <a:pt x="562" y="180"/>
                  </a:lnTo>
                  <a:lnTo>
                    <a:pt x="612" y="180"/>
                  </a:lnTo>
                  <a:lnTo>
                    <a:pt x="612" y="216"/>
                  </a:lnTo>
                  <a:lnTo>
                    <a:pt x="745" y="216"/>
                  </a:lnTo>
                  <a:lnTo>
                    <a:pt x="745" y="252"/>
                  </a:lnTo>
                  <a:lnTo>
                    <a:pt x="799" y="252"/>
                  </a:lnTo>
                  <a:lnTo>
                    <a:pt x="806" y="252"/>
                  </a:lnTo>
                  <a:lnTo>
                    <a:pt x="806" y="279"/>
                  </a:lnTo>
                  <a:lnTo>
                    <a:pt x="809" y="279"/>
                  </a:lnTo>
                  <a:lnTo>
                    <a:pt x="809" y="379"/>
                  </a:lnTo>
                  <a:lnTo>
                    <a:pt x="822" y="379"/>
                  </a:lnTo>
                  <a:lnTo>
                    <a:pt x="822" y="415"/>
                  </a:lnTo>
                  <a:lnTo>
                    <a:pt x="832" y="415"/>
                  </a:lnTo>
                  <a:lnTo>
                    <a:pt x="842" y="415"/>
                  </a:lnTo>
                  <a:lnTo>
                    <a:pt x="842" y="451"/>
                  </a:lnTo>
                  <a:lnTo>
                    <a:pt x="846" y="451"/>
                  </a:lnTo>
                  <a:lnTo>
                    <a:pt x="846" y="487"/>
                  </a:lnTo>
                  <a:lnTo>
                    <a:pt x="923" y="487"/>
                  </a:lnTo>
                  <a:lnTo>
                    <a:pt x="923" y="523"/>
                  </a:lnTo>
                  <a:lnTo>
                    <a:pt x="973" y="523"/>
                  </a:lnTo>
                  <a:lnTo>
                    <a:pt x="973" y="559"/>
                  </a:lnTo>
                  <a:lnTo>
                    <a:pt x="1073" y="559"/>
                  </a:lnTo>
                  <a:lnTo>
                    <a:pt x="1073" y="622"/>
                  </a:lnTo>
                  <a:lnTo>
                    <a:pt x="1076" y="622"/>
                  </a:lnTo>
                  <a:lnTo>
                    <a:pt x="1076" y="730"/>
                  </a:lnTo>
                  <a:lnTo>
                    <a:pt x="1083" y="730"/>
                  </a:lnTo>
                  <a:lnTo>
                    <a:pt x="1083" y="766"/>
                  </a:lnTo>
                  <a:lnTo>
                    <a:pt x="1137" y="766"/>
                  </a:lnTo>
                  <a:lnTo>
                    <a:pt x="1137" y="793"/>
                  </a:lnTo>
                  <a:lnTo>
                    <a:pt x="1347" y="793"/>
                  </a:lnTo>
                  <a:lnTo>
                    <a:pt x="1347" y="829"/>
                  </a:lnTo>
                  <a:lnTo>
                    <a:pt x="1525" y="829"/>
                  </a:lnTo>
                  <a:lnTo>
                    <a:pt x="1525" y="865"/>
                  </a:lnTo>
                  <a:lnTo>
                    <a:pt x="1578" y="865"/>
                  </a:lnTo>
                  <a:lnTo>
                    <a:pt x="1578" y="901"/>
                  </a:lnTo>
                  <a:lnTo>
                    <a:pt x="1611" y="901"/>
                  </a:lnTo>
                  <a:lnTo>
                    <a:pt x="1611" y="973"/>
                  </a:lnTo>
                  <a:lnTo>
                    <a:pt x="1618" y="973"/>
                  </a:lnTo>
                  <a:lnTo>
                    <a:pt x="1618" y="1000"/>
                  </a:lnTo>
                  <a:lnTo>
                    <a:pt x="1621" y="1000"/>
                  </a:lnTo>
                  <a:lnTo>
                    <a:pt x="1628" y="1000"/>
                  </a:lnTo>
                  <a:lnTo>
                    <a:pt x="1628" y="1036"/>
                  </a:lnTo>
                  <a:lnTo>
                    <a:pt x="1638" y="1036"/>
                  </a:lnTo>
                  <a:lnTo>
                    <a:pt x="1638" y="1072"/>
                  </a:lnTo>
                  <a:lnTo>
                    <a:pt x="1655" y="1072"/>
                  </a:lnTo>
                  <a:lnTo>
                    <a:pt x="1655" y="1108"/>
                  </a:lnTo>
                  <a:lnTo>
                    <a:pt x="1742" y="1108"/>
                  </a:lnTo>
                  <a:lnTo>
                    <a:pt x="1892" y="1108"/>
                  </a:lnTo>
                  <a:lnTo>
                    <a:pt x="1892" y="1144"/>
                  </a:lnTo>
                  <a:lnTo>
                    <a:pt x="2049" y="1144"/>
                  </a:lnTo>
                  <a:lnTo>
                    <a:pt x="2126" y="1144"/>
                  </a:lnTo>
                  <a:lnTo>
                    <a:pt x="2140" y="1144"/>
                  </a:lnTo>
                  <a:lnTo>
                    <a:pt x="2143" y="1144"/>
                  </a:lnTo>
                  <a:lnTo>
                    <a:pt x="2150" y="1144"/>
                  </a:lnTo>
                  <a:lnTo>
                    <a:pt x="2150" y="1189"/>
                  </a:lnTo>
                  <a:lnTo>
                    <a:pt x="2153" y="1189"/>
                  </a:lnTo>
                  <a:lnTo>
                    <a:pt x="2153" y="1334"/>
                  </a:lnTo>
                  <a:lnTo>
                    <a:pt x="2156" y="1334"/>
                  </a:lnTo>
                  <a:lnTo>
                    <a:pt x="2160" y="1334"/>
                  </a:lnTo>
                  <a:lnTo>
                    <a:pt x="2170" y="1334"/>
                  </a:lnTo>
                  <a:lnTo>
                    <a:pt x="2180" y="1334"/>
                  </a:lnTo>
                  <a:lnTo>
                    <a:pt x="2187" y="1334"/>
                  </a:lnTo>
                  <a:lnTo>
                    <a:pt x="2187" y="1460"/>
                  </a:lnTo>
                  <a:lnTo>
                    <a:pt x="2193" y="1460"/>
                  </a:lnTo>
                  <a:lnTo>
                    <a:pt x="2193" y="1595"/>
                  </a:lnTo>
                  <a:lnTo>
                    <a:pt x="2197" y="1595"/>
                  </a:lnTo>
                  <a:lnTo>
                    <a:pt x="2270" y="1595"/>
                  </a:lnTo>
                  <a:lnTo>
                    <a:pt x="2270" y="1604"/>
                  </a:lnTo>
                </a:path>
              </a:pathLst>
            </a:custGeom>
            <a:noFill/>
            <a:ln w="12700">
              <a:solidFill>
                <a:schemeClr val="accent1"/>
              </a:solidFill>
              <a:prstDash val="solid"/>
              <a:round/>
              <a:headEnd/>
              <a:tailEnd/>
            </a:ln>
            <a:extLst>
              <a:ext uri="{909E8E84-426E-40dd-AFC4-6F175D3DCCD1}">
                <a14:hiddenFill xmlns="" xmlns:a14="http://schemas.microsoft.com/office/drawing/2010/main">
                  <a:solidFill>
                    <a:srgbClr val="FFFFFF"/>
                  </a:solidFill>
                </a14:hiddenFill>
              </a:ext>
            </a:extLst>
          </p:spPr>
          <p:txBody>
            <a:bodyPr/>
            <a:lstStyle/>
            <a:p>
              <a:pPr fontAlgn="auto">
                <a:spcBef>
                  <a:spcPts val="0"/>
                </a:spcBef>
                <a:spcAft>
                  <a:spcPts val="0"/>
                </a:spcAft>
                <a:defRPr/>
              </a:pPr>
              <a:endParaRPr lang="en-US" kern="0" dirty="0">
                <a:solidFill>
                  <a:sysClr val="windowText" lastClr="000000"/>
                </a:solidFill>
              </a:endParaRPr>
            </a:p>
          </p:txBody>
        </p:sp>
        <p:sp>
          <p:nvSpPr>
            <p:cNvPr id="92395" name="Freeform 161"/>
            <p:cNvSpPr>
              <a:spLocks/>
            </p:cNvSpPr>
            <p:nvPr/>
          </p:nvSpPr>
          <p:spPr bwMode="auto">
            <a:xfrm>
              <a:off x="1117601" y="204946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96" name="Freeform 162"/>
            <p:cNvSpPr>
              <a:spLocks/>
            </p:cNvSpPr>
            <p:nvPr/>
          </p:nvSpPr>
          <p:spPr bwMode="auto">
            <a:xfrm>
              <a:off x="1176339" y="204946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97" name="Freeform 163"/>
            <p:cNvSpPr>
              <a:spLocks/>
            </p:cNvSpPr>
            <p:nvPr/>
          </p:nvSpPr>
          <p:spPr bwMode="auto">
            <a:xfrm>
              <a:off x="1420814" y="210661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98" name="Freeform 164"/>
            <p:cNvSpPr>
              <a:spLocks/>
            </p:cNvSpPr>
            <p:nvPr/>
          </p:nvSpPr>
          <p:spPr bwMode="auto">
            <a:xfrm>
              <a:off x="1457326" y="210661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99" name="Freeform 165"/>
            <p:cNvSpPr>
              <a:spLocks/>
            </p:cNvSpPr>
            <p:nvPr/>
          </p:nvSpPr>
          <p:spPr bwMode="auto">
            <a:xfrm>
              <a:off x="1468439" y="2149474"/>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00" name="Freeform 166"/>
            <p:cNvSpPr>
              <a:spLocks/>
            </p:cNvSpPr>
            <p:nvPr/>
          </p:nvSpPr>
          <p:spPr bwMode="auto">
            <a:xfrm>
              <a:off x="1468439" y="2149474"/>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01" name="Freeform 167"/>
            <p:cNvSpPr>
              <a:spLocks/>
            </p:cNvSpPr>
            <p:nvPr/>
          </p:nvSpPr>
          <p:spPr bwMode="auto">
            <a:xfrm>
              <a:off x="1493838" y="2206624"/>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02" name="Freeform 168"/>
            <p:cNvSpPr>
              <a:spLocks/>
            </p:cNvSpPr>
            <p:nvPr/>
          </p:nvSpPr>
          <p:spPr bwMode="auto">
            <a:xfrm>
              <a:off x="1500189" y="224948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03" name="Freeform 169"/>
            <p:cNvSpPr>
              <a:spLocks/>
            </p:cNvSpPr>
            <p:nvPr/>
          </p:nvSpPr>
          <p:spPr bwMode="auto">
            <a:xfrm>
              <a:off x="1579564" y="230663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04" name="Freeform 170"/>
            <p:cNvSpPr>
              <a:spLocks/>
            </p:cNvSpPr>
            <p:nvPr/>
          </p:nvSpPr>
          <p:spPr bwMode="auto">
            <a:xfrm>
              <a:off x="1792289" y="236378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05" name="Freeform 171"/>
            <p:cNvSpPr>
              <a:spLocks/>
            </p:cNvSpPr>
            <p:nvPr/>
          </p:nvSpPr>
          <p:spPr bwMode="auto">
            <a:xfrm>
              <a:off x="1876425" y="236378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06" name="Freeform 175"/>
            <p:cNvSpPr>
              <a:spLocks/>
            </p:cNvSpPr>
            <p:nvPr/>
          </p:nvSpPr>
          <p:spPr bwMode="auto">
            <a:xfrm>
              <a:off x="1914526" y="2622549"/>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07" name="Freeform 177"/>
            <p:cNvSpPr>
              <a:spLocks/>
            </p:cNvSpPr>
            <p:nvPr/>
          </p:nvSpPr>
          <p:spPr bwMode="auto">
            <a:xfrm>
              <a:off x="1946276" y="2679699"/>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08" name="Freeform 178"/>
            <p:cNvSpPr>
              <a:spLocks/>
            </p:cNvSpPr>
            <p:nvPr/>
          </p:nvSpPr>
          <p:spPr bwMode="auto">
            <a:xfrm>
              <a:off x="1951039" y="2736849"/>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09" name="Freeform 179"/>
            <p:cNvSpPr>
              <a:spLocks/>
            </p:cNvSpPr>
            <p:nvPr/>
          </p:nvSpPr>
          <p:spPr bwMode="auto">
            <a:xfrm>
              <a:off x="2073276" y="2793999"/>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10" name="Freeform 180"/>
            <p:cNvSpPr>
              <a:spLocks/>
            </p:cNvSpPr>
            <p:nvPr/>
          </p:nvSpPr>
          <p:spPr bwMode="auto">
            <a:xfrm>
              <a:off x="2152651" y="2851149"/>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11" name="Freeform 181"/>
            <p:cNvSpPr>
              <a:spLocks/>
            </p:cNvSpPr>
            <p:nvPr/>
          </p:nvSpPr>
          <p:spPr bwMode="auto">
            <a:xfrm>
              <a:off x="2311400" y="295116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12" name="Freeform 182"/>
            <p:cNvSpPr>
              <a:spLocks/>
            </p:cNvSpPr>
            <p:nvPr/>
          </p:nvSpPr>
          <p:spPr bwMode="auto">
            <a:xfrm>
              <a:off x="2317751" y="312261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13" name="Freeform 183"/>
            <p:cNvSpPr>
              <a:spLocks/>
            </p:cNvSpPr>
            <p:nvPr/>
          </p:nvSpPr>
          <p:spPr bwMode="auto">
            <a:xfrm>
              <a:off x="2327275" y="317976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14" name="Freeform 184"/>
            <p:cNvSpPr>
              <a:spLocks/>
            </p:cNvSpPr>
            <p:nvPr/>
          </p:nvSpPr>
          <p:spPr bwMode="auto">
            <a:xfrm>
              <a:off x="2413001" y="3222624"/>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15" name="Freeform 185"/>
            <p:cNvSpPr>
              <a:spLocks/>
            </p:cNvSpPr>
            <p:nvPr/>
          </p:nvSpPr>
          <p:spPr bwMode="auto">
            <a:xfrm>
              <a:off x="2747964" y="3279774"/>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16" name="Freeform 186"/>
            <p:cNvSpPr>
              <a:spLocks/>
            </p:cNvSpPr>
            <p:nvPr/>
          </p:nvSpPr>
          <p:spPr bwMode="auto">
            <a:xfrm>
              <a:off x="3028951" y="3336924"/>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17" name="Freeform 187"/>
            <p:cNvSpPr>
              <a:spLocks/>
            </p:cNvSpPr>
            <p:nvPr/>
          </p:nvSpPr>
          <p:spPr bwMode="auto">
            <a:xfrm>
              <a:off x="3113088" y="3394074"/>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18" name="Freeform 188"/>
            <p:cNvSpPr>
              <a:spLocks/>
            </p:cNvSpPr>
            <p:nvPr/>
          </p:nvSpPr>
          <p:spPr bwMode="auto">
            <a:xfrm>
              <a:off x="3167064" y="3508374"/>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19" name="Freeform 189"/>
            <p:cNvSpPr>
              <a:spLocks/>
            </p:cNvSpPr>
            <p:nvPr/>
          </p:nvSpPr>
          <p:spPr bwMode="auto">
            <a:xfrm>
              <a:off x="3176588" y="355123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20" name="Freeform 190"/>
            <p:cNvSpPr>
              <a:spLocks/>
            </p:cNvSpPr>
            <p:nvPr/>
          </p:nvSpPr>
          <p:spPr bwMode="auto">
            <a:xfrm>
              <a:off x="3182939" y="355123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21" name="Freeform 191"/>
            <p:cNvSpPr>
              <a:spLocks/>
            </p:cNvSpPr>
            <p:nvPr/>
          </p:nvSpPr>
          <p:spPr bwMode="auto">
            <a:xfrm>
              <a:off x="3192463" y="360838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22" name="Freeform 192"/>
            <p:cNvSpPr>
              <a:spLocks/>
            </p:cNvSpPr>
            <p:nvPr/>
          </p:nvSpPr>
          <p:spPr bwMode="auto">
            <a:xfrm>
              <a:off x="3209926" y="366553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23" name="Freeform 193"/>
            <p:cNvSpPr>
              <a:spLocks/>
            </p:cNvSpPr>
            <p:nvPr/>
          </p:nvSpPr>
          <p:spPr bwMode="auto">
            <a:xfrm>
              <a:off x="3235325" y="372268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24" name="Freeform 194"/>
            <p:cNvSpPr>
              <a:spLocks/>
            </p:cNvSpPr>
            <p:nvPr/>
          </p:nvSpPr>
          <p:spPr bwMode="auto">
            <a:xfrm>
              <a:off x="3373438" y="372268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25" name="Freeform 195"/>
            <p:cNvSpPr>
              <a:spLocks/>
            </p:cNvSpPr>
            <p:nvPr/>
          </p:nvSpPr>
          <p:spPr bwMode="auto">
            <a:xfrm>
              <a:off x="3613151" y="377983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26" name="Freeform 196"/>
            <p:cNvSpPr>
              <a:spLocks/>
            </p:cNvSpPr>
            <p:nvPr/>
          </p:nvSpPr>
          <p:spPr bwMode="auto">
            <a:xfrm>
              <a:off x="3862389" y="377983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27" name="Freeform 197"/>
            <p:cNvSpPr>
              <a:spLocks/>
            </p:cNvSpPr>
            <p:nvPr/>
          </p:nvSpPr>
          <p:spPr bwMode="auto">
            <a:xfrm>
              <a:off x="3984626" y="377983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28" name="Freeform 198"/>
            <p:cNvSpPr>
              <a:spLocks/>
            </p:cNvSpPr>
            <p:nvPr/>
          </p:nvSpPr>
          <p:spPr bwMode="auto">
            <a:xfrm>
              <a:off x="4005264" y="377983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29" name="Freeform 199"/>
            <p:cNvSpPr>
              <a:spLocks/>
            </p:cNvSpPr>
            <p:nvPr/>
          </p:nvSpPr>
          <p:spPr bwMode="auto">
            <a:xfrm>
              <a:off x="4010025" y="377983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30" name="Freeform 200"/>
            <p:cNvSpPr>
              <a:spLocks/>
            </p:cNvSpPr>
            <p:nvPr/>
          </p:nvSpPr>
          <p:spPr bwMode="auto">
            <a:xfrm>
              <a:off x="4021139" y="3851274"/>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31" name="Freeform 201"/>
            <p:cNvSpPr>
              <a:spLocks/>
            </p:cNvSpPr>
            <p:nvPr/>
          </p:nvSpPr>
          <p:spPr bwMode="auto">
            <a:xfrm>
              <a:off x="4021139" y="3851274"/>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32" name="Freeform 202"/>
            <p:cNvSpPr>
              <a:spLocks/>
            </p:cNvSpPr>
            <p:nvPr/>
          </p:nvSpPr>
          <p:spPr bwMode="auto">
            <a:xfrm>
              <a:off x="4025900" y="408146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33" name="Freeform 203"/>
            <p:cNvSpPr>
              <a:spLocks/>
            </p:cNvSpPr>
            <p:nvPr/>
          </p:nvSpPr>
          <p:spPr bwMode="auto">
            <a:xfrm>
              <a:off x="4025900" y="408146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34" name="Freeform 204"/>
            <p:cNvSpPr>
              <a:spLocks/>
            </p:cNvSpPr>
            <p:nvPr/>
          </p:nvSpPr>
          <p:spPr bwMode="auto">
            <a:xfrm>
              <a:off x="4032251" y="408146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35" name="Freeform 206"/>
            <p:cNvSpPr>
              <a:spLocks/>
            </p:cNvSpPr>
            <p:nvPr/>
          </p:nvSpPr>
          <p:spPr bwMode="auto">
            <a:xfrm>
              <a:off x="4037013" y="408146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36" name="Freeform 207"/>
            <p:cNvSpPr>
              <a:spLocks/>
            </p:cNvSpPr>
            <p:nvPr/>
          </p:nvSpPr>
          <p:spPr bwMode="auto">
            <a:xfrm>
              <a:off x="4052888" y="408146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37" name="Freeform 208"/>
            <p:cNvSpPr>
              <a:spLocks/>
            </p:cNvSpPr>
            <p:nvPr/>
          </p:nvSpPr>
          <p:spPr bwMode="auto">
            <a:xfrm>
              <a:off x="4068763" y="408146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38" name="Freeform 209"/>
            <p:cNvSpPr>
              <a:spLocks/>
            </p:cNvSpPr>
            <p:nvPr/>
          </p:nvSpPr>
          <p:spPr bwMode="auto">
            <a:xfrm>
              <a:off x="4079876" y="4281487"/>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39" name="Freeform 210"/>
            <p:cNvSpPr>
              <a:spLocks/>
            </p:cNvSpPr>
            <p:nvPr/>
          </p:nvSpPr>
          <p:spPr bwMode="auto">
            <a:xfrm>
              <a:off x="4090989" y="4495799"/>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40" name="Freeform 211"/>
            <p:cNvSpPr>
              <a:spLocks/>
            </p:cNvSpPr>
            <p:nvPr/>
          </p:nvSpPr>
          <p:spPr bwMode="auto">
            <a:xfrm>
              <a:off x="4095751" y="4495799"/>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41" name="Freeform 212"/>
            <p:cNvSpPr>
              <a:spLocks/>
            </p:cNvSpPr>
            <p:nvPr/>
          </p:nvSpPr>
          <p:spPr bwMode="auto">
            <a:xfrm>
              <a:off x="4211638" y="4495799"/>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42" name="Freeform 175"/>
            <p:cNvSpPr>
              <a:spLocks/>
            </p:cNvSpPr>
            <p:nvPr/>
          </p:nvSpPr>
          <p:spPr bwMode="auto">
            <a:xfrm>
              <a:off x="1933576" y="2622549"/>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43" name="Freeform 162"/>
            <p:cNvSpPr>
              <a:spLocks/>
            </p:cNvSpPr>
            <p:nvPr/>
          </p:nvSpPr>
          <p:spPr bwMode="auto">
            <a:xfrm>
              <a:off x="607220" y="1961356"/>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44" name="Freeform 162"/>
            <p:cNvSpPr>
              <a:spLocks/>
            </p:cNvSpPr>
            <p:nvPr/>
          </p:nvSpPr>
          <p:spPr bwMode="auto">
            <a:xfrm>
              <a:off x="1006138" y="1951831"/>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45" name="Freeform 162"/>
            <p:cNvSpPr>
              <a:spLocks/>
            </p:cNvSpPr>
            <p:nvPr/>
          </p:nvSpPr>
          <p:spPr bwMode="auto">
            <a:xfrm>
              <a:off x="1888333" y="2399506"/>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46" name="Freeform 171"/>
            <p:cNvSpPr>
              <a:spLocks/>
            </p:cNvSpPr>
            <p:nvPr/>
          </p:nvSpPr>
          <p:spPr bwMode="auto">
            <a:xfrm>
              <a:off x="1888331" y="2563812"/>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447" name="Freeform 162"/>
            <p:cNvSpPr>
              <a:spLocks/>
            </p:cNvSpPr>
            <p:nvPr/>
          </p:nvSpPr>
          <p:spPr bwMode="auto">
            <a:xfrm>
              <a:off x="609602" y="1956593"/>
              <a:ext cx="43200" cy="43200"/>
            </a:xfrm>
            <a:prstGeom prst="diamond">
              <a:avLst/>
            </a:prstGeom>
            <a:solidFill>
              <a:schemeClr val="accent1"/>
            </a:solidFill>
            <a:ln>
              <a:noFill/>
            </a:ln>
            <a:extLst>
              <a:ext uri="{91240B29-F687-4f45-9708-019B960494DF}">
                <a14:hiddenLine xmlns="" xmlns:a14="http://schemas.microsoft.com/office/drawing/2010/main" w="4763">
                  <a:solidFill>
                    <a:srgbClr val="000000"/>
                  </a:solidFill>
                  <a:miter lim="800000"/>
                  <a:headEnd/>
                  <a:tailEnd/>
                </a14:hiddenLine>
              </a:ext>
            </a:extLst>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grpSp>
      <p:grpSp>
        <p:nvGrpSpPr>
          <p:cNvPr id="92240" name="Group 138"/>
          <p:cNvGrpSpPr>
            <a:grpSpLocks/>
          </p:cNvGrpSpPr>
          <p:nvPr/>
        </p:nvGrpSpPr>
        <p:grpSpPr bwMode="auto">
          <a:xfrm>
            <a:off x="2565401" y="1703388"/>
            <a:ext cx="2982913" cy="1071562"/>
            <a:chOff x="609548" y="1962914"/>
            <a:chExt cx="3691484" cy="1175619"/>
          </a:xfrm>
        </p:grpSpPr>
        <p:sp>
          <p:nvSpPr>
            <p:cNvPr id="386" name="Freeform 355"/>
            <p:cNvSpPr>
              <a:spLocks/>
            </p:cNvSpPr>
            <p:nvPr/>
          </p:nvSpPr>
          <p:spPr bwMode="auto">
            <a:xfrm>
              <a:off x="629194" y="1982072"/>
              <a:ext cx="3650227" cy="1146011"/>
            </a:xfrm>
            <a:custGeom>
              <a:avLst/>
              <a:gdLst>
                <a:gd name="T0" fmla="*/ 3 w 2300"/>
                <a:gd name="T1" fmla="*/ 0 h 721"/>
                <a:gd name="T2" fmla="*/ 90 w 2300"/>
                <a:gd name="T3" fmla="*/ 0 h 721"/>
                <a:gd name="T4" fmla="*/ 237 w 2300"/>
                <a:gd name="T5" fmla="*/ 0 h 721"/>
                <a:gd name="T6" fmla="*/ 261 w 2300"/>
                <a:gd name="T7" fmla="*/ 0 h 721"/>
                <a:gd name="T8" fmla="*/ 271 w 2300"/>
                <a:gd name="T9" fmla="*/ 27 h 721"/>
                <a:gd name="T10" fmla="*/ 271 w 2300"/>
                <a:gd name="T11" fmla="*/ 90 h 721"/>
                <a:gd name="T12" fmla="*/ 274 w 2300"/>
                <a:gd name="T13" fmla="*/ 90 h 721"/>
                <a:gd name="T14" fmla="*/ 284 w 2300"/>
                <a:gd name="T15" fmla="*/ 126 h 721"/>
                <a:gd name="T16" fmla="*/ 294 w 2300"/>
                <a:gd name="T17" fmla="*/ 162 h 721"/>
                <a:gd name="T18" fmla="*/ 538 w 2300"/>
                <a:gd name="T19" fmla="*/ 162 h 721"/>
                <a:gd name="T20" fmla="*/ 541 w 2300"/>
                <a:gd name="T21" fmla="*/ 198 h 721"/>
                <a:gd name="T22" fmla="*/ 541 w 2300"/>
                <a:gd name="T23" fmla="*/ 225 h 721"/>
                <a:gd name="T24" fmla="*/ 548 w 2300"/>
                <a:gd name="T25" fmla="*/ 225 h 721"/>
                <a:gd name="T26" fmla="*/ 565 w 2300"/>
                <a:gd name="T27" fmla="*/ 261 h 721"/>
                <a:gd name="T28" fmla="*/ 809 w 2300"/>
                <a:gd name="T29" fmla="*/ 297 h 721"/>
                <a:gd name="T30" fmla="*/ 809 w 2300"/>
                <a:gd name="T31" fmla="*/ 333 h 721"/>
                <a:gd name="T32" fmla="*/ 832 w 2300"/>
                <a:gd name="T33" fmla="*/ 333 h 721"/>
                <a:gd name="T34" fmla="*/ 846 w 2300"/>
                <a:gd name="T35" fmla="*/ 370 h 721"/>
                <a:gd name="T36" fmla="*/ 1076 w 2300"/>
                <a:gd name="T37" fmla="*/ 397 h 721"/>
                <a:gd name="T38" fmla="*/ 1076 w 2300"/>
                <a:gd name="T39" fmla="*/ 469 h 721"/>
                <a:gd name="T40" fmla="*/ 1100 w 2300"/>
                <a:gd name="T41" fmla="*/ 469 h 721"/>
                <a:gd name="T42" fmla="*/ 1545 w 2300"/>
                <a:gd name="T43" fmla="*/ 469 h 721"/>
                <a:gd name="T44" fmla="*/ 1605 w 2300"/>
                <a:gd name="T45" fmla="*/ 469 h 721"/>
                <a:gd name="T46" fmla="*/ 1615 w 2300"/>
                <a:gd name="T47" fmla="*/ 469 h 721"/>
                <a:gd name="T48" fmla="*/ 1682 w 2300"/>
                <a:gd name="T49" fmla="*/ 550 h 721"/>
                <a:gd name="T50" fmla="*/ 2063 w 2300"/>
                <a:gd name="T51" fmla="*/ 586 h 721"/>
                <a:gd name="T52" fmla="*/ 2106 w 2300"/>
                <a:gd name="T53" fmla="*/ 586 h 721"/>
                <a:gd name="T54" fmla="*/ 2123 w 2300"/>
                <a:gd name="T55" fmla="*/ 586 h 721"/>
                <a:gd name="T56" fmla="*/ 2140 w 2300"/>
                <a:gd name="T57" fmla="*/ 586 h 721"/>
                <a:gd name="T58" fmla="*/ 2146 w 2300"/>
                <a:gd name="T59" fmla="*/ 586 h 721"/>
                <a:gd name="T60" fmla="*/ 2146 w 2300"/>
                <a:gd name="T61" fmla="*/ 631 h 721"/>
                <a:gd name="T62" fmla="*/ 2150 w 2300"/>
                <a:gd name="T63" fmla="*/ 631 h 721"/>
                <a:gd name="T64" fmla="*/ 2153 w 2300"/>
                <a:gd name="T65" fmla="*/ 631 h 721"/>
                <a:gd name="T66" fmla="*/ 2156 w 2300"/>
                <a:gd name="T67" fmla="*/ 631 h 721"/>
                <a:gd name="T68" fmla="*/ 2167 w 2300"/>
                <a:gd name="T69" fmla="*/ 712 h 721"/>
                <a:gd name="T70" fmla="*/ 2170 w 2300"/>
                <a:gd name="T71" fmla="*/ 712 h 721"/>
                <a:gd name="T72" fmla="*/ 2173 w 2300"/>
                <a:gd name="T73" fmla="*/ 712 h 721"/>
                <a:gd name="T74" fmla="*/ 2180 w 2300"/>
                <a:gd name="T75" fmla="*/ 712 h 721"/>
                <a:gd name="T76" fmla="*/ 2193 w 2300"/>
                <a:gd name="T77" fmla="*/ 712 h 721"/>
                <a:gd name="T78" fmla="*/ 2197 w 2300"/>
                <a:gd name="T79" fmla="*/ 712 h 721"/>
                <a:gd name="T80" fmla="*/ 2207 w 2300"/>
                <a:gd name="T81" fmla="*/ 712 h 721"/>
                <a:gd name="T82" fmla="*/ 2213 w 2300"/>
                <a:gd name="T83" fmla="*/ 712 h 721"/>
                <a:gd name="T84" fmla="*/ 2240 w 2300"/>
                <a:gd name="T85" fmla="*/ 712 h 721"/>
                <a:gd name="T86" fmla="*/ 2263 w 2300"/>
                <a:gd name="T87" fmla="*/ 712 h 721"/>
                <a:gd name="T88" fmla="*/ 2294 w 2300"/>
                <a:gd name="T89" fmla="*/ 712 h 721"/>
                <a:gd name="T90" fmla="*/ 2300 w 2300"/>
                <a:gd name="T91" fmla="*/ 712 h 721"/>
                <a:gd name="T92" fmla="*/ 2300 w 2300"/>
                <a:gd name="T93" fmla="*/ 712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00" h="721">
                  <a:moveTo>
                    <a:pt x="0" y="0"/>
                  </a:moveTo>
                  <a:lnTo>
                    <a:pt x="3" y="0"/>
                  </a:lnTo>
                  <a:lnTo>
                    <a:pt x="3" y="0"/>
                  </a:lnTo>
                  <a:lnTo>
                    <a:pt x="90" y="0"/>
                  </a:lnTo>
                  <a:lnTo>
                    <a:pt x="90" y="0"/>
                  </a:lnTo>
                  <a:lnTo>
                    <a:pt x="237" y="0"/>
                  </a:lnTo>
                  <a:lnTo>
                    <a:pt x="237" y="0"/>
                  </a:lnTo>
                  <a:lnTo>
                    <a:pt x="261" y="0"/>
                  </a:lnTo>
                  <a:lnTo>
                    <a:pt x="261" y="27"/>
                  </a:lnTo>
                  <a:lnTo>
                    <a:pt x="271" y="27"/>
                  </a:lnTo>
                  <a:lnTo>
                    <a:pt x="271" y="90"/>
                  </a:lnTo>
                  <a:lnTo>
                    <a:pt x="271" y="90"/>
                  </a:lnTo>
                  <a:lnTo>
                    <a:pt x="271" y="90"/>
                  </a:lnTo>
                  <a:lnTo>
                    <a:pt x="274" y="90"/>
                  </a:lnTo>
                  <a:lnTo>
                    <a:pt x="274" y="126"/>
                  </a:lnTo>
                  <a:lnTo>
                    <a:pt x="284" y="126"/>
                  </a:lnTo>
                  <a:lnTo>
                    <a:pt x="284" y="162"/>
                  </a:lnTo>
                  <a:lnTo>
                    <a:pt x="294" y="162"/>
                  </a:lnTo>
                  <a:lnTo>
                    <a:pt x="294" y="162"/>
                  </a:lnTo>
                  <a:lnTo>
                    <a:pt x="538" y="162"/>
                  </a:lnTo>
                  <a:lnTo>
                    <a:pt x="538" y="198"/>
                  </a:lnTo>
                  <a:lnTo>
                    <a:pt x="541" y="198"/>
                  </a:lnTo>
                  <a:lnTo>
                    <a:pt x="541" y="225"/>
                  </a:lnTo>
                  <a:lnTo>
                    <a:pt x="541" y="225"/>
                  </a:lnTo>
                  <a:lnTo>
                    <a:pt x="541" y="225"/>
                  </a:lnTo>
                  <a:lnTo>
                    <a:pt x="548" y="225"/>
                  </a:lnTo>
                  <a:lnTo>
                    <a:pt x="548" y="261"/>
                  </a:lnTo>
                  <a:lnTo>
                    <a:pt x="565" y="261"/>
                  </a:lnTo>
                  <a:lnTo>
                    <a:pt x="565" y="297"/>
                  </a:lnTo>
                  <a:lnTo>
                    <a:pt x="809" y="297"/>
                  </a:lnTo>
                  <a:lnTo>
                    <a:pt x="809" y="333"/>
                  </a:lnTo>
                  <a:lnTo>
                    <a:pt x="809" y="333"/>
                  </a:lnTo>
                  <a:lnTo>
                    <a:pt x="809" y="333"/>
                  </a:lnTo>
                  <a:lnTo>
                    <a:pt x="832" y="333"/>
                  </a:lnTo>
                  <a:lnTo>
                    <a:pt x="832" y="370"/>
                  </a:lnTo>
                  <a:lnTo>
                    <a:pt x="846" y="370"/>
                  </a:lnTo>
                  <a:lnTo>
                    <a:pt x="846" y="397"/>
                  </a:lnTo>
                  <a:lnTo>
                    <a:pt x="1076" y="397"/>
                  </a:lnTo>
                  <a:lnTo>
                    <a:pt x="1076" y="469"/>
                  </a:lnTo>
                  <a:lnTo>
                    <a:pt x="1076" y="469"/>
                  </a:lnTo>
                  <a:lnTo>
                    <a:pt x="1076" y="469"/>
                  </a:lnTo>
                  <a:lnTo>
                    <a:pt x="1100" y="469"/>
                  </a:lnTo>
                  <a:lnTo>
                    <a:pt x="1100" y="469"/>
                  </a:lnTo>
                  <a:lnTo>
                    <a:pt x="1545" y="469"/>
                  </a:lnTo>
                  <a:lnTo>
                    <a:pt x="1545" y="469"/>
                  </a:lnTo>
                  <a:lnTo>
                    <a:pt x="1605" y="469"/>
                  </a:lnTo>
                  <a:lnTo>
                    <a:pt x="1605" y="469"/>
                  </a:lnTo>
                  <a:lnTo>
                    <a:pt x="1615" y="469"/>
                  </a:lnTo>
                  <a:lnTo>
                    <a:pt x="1615" y="550"/>
                  </a:lnTo>
                  <a:lnTo>
                    <a:pt x="1682" y="550"/>
                  </a:lnTo>
                  <a:lnTo>
                    <a:pt x="1682" y="586"/>
                  </a:lnTo>
                  <a:lnTo>
                    <a:pt x="2063" y="586"/>
                  </a:lnTo>
                  <a:lnTo>
                    <a:pt x="2063" y="586"/>
                  </a:lnTo>
                  <a:lnTo>
                    <a:pt x="2106" y="586"/>
                  </a:lnTo>
                  <a:lnTo>
                    <a:pt x="2106" y="586"/>
                  </a:lnTo>
                  <a:lnTo>
                    <a:pt x="2123" y="586"/>
                  </a:lnTo>
                  <a:lnTo>
                    <a:pt x="2123" y="586"/>
                  </a:lnTo>
                  <a:lnTo>
                    <a:pt x="2140" y="586"/>
                  </a:lnTo>
                  <a:lnTo>
                    <a:pt x="2140" y="586"/>
                  </a:lnTo>
                  <a:lnTo>
                    <a:pt x="2146" y="586"/>
                  </a:lnTo>
                  <a:lnTo>
                    <a:pt x="2146" y="631"/>
                  </a:lnTo>
                  <a:lnTo>
                    <a:pt x="2146" y="631"/>
                  </a:lnTo>
                  <a:lnTo>
                    <a:pt x="2146" y="631"/>
                  </a:lnTo>
                  <a:lnTo>
                    <a:pt x="2150" y="631"/>
                  </a:lnTo>
                  <a:lnTo>
                    <a:pt x="2150" y="631"/>
                  </a:lnTo>
                  <a:lnTo>
                    <a:pt x="2153" y="631"/>
                  </a:lnTo>
                  <a:lnTo>
                    <a:pt x="2153" y="631"/>
                  </a:lnTo>
                  <a:lnTo>
                    <a:pt x="2156" y="631"/>
                  </a:lnTo>
                  <a:lnTo>
                    <a:pt x="2156" y="712"/>
                  </a:lnTo>
                  <a:lnTo>
                    <a:pt x="2167" y="712"/>
                  </a:lnTo>
                  <a:lnTo>
                    <a:pt x="2167" y="712"/>
                  </a:lnTo>
                  <a:lnTo>
                    <a:pt x="2170" y="712"/>
                  </a:lnTo>
                  <a:lnTo>
                    <a:pt x="2170" y="712"/>
                  </a:lnTo>
                  <a:lnTo>
                    <a:pt x="2173" y="712"/>
                  </a:lnTo>
                  <a:lnTo>
                    <a:pt x="2173" y="712"/>
                  </a:lnTo>
                  <a:lnTo>
                    <a:pt x="2180" y="712"/>
                  </a:lnTo>
                  <a:lnTo>
                    <a:pt x="2180" y="712"/>
                  </a:lnTo>
                  <a:lnTo>
                    <a:pt x="2193" y="712"/>
                  </a:lnTo>
                  <a:lnTo>
                    <a:pt x="2193" y="712"/>
                  </a:lnTo>
                  <a:lnTo>
                    <a:pt x="2197" y="712"/>
                  </a:lnTo>
                  <a:lnTo>
                    <a:pt x="2197" y="712"/>
                  </a:lnTo>
                  <a:lnTo>
                    <a:pt x="2207" y="712"/>
                  </a:lnTo>
                  <a:lnTo>
                    <a:pt x="2207" y="712"/>
                  </a:lnTo>
                  <a:lnTo>
                    <a:pt x="2213" y="712"/>
                  </a:lnTo>
                  <a:lnTo>
                    <a:pt x="2213" y="712"/>
                  </a:lnTo>
                  <a:lnTo>
                    <a:pt x="2240" y="712"/>
                  </a:lnTo>
                  <a:lnTo>
                    <a:pt x="2240" y="712"/>
                  </a:lnTo>
                  <a:lnTo>
                    <a:pt x="2263" y="712"/>
                  </a:lnTo>
                  <a:lnTo>
                    <a:pt x="2263" y="712"/>
                  </a:lnTo>
                  <a:lnTo>
                    <a:pt x="2294" y="712"/>
                  </a:lnTo>
                  <a:lnTo>
                    <a:pt x="2294" y="712"/>
                  </a:lnTo>
                  <a:lnTo>
                    <a:pt x="2300" y="712"/>
                  </a:lnTo>
                  <a:lnTo>
                    <a:pt x="2300" y="712"/>
                  </a:lnTo>
                  <a:lnTo>
                    <a:pt x="2300" y="712"/>
                  </a:lnTo>
                  <a:lnTo>
                    <a:pt x="2300" y="721"/>
                  </a:lnTo>
                </a:path>
              </a:pathLst>
            </a:custGeom>
            <a:noFill/>
            <a:ln w="12700">
              <a:solidFill>
                <a:schemeClr val="accent4"/>
              </a:solidFill>
              <a:prstDash val="solid"/>
              <a:round/>
              <a:headEnd/>
              <a:tailEnd/>
            </a:ln>
            <a:extLst>
              <a:ext uri="{909E8E84-426E-40dd-AFC4-6F175D3DCCD1}">
                <a14:hiddenFill xmlns="" xmlns:a14="http://schemas.microsoft.com/office/drawing/2010/main">
                  <a:solidFill>
                    <a:srgbClr val="FFFFFF"/>
                  </a:solidFill>
                </a14:hiddenFill>
              </a:ext>
            </a:extLst>
          </p:spPr>
          <p:txBody>
            <a:bodyPr/>
            <a:lstStyle/>
            <a:p>
              <a:pPr algn="ctr" fontAlgn="auto">
                <a:spcBef>
                  <a:spcPts val="0"/>
                </a:spcBef>
                <a:spcAft>
                  <a:spcPts val="0"/>
                </a:spcAft>
                <a:defRPr/>
              </a:pPr>
              <a:endParaRPr lang="en-GB" sz="1100" kern="0" dirty="0">
                <a:solidFill>
                  <a:prstClr val="black"/>
                </a:solidFill>
                <a:latin typeface="Calibri" panose="020F0502020204030204" pitchFamily="34" charset="0"/>
                <a:cs typeface="MS PGothic" charset="0"/>
              </a:endParaRPr>
            </a:p>
          </p:txBody>
        </p:sp>
        <p:sp>
          <p:nvSpPr>
            <p:cNvPr id="387" name="Isosceles Triangle 386"/>
            <p:cNvSpPr/>
            <p:nvPr/>
          </p:nvSpPr>
          <p:spPr bwMode="auto">
            <a:xfrm>
              <a:off x="4257811"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88" name="Isosceles Triangle 387"/>
            <p:cNvSpPr/>
            <p:nvPr/>
          </p:nvSpPr>
          <p:spPr bwMode="auto">
            <a:xfrm>
              <a:off x="4246023"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89" name="Isosceles Triangle 388"/>
            <p:cNvSpPr/>
            <p:nvPr/>
          </p:nvSpPr>
          <p:spPr bwMode="auto">
            <a:xfrm>
              <a:off x="4200837"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0" name="Isosceles Triangle 389"/>
            <p:cNvSpPr/>
            <p:nvPr/>
          </p:nvSpPr>
          <p:spPr bwMode="auto">
            <a:xfrm>
              <a:off x="4165474"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1" name="Isosceles Triangle 390"/>
            <p:cNvSpPr/>
            <p:nvPr/>
          </p:nvSpPr>
          <p:spPr bwMode="auto">
            <a:xfrm>
              <a:off x="4122253"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2" name="Isosceles Triangle 391"/>
            <p:cNvSpPr/>
            <p:nvPr/>
          </p:nvSpPr>
          <p:spPr bwMode="auto">
            <a:xfrm>
              <a:off x="4110465"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3" name="Isosceles Triangle 392"/>
            <p:cNvSpPr/>
            <p:nvPr/>
          </p:nvSpPr>
          <p:spPr bwMode="auto">
            <a:xfrm>
              <a:off x="4096714"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4" name="Isosceles Triangle 393"/>
            <p:cNvSpPr/>
            <p:nvPr/>
          </p:nvSpPr>
          <p:spPr bwMode="auto">
            <a:xfrm>
              <a:off x="4084926"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5" name="Isosceles Triangle 394"/>
            <p:cNvSpPr/>
            <p:nvPr/>
          </p:nvSpPr>
          <p:spPr bwMode="auto">
            <a:xfrm>
              <a:off x="4063315"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6" name="Isosceles Triangle 395"/>
            <p:cNvSpPr/>
            <p:nvPr/>
          </p:nvSpPr>
          <p:spPr bwMode="auto">
            <a:xfrm>
              <a:off x="4051527"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7" name="Isosceles Triangle 396"/>
            <p:cNvSpPr/>
            <p:nvPr/>
          </p:nvSpPr>
          <p:spPr bwMode="auto">
            <a:xfrm>
              <a:off x="4047598"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8" name="Isosceles Triangle 397"/>
            <p:cNvSpPr/>
            <p:nvPr/>
          </p:nvSpPr>
          <p:spPr bwMode="auto">
            <a:xfrm>
              <a:off x="4029917" y="309325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9" name="Isosceles Triangle 398"/>
            <p:cNvSpPr/>
            <p:nvPr/>
          </p:nvSpPr>
          <p:spPr bwMode="auto">
            <a:xfrm>
              <a:off x="4024023" y="2962626"/>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0" name="Isosceles Triangle 399"/>
            <p:cNvSpPr/>
            <p:nvPr/>
          </p:nvSpPr>
          <p:spPr bwMode="auto">
            <a:xfrm>
              <a:off x="4020094" y="2962626"/>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1" name="Isosceles Triangle 400"/>
            <p:cNvSpPr/>
            <p:nvPr/>
          </p:nvSpPr>
          <p:spPr bwMode="auto">
            <a:xfrm>
              <a:off x="4012235" y="2962626"/>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2" name="Isosceles Triangle 401"/>
            <p:cNvSpPr/>
            <p:nvPr/>
          </p:nvSpPr>
          <p:spPr bwMode="auto">
            <a:xfrm>
              <a:off x="4006342" y="2894701"/>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3" name="Isosceles Triangle 402"/>
            <p:cNvSpPr/>
            <p:nvPr/>
          </p:nvSpPr>
          <p:spPr bwMode="auto">
            <a:xfrm>
              <a:off x="3976872" y="2894701"/>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4" name="Isosceles Triangle 403"/>
            <p:cNvSpPr/>
            <p:nvPr/>
          </p:nvSpPr>
          <p:spPr bwMode="auto">
            <a:xfrm>
              <a:off x="3951333" y="2894701"/>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5" name="Isosceles Triangle 404"/>
            <p:cNvSpPr/>
            <p:nvPr/>
          </p:nvSpPr>
          <p:spPr bwMode="auto">
            <a:xfrm>
              <a:off x="3884537" y="2894701"/>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6" name="Isosceles Triangle 405"/>
            <p:cNvSpPr/>
            <p:nvPr/>
          </p:nvSpPr>
          <p:spPr bwMode="auto">
            <a:xfrm>
              <a:off x="3277475" y="2894701"/>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7" name="Isosceles Triangle 406"/>
            <p:cNvSpPr/>
            <p:nvPr/>
          </p:nvSpPr>
          <p:spPr bwMode="auto">
            <a:xfrm>
              <a:off x="3175316" y="2837227"/>
              <a:ext cx="43221" cy="4354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8" name="Isosceles Triangle 407"/>
            <p:cNvSpPr/>
            <p:nvPr/>
          </p:nvSpPr>
          <p:spPr bwMode="auto">
            <a:xfrm>
              <a:off x="3149776" y="2706602"/>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9" name="Isosceles Triangle 408"/>
            <p:cNvSpPr/>
            <p:nvPr/>
          </p:nvSpPr>
          <p:spPr bwMode="auto">
            <a:xfrm>
              <a:off x="2352149" y="2713568"/>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10" name="Isosceles Triangle 409"/>
            <p:cNvSpPr/>
            <p:nvPr/>
          </p:nvSpPr>
          <p:spPr bwMode="auto">
            <a:xfrm>
              <a:off x="3057440" y="2710085"/>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11" name="Isosceles Triangle 410"/>
            <p:cNvSpPr/>
            <p:nvPr/>
          </p:nvSpPr>
          <p:spPr bwMode="auto">
            <a:xfrm>
              <a:off x="2312857" y="2708344"/>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12" name="Isosceles Triangle 411"/>
            <p:cNvSpPr/>
            <p:nvPr/>
          </p:nvSpPr>
          <p:spPr bwMode="auto">
            <a:xfrm>
              <a:off x="1945476" y="2591652"/>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13" name="Isosceles Triangle 412"/>
            <p:cNvSpPr/>
            <p:nvPr/>
          </p:nvSpPr>
          <p:spPr bwMode="auto">
            <a:xfrm>
              <a:off x="1925830" y="2548111"/>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14" name="Isosceles Triangle 413"/>
            <p:cNvSpPr/>
            <p:nvPr/>
          </p:nvSpPr>
          <p:spPr bwMode="auto">
            <a:xfrm>
              <a:off x="1503442" y="2434903"/>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15" name="Isosceles Triangle 414"/>
            <p:cNvSpPr/>
            <p:nvPr/>
          </p:nvSpPr>
          <p:spPr bwMode="auto">
            <a:xfrm>
              <a:off x="1475937" y="237917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16" name="Isosceles Triangle 415"/>
            <p:cNvSpPr/>
            <p:nvPr/>
          </p:nvSpPr>
          <p:spPr bwMode="auto">
            <a:xfrm>
              <a:off x="1464150" y="2326920"/>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17" name="Isosceles Triangle 416"/>
            <p:cNvSpPr/>
            <p:nvPr/>
          </p:nvSpPr>
          <p:spPr bwMode="auto">
            <a:xfrm>
              <a:off x="1073194" y="2222421"/>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18" name="Isosceles Triangle 417"/>
            <p:cNvSpPr/>
            <p:nvPr/>
          </p:nvSpPr>
          <p:spPr bwMode="auto">
            <a:xfrm>
              <a:off x="1057477" y="2227646"/>
              <a:ext cx="43221" cy="4354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19" name="Isosceles Triangle 418"/>
            <p:cNvSpPr/>
            <p:nvPr/>
          </p:nvSpPr>
          <p:spPr bwMode="auto">
            <a:xfrm>
              <a:off x="1039796" y="2164946"/>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20" name="Isosceles Triangle 419"/>
            <p:cNvSpPr/>
            <p:nvPr/>
          </p:nvSpPr>
          <p:spPr bwMode="auto">
            <a:xfrm>
              <a:off x="1039796" y="2110954"/>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21" name="Isosceles Triangle 420"/>
            <p:cNvSpPr/>
            <p:nvPr/>
          </p:nvSpPr>
          <p:spPr bwMode="auto">
            <a:xfrm>
              <a:off x="1016221" y="2006455"/>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22" name="Isosceles Triangle 421"/>
            <p:cNvSpPr/>
            <p:nvPr/>
          </p:nvSpPr>
          <p:spPr bwMode="auto">
            <a:xfrm>
              <a:off x="982822" y="1962914"/>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23" name="Isosceles Triangle 422"/>
            <p:cNvSpPr/>
            <p:nvPr/>
          </p:nvSpPr>
          <p:spPr bwMode="auto">
            <a:xfrm>
              <a:off x="752964" y="1964655"/>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24" name="Isosceles Triangle 423"/>
            <p:cNvSpPr/>
            <p:nvPr/>
          </p:nvSpPr>
          <p:spPr bwMode="auto">
            <a:xfrm>
              <a:off x="609548" y="1964655"/>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25" name="Isosceles Triangle 424"/>
            <p:cNvSpPr/>
            <p:nvPr/>
          </p:nvSpPr>
          <p:spPr bwMode="auto">
            <a:xfrm>
              <a:off x="1462184" y="2292087"/>
              <a:ext cx="43221" cy="43542"/>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26" name="Isosceles Triangle 425"/>
            <p:cNvSpPr/>
            <p:nvPr/>
          </p:nvSpPr>
          <p:spPr bwMode="auto">
            <a:xfrm>
              <a:off x="1892432" y="2501086"/>
              <a:ext cx="43221" cy="45283"/>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grpSp>
      <p:grpSp>
        <p:nvGrpSpPr>
          <p:cNvPr id="92241" name="Group 180"/>
          <p:cNvGrpSpPr>
            <a:grpSpLocks/>
          </p:cNvGrpSpPr>
          <p:nvPr/>
        </p:nvGrpSpPr>
        <p:grpSpPr bwMode="auto">
          <a:xfrm>
            <a:off x="6858001" y="1689100"/>
            <a:ext cx="2836863" cy="2438400"/>
            <a:chOff x="5057776" y="1947862"/>
            <a:chExt cx="3511888" cy="2675275"/>
          </a:xfrm>
        </p:grpSpPr>
        <p:sp>
          <p:nvSpPr>
            <p:cNvPr id="92327" name="Freeform 512"/>
            <p:cNvSpPr>
              <a:spLocks/>
            </p:cNvSpPr>
            <p:nvPr/>
          </p:nvSpPr>
          <p:spPr bwMode="auto">
            <a:xfrm>
              <a:off x="5057776" y="194786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28" name="Freeform 513"/>
            <p:cNvSpPr>
              <a:spLocks/>
            </p:cNvSpPr>
            <p:nvPr/>
          </p:nvSpPr>
          <p:spPr bwMode="auto">
            <a:xfrm>
              <a:off x="5064127" y="194786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29" name="Freeform 514"/>
            <p:cNvSpPr>
              <a:spLocks/>
            </p:cNvSpPr>
            <p:nvPr/>
          </p:nvSpPr>
          <p:spPr bwMode="auto">
            <a:xfrm>
              <a:off x="5491164" y="206216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30" name="Freeform 515"/>
            <p:cNvSpPr>
              <a:spLocks/>
            </p:cNvSpPr>
            <p:nvPr/>
          </p:nvSpPr>
          <p:spPr bwMode="auto">
            <a:xfrm>
              <a:off x="5522914" y="2178049"/>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31" name="Freeform 516"/>
            <p:cNvSpPr>
              <a:spLocks/>
            </p:cNvSpPr>
            <p:nvPr/>
          </p:nvSpPr>
          <p:spPr bwMode="auto">
            <a:xfrm>
              <a:off x="5532438" y="2306637"/>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32" name="Freeform 517"/>
            <p:cNvSpPr>
              <a:spLocks/>
            </p:cNvSpPr>
            <p:nvPr/>
          </p:nvSpPr>
          <p:spPr bwMode="auto">
            <a:xfrm>
              <a:off x="5907089" y="2306637"/>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33" name="Freeform 518"/>
            <p:cNvSpPr>
              <a:spLocks/>
            </p:cNvSpPr>
            <p:nvPr/>
          </p:nvSpPr>
          <p:spPr bwMode="auto">
            <a:xfrm>
              <a:off x="5911851" y="2306637"/>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34" name="Freeform 519"/>
            <p:cNvSpPr>
              <a:spLocks/>
            </p:cNvSpPr>
            <p:nvPr/>
          </p:nvSpPr>
          <p:spPr bwMode="auto">
            <a:xfrm>
              <a:off x="5916613" y="2565399"/>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35" name="Freeform 520"/>
            <p:cNvSpPr>
              <a:spLocks/>
            </p:cNvSpPr>
            <p:nvPr/>
          </p:nvSpPr>
          <p:spPr bwMode="auto">
            <a:xfrm>
              <a:off x="5954714" y="2565399"/>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36" name="Freeform 521"/>
            <p:cNvSpPr>
              <a:spLocks/>
            </p:cNvSpPr>
            <p:nvPr/>
          </p:nvSpPr>
          <p:spPr bwMode="auto">
            <a:xfrm>
              <a:off x="6343651" y="270986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37" name="Freeform 522"/>
            <p:cNvSpPr>
              <a:spLocks/>
            </p:cNvSpPr>
            <p:nvPr/>
          </p:nvSpPr>
          <p:spPr bwMode="auto">
            <a:xfrm>
              <a:off x="6350002" y="298291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38" name="Freeform 523"/>
            <p:cNvSpPr>
              <a:spLocks/>
            </p:cNvSpPr>
            <p:nvPr/>
          </p:nvSpPr>
          <p:spPr bwMode="auto">
            <a:xfrm>
              <a:off x="6359526" y="3113087"/>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39" name="Freeform 524"/>
            <p:cNvSpPr>
              <a:spLocks/>
            </p:cNvSpPr>
            <p:nvPr/>
          </p:nvSpPr>
          <p:spPr bwMode="auto">
            <a:xfrm>
              <a:off x="6413502" y="325596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40" name="Freeform 525"/>
            <p:cNvSpPr>
              <a:spLocks/>
            </p:cNvSpPr>
            <p:nvPr/>
          </p:nvSpPr>
          <p:spPr bwMode="auto">
            <a:xfrm>
              <a:off x="6770688" y="325596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41" name="Freeform 526"/>
            <p:cNvSpPr>
              <a:spLocks/>
            </p:cNvSpPr>
            <p:nvPr/>
          </p:nvSpPr>
          <p:spPr bwMode="auto">
            <a:xfrm>
              <a:off x="6777039" y="3400424"/>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42" name="Freeform 527"/>
            <p:cNvSpPr>
              <a:spLocks/>
            </p:cNvSpPr>
            <p:nvPr/>
          </p:nvSpPr>
          <p:spPr bwMode="auto">
            <a:xfrm>
              <a:off x="6781802" y="3544887"/>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43" name="Freeform 528"/>
            <p:cNvSpPr>
              <a:spLocks/>
            </p:cNvSpPr>
            <p:nvPr/>
          </p:nvSpPr>
          <p:spPr bwMode="auto">
            <a:xfrm>
              <a:off x="6792914" y="3702049"/>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44" name="Freeform 529"/>
            <p:cNvSpPr>
              <a:spLocks/>
            </p:cNvSpPr>
            <p:nvPr/>
          </p:nvSpPr>
          <p:spPr bwMode="auto">
            <a:xfrm>
              <a:off x="6915152" y="384651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45" name="Freeform 530"/>
            <p:cNvSpPr>
              <a:spLocks/>
            </p:cNvSpPr>
            <p:nvPr/>
          </p:nvSpPr>
          <p:spPr bwMode="auto">
            <a:xfrm>
              <a:off x="7202488" y="3990974"/>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46" name="Freeform 531"/>
            <p:cNvSpPr>
              <a:spLocks/>
            </p:cNvSpPr>
            <p:nvPr/>
          </p:nvSpPr>
          <p:spPr bwMode="auto">
            <a:xfrm>
              <a:off x="7635877" y="4292599"/>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47" name="Freeform 532"/>
            <p:cNvSpPr>
              <a:spLocks/>
            </p:cNvSpPr>
            <p:nvPr/>
          </p:nvSpPr>
          <p:spPr bwMode="auto">
            <a:xfrm>
              <a:off x="7715252" y="4435474"/>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48" name="Freeform 533"/>
            <p:cNvSpPr>
              <a:spLocks/>
            </p:cNvSpPr>
            <p:nvPr/>
          </p:nvSpPr>
          <p:spPr bwMode="auto">
            <a:xfrm>
              <a:off x="8494714" y="4579937"/>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49" name="Freeform 534"/>
            <p:cNvSpPr>
              <a:spLocks/>
            </p:cNvSpPr>
            <p:nvPr/>
          </p:nvSpPr>
          <p:spPr bwMode="auto">
            <a:xfrm>
              <a:off x="8494714" y="4579937"/>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50" name="Freeform 535"/>
            <p:cNvSpPr>
              <a:spLocks/>
            </p:cNvSpPr>
            <p:nvPr/>
          </p:nvSpPr>
          <p:spPr bwMode="auto">
            <a:xfrm>
              <a:off x="8499477" y="4579937"/>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51" name="Freeform 536"/>
            <p:cNvSpPr>
              <a:spLocks/>
            </p:cNvSpPr>
            <p:nvPr/>
          </p:nvSpPr>
          <p:spPr bwMode="auto">
            <a:xfrm>
              <a:off x="8526464" y="4579937"/>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2352" name="Freeform 537"/>
            <p:cNvSpPr>
              <a:spLocks/>
            </p:cNvSpPr>
            <p:nvPr/>
          </p:nvSpPr>
          <p:spPr bwMode="auto">
            <a:xfrm>
              <a:off x="5078413" y="1966913"/>
              <a:ext cx="3468688" cy="2646363"/>
            </a:xfrm>
            <a:custGeom>
              <a:avLst/>
              <a:gdLst>
                <a:gd name="T0" fmla="*/ 0 w 2185"/>
                <a:gd name="T1" fmla="*/ 0 h 1667"/>
                <a:gd name="T2" fmla="*/ 2147483646 w 2185"/>
                <a:gd name="T3" fmla="*/ 0 h 1667"/>
                <a:gd name="T4" fmla="*/ 2147483646 w 2185"/>
                <a:gd name="T5" fmla="*/ 0 h 1667"/>
                <a:gd name="T6" fmla="*/ 2147483646 w 2185"/>
                <a:gd name="T7" fmla="*/ 0 h 1667"/>
                <a:gd name="T8" fmla="*/ 2147483646 w 2185"/>
                <a:gd name="T9" fmla="*/ 2147483646 h 1667"/>
                <a:gd name="T10" fmla="*/ 2147483646 w 2185"/>
                <a:gd name="T11" fmla="*/ 2147483646 h 1667"/>
                <a:gd name="T12" fmla="*/ 2147483646 w 2185"/>
                <a:gd name="T13" fmla="*/ 2147483646 h 1667"/>
                <a:gd name="T14" fmla="*/ 2147483646 w 2185"/>
                <a:gd name="T15" fmla="*/ 2147483646 h 1667"/>
                <a:gd name="T16" fmla="*/ 2147483646 w 2185"/>
                <a:gd name="T17" fmla="*/ 2147483646 h 1667"/>
                <a:gd name="T18" fmla="*/ 2147483646 w 2185"/>
                <a:gd name="T19" fmla="*/ 2147483646 h 1667"/>
                <a:gd name="T20" fmla="*/ 2147483646 w 2185"/>
                <a:gd name="T21" fmla="*/ 2147483646 h 1667"/>
                <a:gd name="T22" fmla="*/ 2147483646 w 2185"/>
                <a:gd name="T23" fmla="*/ 2147483646 h 1667"/>
                <a:gd name="T24" fmla="*/ 2147483646 w 2185"/>
                <a:gd name="T25" fmla="*/ 2147483646 h 1667"/>
                <a:gd name="T26" fmla="*/ 2147483646 w 2185"/>
                <a:gd name="T27" fmla="*/ 2147483646 h 1667"/>
                <a:gd name="T28" fmla="*/ 2147483646 w 2185"/>
                <a:gd name="T29" fmla="*/ 2147483646 h 1667"/>
                <a:gd name="T30" fmla="*/ 2147483646 w 2185"/>
                <a:gd name="T31" fmla="*/ 2147483646 h 1667"/>
                <a:gd name="T32" fmla="*/ 2147483646 w 2185"/>
                <a:gd name="T33" fmla="*/ 2147483646 h 1667"/>
                <a:gd name="T34" fmla="*/ 2147483646 w 2185"/>
                <a:gd name="T35" fmla="*/ 2147483646 h 1667"/>
                <a:gd name="T36" fmla="*/ 2147483646 w 2185"/>
                <a:gd name="T37" fmla="*/ 2147483646 h 1667"/>
                <a:gd name="T38" fmla="*/ 2147483646 w 2185"/>
                <a:gd name="T39" fmla="*/ 2147483646 h 1667"/>
                <a:gd name="T40" fmla="*/ 2147483646 w 2185"/>
                <a:gd name="T41" fmla="*/ 2147483646 h 1667"/>
                <a:gd name="T42" fmla="*/ 2147483646 w 2185"/>
                <a:gd name="T43" fmla="*/ 2147483646 h 1667"/>
                <a:gd name="T44" fmla="*/ 2147483646 w 2185"/>
                <a:gd name="T45" fmla="*/ 2147483646 h 1667"/>
                <a:gd name="T46" fmla="*/ 2147483646 w 2185"/>
                <a:gd name="T47" fmla="*/ 2147483646 h 1667"/>
                <a:gd name="T48" fmla="*/ 2147483646 w 2185"/>
                <a:gd name="T49" fmla="*/ 2147483646 h 1667"/>
                <a:gd name="T50" fmla="*/ 2147483646 w 2185"/>
                <a:gd name="T51" fmla="*/ 2147483646 h 1667"/>
                <a:gd name="T52" fmla="*/ 2147483646 w 2185"/>
                <a:gd name="T53" fmla="*/ 2147483646 h 1667"/>
                <a:gd name="T54" fmla="*/ 2147483646 w 2185"/>
                <a:gd name="T55" fmla="*/ 2147483646 h 1667"/>
                <a:gd name="T56" fmla="*/ 2147483646 w 2185"/>
                <a:gd name="T57" fmla="*/ 2147483646 h 1667"/>
                <a:gd name="T58" fmla="*/ 2147483646 w 2185"/>
                <a:gd name="T59" fmla="*/ 2147483646 h 1667"/>
                <a:gd name="T60" fmla="*/ 2147483646 w 2185"/>
                <a:gd name="T61" fmla="*/ 2147483646 h 1667"/>
                <a:gd name="T62" fmla="*/ 2147483646 w 2185"/>
                <a:gd name="T63" fmla="*/ 2147483646 h 1667"/>
                <a:gd name="T64" fmla="*/ 2147483646 w 2185"/>
                <a:gd name="T65" fmla="*/ 2147483646 h 1667"/>
                <a:gd name="T66" fmla="*/ 2147483646 w 2185"/>
                <a:gd name="T67" fmla="*/ 2147483646 h 1667"/>
                <a:gd name="T68" fmla="*/ 2147483646 w 2185"/>
                <a:gd name="T69" fmla="*/ 2147483646 h 1667"/>
                <a:gd name="T70" fmla="*/ 2147483646 w 2185"/>
                <a:gd name="T71" fmla="*/ 2147483646 h 1667"/>
                <a:gd name="T72" fmla="*/ 2147483646 w 2185"/>
                <a:gd name="T73" fmla="*/ 2147483646 h 1667"/>
                <a:gd name="T74" fmla="*/ 2147483646 w 2185"/>
                <a:gd name="T75" fmla="*/ 2147483646 h 1667"/>
                <a:gd name="T76" fmla="*/ 2147483646 w 2185"/>
                <a:gd name="T77" fmla="*/ 2147483646 h 1667"/>
                <a:gd name="T78" fmla="*/ 2147483646 w 2185"/>
                <a:gd name="T79" fmla="*/ 2147483646 h 1667"/>
                <a:gd name="T80" fmla="*/ 2147483646 w 2185"/>
                <a:gd name="T81" fmla="*/ 2147483646 h 1667"/>
                <a:gd name="T82" fmla="*/ 2147483646 w 2185"/>
                <a:gd name="T83" fmla="*/ 2147483646 h 1667"/>
                <a:gd name="T84" fmla="*/ 2147483646 w 2185"/>
                <a:gd name="T85" fmla="*/ 2147483646 h 1667"/>
                <a:gd name="T86" fmla="*/ 2147483646 w 2185"/>
                <a:gd name="T87" fmla="*/ 2147483646 h 1667"/>
                <a:gd name="T88" fmla="*/ 2147483646 w 2185"/>
                <a:gd name="T89" fmla="*/ 2147483646 h 1667"/>
                <a:gd name="T90" fmla="*/ 2147483646 w 2185"/>
                <a:gd name="T91" fmla="*/ 2147483646 h 1667"/>
                <a:gd name="T92" fmla="*/ 2147483646 w 2185"/>
                <a:gd name="T93" fmla="*/ 2147483646 h 1667"/>
                <a:gd name="T94" fmla="*/ 2147483646 w 2185"/>
                <a:gd name="T95" fmla="*/ 2147483646 h 1667"/>
                <a:gd name="T96" fmla="*/ 2147483646 w 2185"/>
                <a:gd name="T97" fmla="*/ 2147483646 h 1667"/>
                <a:gd name="T98" fmla="*/ 2147483646 w 2185"/>
                <a:gd name="T99" fmla="*/ 2147483646 h 1667"/>
                <a:gd name="T100" fmla="*/ 2147483646 w 2185"/>
                <a:gd name="T101" fmla="*/ 2147483646 h 16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85" h="1667">
                  <a:moveTo>
                    <a:pt x="0" y="0"/>
                  </a:moveTo>
                  <a:lnTo>
                    <a:pt x="3" y="0"/>
                  </a:lnTo>
                  <a:lnTo>
                    <a:pt x="272" y="0"/>
                  </a:lnTo>
                  <a:lnTo>
                    <a:pt x="272" y="72"/>
                  </a:lnTo>
                  <a:lnTo>
                    <a:pt x="292" y="72"/>
                  </a:lnTo>
                  <a:lnTo>
                    <a:pt x="292" y="145"/>
                  </a:lnTo>
                  <a:lnTo>
                    <a:pt x="299" y="145"/>
                  </a:lnTo>
                  <a:lnTo>
                    <a:pt x="299" y="227"/>
                  </a:lnTo>
                  <a:lnTo>
                    <a:pt x="534" y="227"/>
                  </a:lnTo>
                  <a:lnTo>
                    <a:pt x="538" y="227"/>
                  </a:lnTo>
                  <a:lnTo>
                    <a:pt x="541" y="227"/>
                  </a:lnTo>
                  <a:lnTo>
                    <a:pt x="541" y="390"/>
                  </a:lnTo>
                  <a:lnTo>
                    <a:pt x="565" y="390"/>
                  </a:lnTo>
                  <a:lnTo>
                    <a:pt x="810" y="390"/>
                  </a:lnTo>
                  <a:lnTo>
                    <a:pt x="810" y="480"/>
                  </a:lnTo>
                  <a:lnTo>
                    <a:pt x="813" y="480"/>
                  </a:lnTo>
                  <a:lnTo>
                    <a:pt x="813" y="652"/>
                  </a:lnTo>
                  <a:lnTo>
                    <a:pt x="820" y="652"/>
                  </a:lnTo>
                  <a:lnTo>
                    <a:pt x="820" y="734"/>
                  </a:lnTo>
                  <a:lnTo>
                    <a:pt x="854" y="734"/>
                  </a:lnTo>
                  <a:lnTo>
                    <a:pt x="854" y="825"/>
                  </a:lnTo>
                  <a:lnTo>
                    <a:pt x="1079" y="825"/>
                  </a:lnTo>
                  <a:lnTo>
                    <a:pt x="1082" y="825"/>
                  </a:lnTo>
                  <a:lnTo>
                    <a:pt x="1082" y="915"/>
                  </a:lnTo>
                  <a:lnTo>
                    <a:pt x="1086" y="915"/>
                  </a:lnTo>
                  <a:lnTo>
                    <a:pt x="1086" y="1006"/>
                  </a:lnTo>
                  <a:lnTo>
                    <a:pt x="1092" y="1006"/>
                  </a:lnTo>
                  <a:lnTo>
                    <a:pt x="1092" y="1105"/>
                  </a:lnTo>
                  <a:lnTo>
                    <a:pt x="1170" y="1105"/>
                  </a:lnTo>
                  <a:lnTo>
                    <a:pt x="1170" y="1196"/>
                  </a:lnTo>
                  <a:lnTo>
                    <a:pt x="1351" y="1196"/>
                  </a:lnTo>
                  <a:lnTo>
                    <a:pt x="1351" y="1287"/>
                  </a:lnTo>
                  <a:lnTo>
                    <a:pt x="1623" y="1287"/>
                  </a:lnTo>
                  <a:lnTo>
                    <a:pt x="1623" y="1477"/>
                  </a:lnTo>
                  <a:lnTo>
                    <a:pt x="1674" y="1477"/>
                  </a:lnTo>
                  <a:lnTo>
                    <a:pt x="1674" y="1568"/>
                  </a:lnTo>
                  <a:lnTo>
                    <a:pt x="2164" y="1568"/>
                  </a:lnTo>
                  <a:lnTo>
                    <a:pt x="2164" y="1658"/>
                  </a:lnTo>
                  <a:lnTo>
                    <a:pt x="2168" y="1658"/>
                  </a:lnTo>
                  <a:lnTo>
                    <a:pt x="2185" y="1658"/>
                  </a:lnTo>
                  <a:lnTo>
                    <a:pt x="2185" y="1667"/>
                  </a:lnTo>
                </a:path>
              </a:pathLst>
            </a:custGeom>
            <a:noFill/>
            <a:ln w="12700">
              <a:solidFill>
                <a:schemeClr val="accent1"/>
              </a:solidFill>
              <a:prstDash val="solid"/>
              <a:round/>
              <a:headEnd/>
              <a:tailEnd/>
            </a:ln>
            <a:extLst>
              <a:ext uri="{909E8E84-426E-40dd-AFC4-6F175D3DCCD1}">
                <a14:hiddenFill xmlns="" xmlns:a14="http://schemas.microsoft.com/office/drawing/2010/main">
                  <a:solidFill>
                    <a:srgbClr val="FFFFFF"/>
                  </a:solidFill>
                </a14:hiddenFill>
              </a:ext>
            </a:extLst>
          </p:spPr>
          <p:txBody>
            <a:bodyPr/>
            <a:lstStyle/>
            <a:p>
              <a:pPr fontAlgn="auto">
                <a:spcBef>
                  <a:spcPts val="0"/>
                </a:spcBef>
                <a:spcAft>
                  <a:spcPts val="0"/>
                </a:spcAft>
                <a:defRPr/>
              </a:pPr>
              <a:endParaRPr lang="en-US" kern="0" dirty="0">
                <a:solidFill>
                  <a:sysClr val="windowText" lastClr="000000"/>
                </a:solidFill>
              </a:endParaRPr>
            </a:p>
          </p:txBody>
        </p:sp>
      </p:grpSp>
      <p:grpSp>
        <p:nvGrpSpPr>
          <p:cNvPr id="92242" name="Group 207"/>
          <p:cNvGrpSpPr>
            <a:grpSpLocks/>
          </p:cNvGrpSpPr>
          <p:nvPr/>
        </p:nvGrpSpPr>
        <p:grpSpPr bwMode="auto">
          <a:xfrm>
            <a:off x="6858001" y="1681164"/>
            <a:ext cx="2951163" cy="1443037"/>
            <a:chOff x="5057933" y="1939100"/>
            <a:chExt cx="3653176" cy="1581976"/>
          </a:xfrm>
        </p:grpSpPr>
        <p:sp>
          <p:nvSpPr>
            <p:cNvPr id="455" name="Freeform 620"/>
            <p:cNvSpPr>
              <a:spLocks/>
            </p:cNvSpPr>
            <p:nvPr/>
          </p:nvSpPr>
          <p:spPr bwMode="auto">
            <a:xfrm>
              <a:off x="5077584" y="1966946"/>
              <a:ext cx="3611908" cy="1540208"/>
            </a:xfrm>
            <a:custGeom>
              <a:avLst/>
              <a:gdLst>
                <a:gd name="T0" fmla="*/ 0 w 2275"/>
                <a:gd name="T1" fmla="*/ 0 h 970"/>
                <a:gd name="T2" fmla="*/ 111 w 2275"/>
                <a:gd name="T3" fmla="*/ 0 h 970"/>
                <a:gd name="T4" fmla="*/ 111 w 2275"/>
                <a:gd name="T5" fmla="*/ 63 h 970"/>
                <a:gd name="T6" fmla="*/ 266 w 2275"/>
                <a:gd name="T7" fmla="*/ 63 h 970"/>
                <a:gd name="T8" fmla="*/ 266 w 2275"/>
                <a:gd name="T9" fmla="*/ 127 h 970"/>
                <a:gd name="T10" fmla="*/ 272 w 2275"/>
                <a:gd name="T11" fmla="*/ 127 h 970"/>
                <a:gd name="T12" fmla="*/ 272 w 2275"/>
                <a:gd name="T13" fmla="*/ 199 h 970"/>
                <a:gd name="T14" fmla="*/ 276 w 2275"/>
                <a:gd name="T15" fmla="*/ 199 h 970"/>
                <a:gd name="T16" fmla="*/ 276 w 2275"/>
                <a:gd name="T17" fmla="*/ 199 h 970"/>
                <a:gd name="T18" fmla="*/ 521 w 2275"/>
                <a:gd name="T19" fmla="*/ 199 h 970"/>
                <a:gd name="T20" fmla="*/ 521 w 2275"/>
                <a:gd name="T21" fmla="*/ 263 h 970"/>
                <a:gd name="T22" fmla="*/ 545 w 2275"/>
                <a:gd name="T23" fmla="*/ 263 h 970"/>
                <a:gd name="T24" fmla="*/ 545 w 2275"/>
                <a:gd name="T25" fmla="*/ 263 h 970"/>
                <a:gd name="T26" fmla="*/ 548 w 2275"/>
                <a:gd name="T27" fmla="*/ 263 h 970"/>
                <a:gd name="T28" fmla="*/ 548 w 2275"/>
                <a:gd name="T29" fmla="*/ 263 h 970"/>
                <a:gd name="T30" fmla="*/ 813 w 2275"/>
                <a:gd name="T31" fmla="*/ 263 h 970"/>
                <a:gd name="T32" fmla="*/ 813 w 2275"/>
                <a:gd name="T33" fmla="*/ 335 h 970"/>
                <a:gd name="T34" fmla="*/ 820 w 2275"/>
                <a:gd name="T35" fmla="*/ 335 h 970"/>
                <a:gd name="T36" fmla="*/ 820 w 2275"/>
                <a:gd name="T37" fmla="*/ 417 h 970"/>
                <a:gd name="T38" fmla="*/ 1079 w 2275"/>
                <a:gd name="T39" fmla="*/ 417 h 970"/>
                <a:gd name="T40" fmla="*/ 1079 w 2275"/>
                <a:gd name="T41" fmla="*/ 489 h 970"/>
                <a:gd name="T42" fmla="*/ 1082 w 2275"/>
                <a:gd name="T43" fmla="*/ 489 h 970"/>
                <a:gd name="T44" fmla="*/ 1082 w 2275"/>
                <a:gd name="T45" fmla="*/ 634 h 970"/>
                <a:gd name="T46" fmla="*/ 1082 w 2275"/>
                <a:gd name="T47" fmla="*/ 634 h 970"/>
                <a:gd name="T48" fmla="*/ 1082 w 2275"/>
                <a:gd name="T49" fmla="*/ 634 h 970"/>
                <a:gd name="T50" fmla="*/ 1492 w 2275"/>
                <a:gd name="T51" fmla="*/ 634 h 970"/>
                <a:gd name="T52" fmla="*/ 1492 w 2275"/>
                <a:gd name="T53" fmla="*/ 716 h 970"/>
                <a:gd name="T54" fmla="*/ 1623 w 2275"/>
                <a:gd name="T55" fmla="*/ 716 h 970"/>
                <a:gd name="T56" fmla="*/ 1623 w 2275"/>
                <a:gd name="T57" fmla="*/ 797 h 970"/>
                <a:gd name="T58" fmla="*/ 1670 w 2275"/>
                <a:gd name="T59" fmla="*/ 797 h 970"/>
                <a:gd name="T60" fmla="*/ 1670 w 2275"/>
                <a:gd name="T61" fmla="*/ 870 h 970"/>
                <a:gd name="T62" fmla="*/ 2027 w 2275"/>
                <a:gd name="T63" fmla="*/ 870 h 970"/>
                <a:gd name="T64" fmla="*/ 2027 w 2275"/>
                <a:gd name="T65" fmla="*/ 870 h 970"/>
                <a:gd name="T66" fmla="*/ 2154 w 2275"/>
                <a:gd name="T67" fmla="*/ 870 h 970"/>
                <a:gd name="T68" fmla="*/ 2154 w 2275"/>
                <a:gd name="T69" fmla="*/ 870 h 970"/>
                <a:gd name="T70" fmla="*/ 2161 w 2275"/>
                <a:gd name="T71" fmla="*/ 870 h 970"/>
                <a:gd name="T72" fmla="*/ 2161 w 2275"/>
                <a:gd name="T73" fmla="*/ 960 h 970"/>
                <a:gd name="T74" fmla="*/ 2164 w 2275"/>
                <a:gd name="T75" fmla="*/ 960 h 970"/>
                <a:gd name="T76" fmla="*/ 2164 w 2275"/>
                <a:gd name="T77" fmla="*/ 960 h 970"/>
                <a:gd name="T78" fmla="*/ 2178 w 2275"/>
                <a:gd name="T79" fmla="*/ 960 h 970"/>
                <a:gd name="T80" fmla="*/ 2178 w 2275"/>
                <a:gd name="T81" fmla="*/ 960 h 970"/>
                <a:gd name="T82" fmla="*/ 2188 w 2275"/>
                <a:gd name="T83" fmla="*/ 960 h 970"/>
                <a:gd name="T84" fmla="*/ 2188 w 2275"/>
                <a:gd name="T85" fmla="*/ 960 h 970"/>
                <a:gd name="T86" fmla="*/ 2211 w 2275"/>
                <a:gd name="T87" fmla="*/ 960 h 970"/>
                <a:gd name="T88" fmla="*/ 2211 w 2275"/>
                <a:gd name="T89" fmla="*/ 960 h 970"/>
                <a:gd name="T90" fmla="*/ 2228 w 2275"/>
                <a:gd name="T91" fmla="*/ 960 h 970"/>
                <a:gd name="T92" fmla="*/ 2228 w 2275"/>
                <a:gd name="T93" fmla="*/ 960 h 970"/>
                <a:gd name="T94" fmla="*/ 2255 w 2275"/>
                <a:gd name="T95" fmla="*/ 960 h 970"/>
                <a:gd name="T96" fmla="*/ 2255 w 2275"/>
                <a:gd name="T97" fmla="*/ 960 h 970"/>
                <a:gd name="T98" fmla="*/ 2259 w 2275"/>
                <a:gd name="T99" fmla="*/ 960 h 970"/>
                <a:gd name="T100" fmla="*/ 2259 w 2275"/>
                <a:gd name="T101" fmla="*/ 960 h 970"/>
                <a:gd name="T102" fmla="*/ 2275 w 2275"/>
                <a:gd name="T103" fmla="*/ 960 h 970"/>
                <a:gd name="T104" fmla="*/ 2275 w 2275"/>
                <a:gd name="T105" fmla="*/ 960 h 970"/>
                <a:gd name="T106" fmla="*/ 2275 w 2275"/>
                <a:gd name="T107" fmla="*/ 960 h 970"/>
                <a:gd name="T108" fmla="*/ 2275 w 2275"/>
                <a:gd name="T109" fmla="*/ 970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75" h="970">
                  <a:moveTo>
                    <a:pt x="0" y="0"/>
                  </a:moveTo>
                  <a:lnTo>
                    <a:pt x="111" y="0"/>
                  </a:lnTo>
                  <a:lnTo>
                    <a:pt x="111" y="63"/>
                  </a:lnTo>
                  <a:lnTo>
                    <a:pt x="266" y="63"/>
                  </a:lnTo>
                  <a:lnTo>
                    <a:pt x="266" y="127"/>
                  </a:lnTo>
                  <a:lnTo>
                    <a:pt x="272" y="127"/>
                  </a:lnTo>
                  <a:lnTo>
                    <a:pt x="272" y="199"/>
                  </a:lnTo>
                  <a:lnTo>
                    <a:pt x="276" y="199"/>
                  </a:lnTo>
                  <a:lnTo>
                    <a:pt x="276" y="199"/>
                  </a:lnTo>
                  <a:lnTo>
                    <a:pt x="521" y="199"/>
                  </a:lnTo>
                  <a:lnTo>
                    <a:pt x="521" y="263"/>
                  </a:lnTo>
                  <a:lnTo>
                    <a:pt x="545" y="263"/>
                  </a:lnTo>
                  <a:lnTo>
                    <a:pt x="545" y="263"/>
                  </a:lnTo>
                  <a:lnTo>
                    <a:pt x="548" y="263"/>
                  </a:lnTo>
                  <a:lnTo>
                    <a:pt x="548" y="263"/>
                  </a:lnTo>
                  <a:lnTo>
                    <a:pt x="813" y="263"/>
                  </a:lnTo>
                  <a:lnTo>
                    <a:pt x="813" y="335"/>
                  </a:lnTo>
                  <a:lnTo>
                    <a:pt x="820" y="335"/>
                  </a:lnTo>
                  <a:lnTo>
                    <a:pt x="820" y="417"/>
                  </a:lnTo>
                  <a:lnTo>
                    <a:pt x="1079" y="417"/>
                  </a:lnTo>
                  <a:lnTo>
                    <a:pt x="1079" y="489"/>
                  </a:lnTo>
                  <a:lnTo>
                    <a:pt x="1082" y="489"/>
                  </a:lnTo>
                  <a:lnTo>
                    <a:pt x="1082" y="634"/>
                  </a:lnTo>
                  <a:lnTo>
                    <a:pt x="1082" y="634"/>
                  </a:lnTo>
                  <a:lnTo>
                    <a:pt x="1082" y="634"/>
                  </a:lnTo>
                  <a:lnTo>
                    <a:pt x="1492" y="634"/>
                  </a:lnTo>
                  <a:lnTo>
                    <a:pt x="1492" y="716"/>
                  </a:lnTo>
                  <a:lnTo>
                    <a:pt x="1623" y="716"/>
                  </a:lnTo>
                  <a:lnTo>
                    <a:pt x="1623" y="797"/>
                  </a:lnTo>
                  <a:lnTo>
                    <a:pt x="1670" y="797"/>
                  </a:lnTo>
                  <a:lnTo>
                    <a:pt x="1670" y="870"/>
                  </a:lnTo>
                  <a:lnTo>
                    <a:pt x="2027" y="870"/>
                  </a:lnTo>
                  <a:lnTo>
                    <a:pt x="2027" y="870"/>
                  </a:lnTo>
                  <a:lnTo>
                    <a:pt x="2154" y="870"/>
                  </a:lnTo>
                  <a:lnTo>
                    <a:pt x="2154" y="870"/>
                  </a:lnTo>
                  <a:lnTo>
                    <a:pt x="2161" y="870"/>
                  </a:lnTo>
                  <a:lnTo>
                    <a:pt x="2161" y="960"/>
                  </a:lnTo>
                  <a:lnTo>
                    <a:pt x="2164" y="960"/>
                  </a:lnTo>
                  <a:lnTo>
                    <a:pt x="2164" y="960"/>
                  </a:lnTo>
                  <a:lnTo>
                    <a:pt x="2178" y="960"/>
                  </a:lnTo>
                  <a:lnTo>
                    <a:pt x="2178" y="960"/>
                  </a:lnTo>
                  <a:lnTo>
                    <a:pt x="2188" y="960"/>
                  </a:lnTo>
                  <a:lnTo>
                    <a:pt x="2188" y="960"/>
                  </a:lnTo>
                  <a:lnTo>
                    <a:pt x="2211" y="960"/>
                  </a:lnTo>
                  <a:lnTo>
                    <a:pt x="2211" y="960"/>
                  </a:lnTo>
                  <a:lnTo>
                    <a:pt x="2228" y="960"/>
                  </a:lnTo>
                  <a:lnTo>
                    <a:pt x="2228" y="960"/>
                  </a:lnTo>
                  <a:lnTo>
                    <a:pt x="2255" y="960"/>
                  </a:lnTo>
                  <a:lnTo>
                    <a:pt x="2255" y="960"/>
                  </a:lnTo>
                  <a:lnTo>
                    <a:pt x="2259" y="960"/>
                  </a:lnTo>
                  <a:lnTo>
                    <a:pt x="2259" y="960"/>
                  </a:lnTo>
                  <a:lnTo>
                    <a:pt x="2275" y="960"/>
                  </a:lnTo>
                  <a:lnTo>
                    <a:pt x="2275" y="960"/>
                  </a:lnTo>
                  <a:lnTo>
                    <a:pt x="2275" y="960"/>
                  </a:lnTo>
                  <a:lnTo>
                    <a:pt x="2275" y="970"/>
                  </a:lnTo>
                </a:path>
              </a:pathLst>
            </a:custGeom>
            <a:noFill/>
            <a:ln w="12700">
              <a:solidFill>
                <a:schemeClr val="accent4"/>
              </a:solidFill>
              <a:prstDash val="solid"/>
              <a:round/>
              <a:headEnd/>
              <a:tailEnd/>
            </a:ln>
            <a:extLst>
              <a:ext uri="{909E8E84-426E-40dd-AFC4-6F175D3DCCD1}">
                <a14:hiddenFill xmlns="" xmlns:a14="http://schemas.microsoft.com/office/drawing/2010/main">
                  <a:solidFill>
                    <a:srgbClr val="FFFFFF"/>
                  </a:solidFill>
                </a14:hiddenFill>
              </a:ext>
            </a:extLst>
          </p:spPr>
          <p:txBody>
            <a:bodyPr/>
            <a:lstStyle/>
            <a:p>
              <a:pPr algn="ctr" fontAlgn="auto">
                <a:spcBef>
                  <a:spcPts val="0"/>
                </a:spcBef>
                <a:spcAft>
                  <a:spcPts val="0"/>
                </a:spcAft>
                <a:defRPr/>
              </a:pPr>
              <a:endParaRPr lang="en-GB" sz="1100" kern="0" dirty="0">
                <a:solidFill>
                  <a:prstClr val="black"/>
                </a:solidFill>
                <a:latin typeface="Calibri" panose="020F0502020204030204" pitchFamily="34" charset="0"/>
                <a:cs typeface="MS PGothic" charset="0"/>
              </a:endParaRPr>
            </a:p>
          </p:txBody>
        </p:sp>
        <p:sp>
          <p:nvSpPr>
            <p:cNvPr id="456" name="Isosceles Triangle 455"/>
            <p:cNvSpPr/>
            <p:nvPr/>
          </p:nvSpPr>
          <p:spPr bwMode="auto">
            <a:xfrm>
              <a:off x="5234795" y="2050482"/>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57" name="Isosceles Triangle 456"/>
            <p:cNvSpPr/>
            <p:nvPr/>
          </p:nvSpPr>
          <p:spPr bwMode="auto">
            <a:xfrm>
              <a:off x="5478471" y="2151422"/>
              <a:ext cx="43233" cy="43508"/>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58" name="Isosceles Triangle 457"/>
            <p:cNvSpPr/>
            <p:nvPr/>
          </p:nvSpPr>
          <p:spPr bwMode="auto">
            <a:xfrm>
              <a:off x="5488297" y="2268025"/>
              <a:ext cx="43233" cy="4350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59" name="Isosceles Triangle 458"/>
            <p:cNvSpPr/>
            <p:nvPr/>
          </p:nvSpPr>
          <p:spPr bwMode="auto">
            <a:xfrm>
              <a:off x="5496157" y="2268025"/>
              <a:ext cx="43233" cy="4350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60" name="Isosceles Triangle 459"/>
            <p:cNvSpPr/>
            <p:nvPr/>
          </p:nvSpPr>
          <p:spPr bwMode="auto">
            <a:xfrm>
              <a:off x="5887218" y="2365485"/>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61" name="Isosceles Triangle 460"/>
            <p:cNvSpPr/>
            <p:nvPr/>
          </p:nvSpPr>
          <p:spPr bwMode="auto">
            <a:xfrm>
              <a:off x="5922590" y="2367226"/>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62" name="Isosceles Triangle 461"/>
            <p:cNvSpPr/>
            <p:nvPr/>
          </p:nvSpPr>
          <p:spPr bwMode="auto">
            <a:xfrm>
              <a:off x="5930450" y="2367226"/>
              <a:ext cx="41268"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63" name="Isosceles Triangle 462"/>
            <p:cNvSpPr/>
            <p:nvPr/>
          </p:nvSpPr>
          <p:spPr bwMode="auto">
            <a:xfrm>
              <a:off x="6349024" y="2482089"/>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64" name="Isosceles Triangle 463"/>
            <p:cNvSpPr/>
            <p:nvPr/>
          </p:nvSpPr>
          <p:spPr bwMode="auto">
            <a:xfrm>
              <a:off x="6360814" y="2610874"/>
              <a:ext cx="43233" cy="43508"/>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65" name="Isosceles Triangle 464"/>
            <p:cNvSpPr/>
            <p:nvPr/>
          </p:nvSpPr>
          <p:spPr bwMode="auto">
            <a:xfrm>
              <a:off x="6769561" y="2727477"/>
              <a:ext cx="43233" cy="4350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66" name="Isosceles Triangle 465"/>
            <p:cNvSpPr/>
            <p:nvPr/>
          </p:nvSpPr>
          <p:spPr bwMode="auto">
            <a:xfrm>
              <a:off x="6775456" y="2958944"/>
              <a:ext cx="43233" cy="43508"/>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67" name="Isosceles Triangle 466"/>
            <p:cNvSpPr/>
            <p:nvPr/>
          </p:nvSpPr>
          <p:spPr bwMode="auto">
            <a:xfrm>
              <a:off x="7423949" y="3084249"/>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68" name="Isosceles Triangle 467"/>
            <p:cNvSpPr/>
            <p:nvPr/>
          </p:nvSpPr>
          <p:spPr bwMode="auto">
            <a:xfrm>
              <a:off x="7634218" y="3214775"/>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69" name="Isosceles Triangle 468"/>
            <p:cNvSpPr/>
            <p:nvPr/>
          </p:nvSpPr>
          <p:spPr bwMode="auto">
            <a:xfrm>
              <a:off x="7710858" y="3331379"/>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0" name="Isosceles Triangle 469"/>
            <p:cNvSpPr/>
            <p:nvPr/>
          </p:nvSpPr>
          <p:spPr bwMode="auto">
            <a:xfrm>
              <a:off x="8274850" y="3331379"/>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1" name="Isosceles Triangle 470"/>
            <p:cNvSpPr/>
            <p:nvPr/>
          </p:nvSpPr>
          <p:spPr bwMode="auto">
            <a:xfrm>
              <a:off x="8477258" y="3331379"/>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2" name="Isosceles Triangle 471"/>
            <p:cNvSpPr/>
            <p:nvPr/>
          </p:nvSpPr>
          <p:spPr bwMode="auto">
            <a:xfrm>
              <a:off x="8489049" y="3475827"/>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3" name="Isosceles Triangle 472"/>
            <p:cNvSpPr/>
            <p:nvPr/>
          </p:nvSpPr>
          <p:spPr bwMode="auto">
            <a:xfrm>
              <a:off x="8494945" y="3475827"/>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4" name="Isosceles Triangle 473"/>
            <p:cNvSpPr/>
            <p:nvPr/>
          </p:nvSpPr>
          <p:spPr bwMode="auto">
            <a:xfrm>
              <a:off x="8514596" y="3475827"/>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5" name="Isosceles Triangle 474"/>
            <p:cNvSpPr/>
            <p:nvPr/>
          </p:nvSpPr>
          <p:spPr bwMode="auto">
            <a:xfrm>
              <a:off x="8530317" y="3475827"/>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6" name="Isosceles Triangle 475"/>
            <p:cNvSpPr/>
            <p:nvPr/>
          </p:nvSpPr>
          <p:spPr bwMode="auto">
            <a:xfrm>
              <a:off x="8567654" y="3475827"/>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7" name="Isosceles Triangle 476"/>
            <p:cNvSpPr/>
            <p:nvPr/>
          </p:nvSpPr>
          <p:spPr bwMode="auto">
            <a:xfrm>
              <a:off x="8593201" y="3475827"/>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8" name="Isosceles Triangle 477"/>
            <p:cNvSpPr/>
            <p:nvPr/>
          </p:nvSpPr>
          <p:spPr bwMode="auto">
            <a:xfrm>
              <a:off x="8634468" y="3475827"/>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79" name="Isosceles Triangle 478"/>
            <p:cNvSpPr/>
            <p:nvPr/>
          </p:nvSpPr>
          <p:spPr bwMode="auto">
            <a:xfrm>
              <a:off x="8644295" y="3475827"/>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80" name="Isosceles Triangle 479"/>
            <p:cNvSpPr/>
            <p:nvPr/>
          </p:nvSpPr>
          <p:spPr bwMode="auto">
            <a:xfrm>
              <a:off x="8667876" y="3475827"/>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81" name="Isosceles Triangle 480"/>
            <p:cNvSpPr/>
            <p:nvPr/>
          </p:nvSpPr>
          <p:spPr bwMode="auto">
            <a:xfrm>
              <a:off x="5057933" y="1939100"/>
              <a:ext cx="43233" cy="452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grpSp>
      <p:cxnSp>
        <p:nvCxnSpPr>
          <p:cNvPr id="92243" name="Straight Connector 481"/>
          <p:cNvCxnSpPr>
            <a:cxnSpLocks noChangeShapeType="1"/>
          </p:cNvCxnSpPr>
          <p:nvPr/>
        </p:nvCxnSpPr>
        <p:spPr bwMode="auto">
          <a:xfrm rot="5400000">
            <a:off x="2538413" y="4800601"/>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92244" name="Rectangle 188"/>
          <p:cNvSpPr>
            <a:spLocks noChangeArrowheads="1"/>
          </p:cNvSpPr>
          <p:nvPr/>
        </p:nvSpPr>
        <p:spPr bwMode="auto">
          <a:xfrm>
            <a:off x="2549526" y="4854576"/>
            <a:ext cx="73025"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2245" name="Rectangle 188"/>
          <p:cNvSpPr>
            <a:spLocks noChangeArrowheads="1"/>
          </p:cNvSpPr>
          <p:nvPr/>
        </p:nvSpPr>
        <p:spPr bwMode="auto">
          <a:xfrm>
            <a:off x="6834189" y="4873626"/>
            <a:ext cx="73025"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2246" name="Rectangle 188"/>
          <p:cNvSpPr>
            <a:spLocks noChangeArrowheads="1"/>
          </p:cNvSpPr>
          <p:nvPr/>
        </p:nvSpPr>
        <p:spPr bwMode="auto">
          <a:xfrm>
            <a:off x="7169151" y="4873626"/>
            <a:ext cx="73025"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a:t>
            </a:r>
          </a:p>
        </p:txBody>
      </p:sp>
      <p:sp>
        <p:nvSpPr>
          <p:cNvPr id="92247" name="Rectangle 188"/>
          <p:cNvSpPr>
            <a:spLocks noChangeArrowheads="1"/>
          </p:cNvSpPr>
          <p:nvPr/>
        </p:nvSpPr>
        <p:spPr bwMode="auto">
          <a:xfrm>
            <a:off x="7508875" y="4873626"/>
            <a:ext cx="71438"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a:t>
            </a:r>
          </a:p>
        </p:txBody>
      </p:sp>
      <p:sp>
        <p:nvSpPr>
          <p:cNvPr id="92248" name="Rectangle 188"/>
          <p:cNvSpPr>
            <a:spLocks noChangeArrowheads="1"/>
          </p:cNvSpPr>
          <p:nvPr/>
        </p:nvSpPr>
        <p:spPr bwMode="auto">
          <a:xfrm>
            <a:off x="7859364" y="4873626"/>
            <a:ext cx="72136" cy="169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a:t>
            </a:r>
          </a:p>
        </p:txBody>
      </p:sp>
      <p:sp>
        <p:nvSpPr>
          <p:cNvPr id="92249" name="Rectangle 188"/>
          <p:cNvSpPr>
            <a:spLocks noChangeArrowheads="1"/>
          </p:cNvSpPr>
          <p:nvPr/>
        </p:nvSpPr>
        <p:spPr bwMode="auto">
          <a:xfrm>
            <a:off x="8181976" y="4875214"/>
            <a:ext cx="144463"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12</a:t>
            </a:r>
          </a:p>
        </p:txBody>
      </p:sp>
      <p:sp>
        <p:nvSpPr>
          <p:cNvPr id="92250" name="Rectangle 188"/>
          <p:cNvSpPr>
            <a:spLocks noChangeArrowheads="1"/>
          </p:cNvSpPr>
          <p:nvPr/>
        </p:nvSpPr>
        <p:spPr bwMode="auto">
          <a:xfrm>
            <a:off x="8858251" y="4875214"/>
            <a:ext cx="144463"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18</a:t>
            </a:r>
          </a:p>
        </p:txBody>
      </p:sp>
      <p:sp>
        <p:nvSpPr>
          <p:cNvPr id="92251" name="Rectangle 188"/>
          <p:cNvSpPr>
            <a:spLocks noChangeArrowheads="1"/>
          </p:cNvSpPr>
          <p:nvPr/>
        </p:nvSpPr>
        <p:spPr bwMode="auto">
          <a:xfrm>
            <a:off x="9558339" y="4875214"/>
            <a:ext cx="142875"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24</a:t>
            </a:r>
          </a:p>
        </p:txBody>
      </p:sp>
      <p:sp>
        <p:nvSpPr>
          <p:cNvPr id="92252" name="Rectangle 188"/>
          <p:cNvSpPr>
            <a:spLocks noChangeArrowheads="1"/>
          </p:cNvSpPr>
          <p:nvPr/>
        </p:nvSpPr>
        <p:spPr bwMode="auto">
          <a:xfrm>
            <a:off x="9882188" y="4873626"/>
            <a:ext cx="144462"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27</a:t>
            </a:r>
          </a:p>
        </p:txBody>
      </p:sp>
      <p:sp>
        <p:nvSpPr>
          <p:cNvPr id="92253" name="TextBox 491"/>
          <p:cNvSpPr txBox="1">
            <a:spLocks noChangeArrowheads="1"/>
          </p:cNvSpPr>
          <p:nvPr/>
        </p:nvSpPr>
        <p:spPr bwMode="auto">
          <a:xfrm>
            <a:off x="2570163" y="3386139"/>
            <a:ext cx="1619250" cy="815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63A5B4"/>
                </a:solidFill>
                <a:latin typeface="Calibri" panose="020F0502020204030204" pitchFamily="34" charset="0"/>
                <a:ea typeface="MS PGothic" panose="020B0600070205080204" pitchFamily="34" charset="-128"/>
                <a:cs typeface="Arial" panose="020B0604020202020204" pitchFamily="34" charset="0"/>
              </a:rPr>
              <a:t>Lanreotide</a:t>
            </a:r>
          </a:p>
          <a:p>
            <a:pPr fontAlgn="auto">
              <a:spcBef>
                <a:spcPct val="0"/>
              </a:spcBef>
              <a:spcAft>
                <a:spcPts val="0"/>
              </a:spcAft>
              <a:buNone/>
              <a:defRPr/>
            </a:pPr>
            <a:r>
              <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19 events / 69 patients</a:t>
            </a:r>
          </a:p>
          <a:p>
            <a:pPr fontAlgn="auto">
              <a:spcBef>
                <a:spcPct val="0"/>
              </a:spcBef>
              <a:spcAft>
                <a:spcPts val="0"/>
              </a:spcAft>
              <a:buNone/>
              <a:defRPr/>
            </a:pPr>
            <a:r>
              <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Median PFS not reached</a:t>
            </a:r>
          </a:p>
          <a:p>
            <a:pPr fontAlgn="auto">
              <a:spcBef>
                <a:spcPct val="0"/>
              </a:spcBef>
              <a:spcAft>
                <a:spcPts val="0"/>
              </a:spcAft>
              <a:buNone/>
              <a:defRPr/>
            </a:pPr>
            <a:r>
              <a:rPr lang="en-GB" altLang="en-US" sz="1100" kern="0" dirty="0">
                <a:solidFill>
                  <a:srgbClr val="000000"/>
                </a:solidFill>
                <a:latin typeface="Calibri" panose="020F0502020204030204" pitchFamily="34" charset="0"/>
                <a:ea typeface="MS PGothic" panose="020B0600070205080204" pitchFamily="34" charset="-128"/>
                <a:cs typeface="Arial" panose="020B0604020202020204" pitchFamily="34" charset="0"/>
              </a:rPr>
              <a:t>              </a:t>
            </a:r>
          </a:p>
        </p:txBody>
      </p:sp>
      <p:sp>
        <p:nvSpPr>
          <p:cNvPr id="92254" name="TextBox 492"/>
          <p:cNvSpPr txBox="1">
            <a:spLocks noChangeArrowheads="1"/>
          </p:cNvSpPr>
          <p:nvPr/>
        </p:nvSpPr>
        <p:spPr bwMode="auto">
          <a:xfrm>
            <a:off x="2530476" y="4100513"/>
            <a:ext cx="2841625"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008CCF"/>
                </a:solidFill>
                <a:latin typeface="Calibri" panose="020F0502020204030204" pitchFamily="34" charset="0"/>
                <a:ea typeface="MS PGothic" panose="020B0600070205080204" pitchFamily="34" charset="-128"/>
                <a:cs typeface="Arial" panose="020B0604020202020204" pitchFamily="34" charset="0"/>
              </a:rPr>
              <a:t>Placebo</a:t>
            </a:r>
          </a:p>
          <a:p>
            <a:pPr fontAlgn="auto">
              <a:spcBef>
                <a:spcPct val="0"/>
              </a:spcBef>
              <a:spcAft>
                <a:spcPts val="0"/>
              </a:spcAft>
              <a:buNone/>
              <a:defRPr/>
            </a:pPr>
            <a:r>
              <a:rPr lang="en-GB" altLang="en-US" sz="11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40 events / 72 patients</a:t>
            </a:r>
          </a:p>
          <a:p>
            <a:pPr fontAlgn="auto">
              <a:spcBef>
                <a:spcPct val="0"/>
              </a:spcBef>
              <a:spcAft>
                <a:spcPts val="0"/>
              </a:spcAft>
              <a:buNone/>
              <a:defRPr/>
            </a:pPr>
            <a:r>
              <a:rPr lang="en-GB" altLang="en-US" sz="11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Median PFS=18.3 months [95% CI: 12.7, 24.0]</a:t>
            </a:r>
          </a:p>
        </p:txBody>
      </p:sp>
      <p:sp>
        <p:nvSpPr>
          <p:cNvPr id="92255" name="TextBox 493"/>
          <p:cNvSpPr txBox="1">
            <a:spLocks noChangeArrowheads="1"/>
          </p:cNvSpPr>
          <p:nvPr/>
        </p:nvSpPr>
        <p:spPr bwMode="auto">
          <a:xfrm>
            <a:off x="6813550" y="3381376"/>
            <a:ext cx="161925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63A5B4"/>
                </a:solidFill>
                <a:latin typeface="Calibri" panose="020F0502020204030204" pitchFamily="34" charset="0"/>
                <a:ea typeface="MS PGothic" panose="020B0600070205080204" pitchFamily="34" charset="-128"/>
                <a:cs typeface="Arial" panose="020B0604020202020204" pitchFamily="34" charset="0"/>
              </a:rPr>
              <a:t>Lanreotide</a:t>
            </a:r>
          </a:p>
          <a:p>
            <a:pPr fontAlgn="auto">
              <a:spcBef>
                <a:spcPct val="0"/>
              </a:spcBef>
              <a:spcAft>
                <a:spcPts val="0"/>
              </a:spcAft>
              <a:buNone/>
              <a:defRPr/>
            </a:pPr>
            <a:r>
              <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13 events / 32 patients</a:t>
            </a:r>
          </a:p>
          <a:p>
            <a:pPr fontAlgn="auto">
              <a:spcBef>
                <a:spcPct val="0"/>
              </a:spcBef>
              <a:spcAft>
                <a:spcPts val="0"/>
              </a:spcAft>
              <a:buNone/>
              <a:defRPr/>
            </a:pPr>
            <a:r>
              <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Median PFS not reached</a:t>
            </a:r>
          </a:p>
        </p:txBody>
      </p:sp>
      <p:sp>
        <p:nvSpPr>
          <p:cNvPr id="92256" name="TextBox 494"/>
          <p:cNvSpPr txBox="1">
            <a:spLocks noChangeArrowheads="1"/>
          </p:cNvSpPr>
          <p:nvPr/>
        </p:nvSpPr>
        <p:spPr bwMode="auto">
          <a:xfrm>
            <a:off x="6791325" y="4100513"/>
            <a:ext cx="277018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008CCF"/>
                </a:solidFill>
                <a:latin typeface="Calibri" panose="020F0502020204030204" pitchFamily="34" charset="0"/>
                <a:ea typeface="MS PGothic" panose="020B0600070205080204" pitchFamily="34" charset="-128"/>
                <a:cs typeface="Arial" panose="020B0604020202020204" pitchFamily="34" charset="0"/>
              </a:rPr>
              <a:t>Placebo</a:t>
            </a:r>
          </a:p>
          <a:p>
            <a:pPr fontAlgn="auto">
              <a:spcBef>
                <a:spcPct val="0"/>
              </a:spcBef>
              <a:spcAft>
                <a:spcPts val="0"/>
              </a:spcAft>
              <a:buNone/>
              <a:defRPr/>
            </a:pPr>
            <a:r>
              <a:rPr lang="en-GB" altLang="en-US" sz="11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19 events / 29 patients</a:t>
            </a:r>
          </a:p>
          <a:p>
            <a:pPr fontAlgn="auto">
              <a:spcBef>
                <a:spcPct val="0"/>
              </a:spcBef>
              <a:spcAft>
                <a:spcPts val="0"/>
              </a:spcAft>
              <a:buNone/>
              <a:defRPr/>
            </a:pPr>
            <a:r>
              <a:rPr lang="en-GB" altLang="en-US" sz="11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Median PFS=12.1 months [95% CI: 9.0, 18.0]</a:t>
            </a:r>
          </a:p>
        </p:txBody>
      </p:sp>
      <p:sp>
        <p:nvSpPr>
          <p:cNvPr id="92257" name="Rectangle 195"/>
          <p:cNvSpPr>
            <a:spLocks noChangeArrowheads="1"/>
          </p:cNvSpPr>
          <p:nvPr/>
        </p:nvSpPr>
        <p:spPr bwMode="auto">
          <a:xfrm rot="-5400000">
            <a:off x="5225257" y="3145632"/>
            <a:ext cx="239712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Patients alive and with no progression (%)</a:t>
            </a:r>
          </a:p>
        </p:txBody>
      </p:sp>
      <p:sp>
        <p:nvSpPr>
          <p:cNvPr id="497" name="Rounded Rectangle 496"/>
          <p:cNvSpPr/>
          <p:nvPr/>
        </p:nvSpPr>
        <p:spPr bwMode="auto">
          <a:xfrm>
            <a:off x="4004402" y="1321737"/>
            <a:ext cx="1877289" cy="978551"/>
          </a:xfrm>
          <a:prstGeom prst="roundRect">
            <a:avLst/>
          </a:prstGeom>
          <a:solidFill>
            <a:srgbClr val="99FF99"/>
          </a:solidFill>
          <a:ln w="9525" cap="flat" cmpd="sng" algn="ctr">
            <a:noFill/>
            <a:prstDash val="solid"/>
            <a:round/>
            <a:headEnd type="none" w="med" len="med"/>
            <a:tailEnd type="none" w="med" len="med"/>
          </a:ln>
          <a:effectLst/>
          <a:scene3d>
            <a:camera prst="orthographicFront"/>
            <a:lightRig rig="threePt" dir="t"/>
          </a:scene3d>
          <a:sp3d>
            <a:bevelT/>
          </a:sp3d>
        </p:spPr>
        <p:txBody>
          <a:bodyPr wrap="none" anchor="ctr"/>
          <a:lstStyle/>
          <a:p>
            <a:pPr algn="ctr" fontAlgn="auto">
              <a:spcBef>
                <a:spcPts val="0"/>
              </a:spcBef>
              <a:spcAft>
                <a:spcPts val="600"/>
              </a:spcAft>
              <a:defRPr/>
            </a:pPr>
            <a:r>
              <a:rPr lang="en-GB" sz="1200" b="1" i="1" u="sng" kern="0" dirty="0">
                <a:solidFill>
                  <a:srgbClr val="003874"/>
                </a:solidFill>
                <a:latin typeface="Calibri" panose="020F0502020204030204" pitchFamily="34" charset="0"/>
                <a:cs typeface="Arial"/>
              </a:rPr>
              <a:t>G1 tumors </a:t>
            </a:r>
            <a:r>
              <a:rPr lang="en-GB" sz="1050" b="1" kern="0" dirty="0">
                <a:solidFill>
                  <a:srgbClr val="003874"/>
                </a:solidFill>
                <a:latin typeface="Calibri" panose="020F0502020204030204" pitchFamily="34" charset="0"/>
                <a:cs typeface="Arial"/>
              </a:rPr>
              <a:t>(n=141)</a:t>
            </a:r>
          </a:p>
          <a:p>
            <a:pPr algn="ctr" fontAlgn="auto">
              <a:spcBef>
                <a:spcPts val="0"/>
              </a:spcBef>
              <a:spcAft>
                <a:spcPts val="0"/>
              </a:spcAft>
              <a:defRPr/>
            </a:pPr>
            <a:r>
              <a:rPr lang="en-GB" sz="1050" b="1" kern="0" dirty="0">
                <a:solidFill>
                  <a:srgbClr val="003874"/>
                </a:solidFill>
                <a:latin typeface="Calibri" panose="020F0502020204030204" pitchFamily="34" charset="0"/>
                <a:cs typeface="Arial"/>
              </a:rPr>
              <a:t>Lanreotide 120 mg vs. PBO</a:t>
            </a:r>
          </a:p>
          <a:p>
            <a:pPr algn="ctr" fontAlgn="auto">
              <a:spcBef>
                <a:spcPts val="0"/>
              </a:spcBef>
              <a:spcAft>
                <a:spcPts val="0"/>
              </a:spcAft>
              <a:defRPr/>
            </a:pPr>
            <a:r>
              <a:rPr lang="en-GB" sz="1050" b="1" kern="0" dirty="0">
                <a:solidFill>
                  <a:srgbClr val="003874"/>
                </a:solidFill>
                <a:latin typeface="Calibri" panose="020F0502020204030204" pitchFamily="34" charset="0"/>
                <a:cs typeface="Arial"/>
              </a:rPr>
              <a:t>HR=0.43 </a:t>
            </a:r>
          </a:p>
          <a:p>
            <a:pPr algn="ctr" fontAlgn="auto">
              <a:spcBef>
                <a:spcPts val="0"/>
              </a:spcBef>
              <a:spcAft>
                <a:spcPts val="0"/>
              </a:spcAft>
              <a:defRPr/>
            </a:pPr>
            <a:r>
              <a:rPr lang="en-GB" sz="1050" b="1" kern="0" dirty="0">
                <a:solidFill>
                  <a:srgbClr val="003874"/>
                </a:solidFill>
                <a:latin typeface="Calibri" panose="020F0502020204030204" pitchFamily="34" charset="0"/>
                <a:cs typeface="Arial"/>
              </a:rPr>
              <a:t>[95% CI: 0.25, 0.74]</a:t>
            </a:r>
          </a:p>
        </p:txBody>
      </p:sp>
      <p:sp>
        <p:nvSpPr>
          <p:cNvPr id="498" name="Rounded Rectangle 497"/>
          <p:cNvSpPr/>
          <p:nvPr/>
        </p:nvSpPr>
        <p:spPr bwMode="auto">
          <a:xfrm>
            <a:off x="8292868" y="1297859"/>
            <a:ext cx="1903644" cy="1002429"/>
          </a:xfrm>
          <a:prstGeom prst="roundRect">
            <a:avLst/>
          </a:prstGeom>
          <a:solidFill>
            <a:srgbClr val="99FF99"/>
          </a:solidFill>
          <a:ln w="9525" cap="flat" cmpd="sng" algn="ctr">
            <a:noFill/>
            <a:prstDash val="solid"/>
            <a:round/>
            <a:headEnd type="none" w="med" len="med"/>
            <a:tailEnd type="none" w="med" len="med"/>
          </a:ln>
          <a:effectLst/>
          <a:scene3d>
            <a:camera prst="orthographicFront"/>
            <a:lightRig rig="threePt" dir="t"/>
          </a:scene3d>
          <a:sp3d>
            <a:bevelT/>
          </a:sp3d>
        </p:spPr>
        <p:txBody>
          <a:bodyPr wrap="none" anchor="ctr"/>
          <a:lstStyle/>
          <a:p>
            <a:pPr algn="ctr" fontAlgn="auto">
              <a:spcBef>
                <a:spcPts val="0"/>
              </a:spcBef>
              <a:spcAft>
                <a:spcPts val="600"/>
              </a:spcAft>
              <a:defRPr/>
            </a:pPr>
            <a:r>
              <a:rPr lang="en-GB" sz="1200" b="1" i="1" u="sng" kern="0" dirty="0">
                <a:solidFill>
                  <a:srgbClr val="003874"/>
                </a:solidFill>
                <a:latin typeface="Calibri" panose="020F0502020204030204" pitchFamily="34" charset="0"/>
                <a:cs typeface="Arial"/>
              </a:rPr>
              <a:t>G2 tumors </a:t>
            </a:r>
            <a:r>
              <a:rPr lang="en-GB" sz="1050" b="1" kern="0" dirty="0">
                <a:solidFill>
                  <a:srgbClr val="003874"/>
                </a:solidFill>
                <a:latin typeface="Calibri" panose="020F0502020204030204" pitchFamily="34" charset="0"/>
                <a:cs typeface="Arial"/>
              </a:rPr>
              <a:t>(n=61)</a:t>
            </a:r>
          </a:p>
          <a:p>
            <a:pPr algn="ctr" fontAlgn="auto">
              <a:spcBef>
                <a:spcPts val="0"/>
              </a:spcBef>
              <a:spcAft>
                <a:spcPts val="0"/>
              </a:spcAft>
              <a:defRPr/>
            </a:pPr>
            <a:r>
              <a:rPr lang="en-GB" sz="1050" b="1" kern="0" dirty="0">
                <a:solidFill>
                  <a:srgbClr val="003874"/>
                </a:solidFill>
                <a:latin typeface="Calibri" panose="020F0502020204030204" pitchFamily="34" charset="0"/>
                <a:cs typeface="Arial"/>
              </a:rPr>
              <a:t>Lanreotide 120 mg vs. PBO</a:t>
            </a:r>
          </a:p>
          <a:p>
            <a:pPr algn="ctr" fontAlgn="auto">
              <a:spcBef>
                <a:spcPts val="0"/>
              </a:spcBef>
              <a:spcAft>
                <a:spcPts val="0"/>
              </a:spcAft>
              <a:defRPr/>
            </a:pPr>
            <a:r>
              <a:rPr lang="en-GB" sz="1050" b="1" kern="0" dirty="0">
                <a:solidFill>
                  <a:srgbClr val="003874"/>
                </a:solidFill>
                <a:latin typeface="Calibri" panose="020F0502020204030204" pitchFamily="34" charset="0"/>
                <a:cs typeface="Arial"/>
              </a:rPr>
              <a:t>HR=0.45 </a:t>
            </a:r>
          </a:p>
          <a:p>
            <a:pPr algn="ctr" fontAlgn="auto">
              <a:spcBef>
                <a:spcPts val="0"/>
              </a:spcBef>
              <a:spcAft>
                <a:spcPts val="0"/>
              </a:spcAft>
              <a:defRPr/>
            </a:pPr>
            <a:r>
              <a:rPr lang="en-GB" sz="1050" b="1" kern="0" dirty="0">
                <a:solidFill>
                  <a:srgbClr val="003874"/>
                </a:solidFill>
                <a:latin typeface="Calibri" panose="020F0502020204030204" pitchFamily="34" charset="0"/>
                <a:cs typeface="Arial"/>
              </a:rPr>
              <a:t>[95% CI: 0.22, 0.91]</a:t>
            </a:r>
          </a:p>
        </p:txBody>
      </p:sp>
      <p:grpSp>
        <p:nvGrpSpPr>
          <p:cNvPr id="92264" name="Group 256"/>
          <p:cNvGrpSpPr>
            <a:grpSpLocks/>
          </p:cNvGrpSpPr>
          <p:nvPr/>
        </p:nvGrpSpPr>
        <p:grpSpPr bwMode="auto">
          <a:xfrm>
            <a:off x="2482850" y="5181601"/>
            <a:ext cx="3232150" cy="574675"/>
            <a:chOff x="1151888" y="5692616"/>
            <a:chExt cx="6398553" cy="574417"/>
          </a:xfrm>
        </p:grpSpPr>
        <p:sp>
          <p:nvSpPr>
            <p:cNvPr id="92283" name="Rectangle 512"/>
            <p:cNvSpPr>
              <a:spLocks noChangeArrowheads="1"/>
            </p:cNvSpPr>
            <p:nvPr/>
          </p:nvSpPr>
          <p:spPr bwMode="auto">
            <a:xfrm>
              <a:off x="1158239" y="5915660"/>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69</a:t>
              </a:r>
            </a:p>
          </p:txBody>
        </p:sp>
        <p:sp>
          <p:nvSpPr>
            <p:cNvPr id="92284" name="Rectangle 513"/>
            <p:cNvSpPr>
              <a:spLocks noChangeArrowheads="1"/>
            </p:cNvSpPr>
            <p:nvPr/>
          </p:nvSpPr>
          <p:spPr bwMode="auto">
            <a:xfrm>
              <a:off x="1874248" y="5915660"/>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64</a:t>
              </a:r>
            </a:p>
          </p:txBody>
        </p:sp>
        <p:sp>
          <p:nvSpPr>
            <p:cNvPr id="92285" name="Rectangle 514"/>
            <p:cNvSpPr>
              <a:spLocks noChangeArrowheads="1"/>
            </p:cNvSpPr>
            <p:nvPr/>
          </p:nvSpPr>
          <p:spPr bwMode="auto">
            <a:xfrm>
              <a:off x="2538411" y="5915660"/>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57</a:t>
              </a:r>
            </a:p>
          </p:txBody>
        </p:sp>
        <p:sp>
          <p:nvSpPr>
            <p:cNvPr id="92286" name="Rectangle 515"/>
            <p:cNvSpPr>
              <a:spLocks noChangeArrowheads="1"/>
            </p:cNvSpPr>
            <p:nvPr/>
          </p:nvSpPr>
          <p:spPr bwMode="auto">
            <a:xfrm>
              <a:off x="3245799" y="5915660"/>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53</a:t>
              </a:r>
            </a:p>
          </p:txBody>
        </p:sp>
        <p:sp>
          <p:nvSpPr>
            <p:cNvPr id="92287" name="Rectangle 516"/>
            <p:cNvSpPr>
              <a:spLocks noChangeArrowheads="1"/>
            </p:cNvSpPr>
            <p:nvPr/>
          </p:nvSpPr>
          <p:spPr bwMode="auto">
            <a:xfrm>
              <a:off x="3961447" y="5915660"/>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49</a:t>
              </a:r>
            </a:p>
          </p:txBody>
        </p:sp>
        <p:sp>
          <p:nvSpPr>
            <p:cNvPr id="92288" name="Rectangle 517"/>
            <p:cNvSpPr>
              <a:spLocks noChangeArrowheads="1"/>
            </p:cNvSpPr>
            <p:nvPr/>
          </p:nvSpPr>
          <p:spPr bwMode="auto">
            <a:xfrm>
              <a:off x="5333999" y="5915660"/>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43</a:t>
              </a:r>
            </a:p>
          </p:txBody>
        </p:sp>
        <p:sp>
          <p:nvSpPr>
            <p:cNvPr id="92289" name="Rectangle 518"/>
            <p:cNvSpPr>
              <a:spLocks noChangeArrowheads="1"/>
            </p:cNvSpPr>
            <p:nvPr/>
          </p:nvSpPr>
          <p:spPr bwMode="auto">
            <a:xfrm>
              <a:off x="1151888" y="6109335"/>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72</a:t>
              </a:r>
            </a:p>
          </p:txBody>
        </p:sp>
        <p:sp>
          <p:nvSpPr>
            <p:cNvPr id="92290" name="Rectangle 519"/>
            <p:cNvSpPr>
              <a:spLocks noChangeArrowheads="1"/>
            </p:cNvSpPr>
            <p:nvPr/>
          </p:nvSpPr>
          <p:spPr bwMode="auto">
            <a:xfrm>
              <a:off x="1874248" y="6109335"/>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71</a:t>
              </a:r>
            </a:p>
          </p:txBody>
        </p:sp>
        <p:sp>
          <p:nvSpPr>
            <p:cNvPr id="92291" name="Rectangle 520"/>
            <p:cNvSpPr>
              <a:spLocks noChangeArrowheads="1"/>
            </p:cNvSpPr>
            <p:nvPr/>
          </p:nvSpPr>
          <p:spPr bwMode="auto">
            <a:xfrm>
              <a:off x="2538411" y="6109335"/>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64</a:t>
              </a:r>
            </a:p>
          </p:txBody>
        </p:sp>
        <p:sp>
          <p:nvSpPr>
            <p:cNvPr id="92292" name="Rectangle 521"/>
            <p:cNvSpPr>
              <a:spLocks noChangeArrowheads="1"/>
            </p:cNvSpPr>
            <p:nvPr/>
          </p:nvSpPr>
          <p:spPr bwMode="auto">
            <a:xfrm>
              <a:off x="3239453" y="6109335"/>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55</a:t>
              </a:r>
            </a:p>
          </p:txBody>
        </p:sp>
        <p:sp>
          <p:nvSpPr>
            <p:cNvPr id="92293" name="Rectangle 522"/>
            <p:cNvSpPr>
              <a:spLocks noChangeArrowheads="1"/>
            </p:cNvSpPr>
            <p:nvPr/>
          </p:nvSpPr>
          <p:spPr bwMode="auto">
            <a:xfrm>
              <a:off x="3945571" y="6109335"/>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43</a:t>
              </a:r>
            </a:p>
          </p:txBody>
        </p:sp>
        <p:sp>
          <p:nvSpPr>
            <p:cNvPr id="92294" name="Rectangle 523"/>
            <p:cNvSpPr>
              <a:spLocks noChangeArrowheads="1"/>
            </p:cNvSpPr>
            <p:nvPr/>
          </p:nvSpPr>
          <p:spPr bwMode="auto">
            <a:xfrm>
              <a:off x="5318125" y="6109335"/>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33</a:t>
              </a:r>
            </a:p>
          </p:txBody>
        </p:sp>
        <p:sp>
          <p:nvSpPr>
            <p:cNvPr id="92295" name="Rectangle 524"/>
            <p:cNvSpPr>
              <a:spLocks noChangeArrowheads="1"/>
            </p:cNvSpPr>
            <p:nvPr/>
          </p:nvSpPr>
          <p:spPr bwMode="auto">
            <a:xfrm>
              <a:off x="6746874" y="5915660"/>
              <a:ext cx="26030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27</a:t>
              </a:r>
            </a:p>
          </p:txBody>
        </p:sp>
        <p:sp>
          <p:nvSpPr>
            <p:cNvPr id="92296" name="Rectangle 545"/>
            <p:cNvSpPr>
              <a:spLocks noChangeArrowheads="1"/>
            </p:cNvSpPr>
            <p:nvPr/>
          </p:nvSpPr>
          <p:spPr bwMode="auto">
            <a:xfrm>
              <a:off x="1375334" y="5692616"/>
              <a:ext cx="44410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0000"/>
                  </a:solidFill>
                  <a:latin typeface="Calibri" panose="020F0502020204030204" pitchFamily="34" charset="0"/>
                  <a:ea typeface="MS PGothic" panose="020B0600070205080204" pitchFamily="34" charset="-128"/>
                  <a:cs typeface="Arial" panose="020B0604020202020204" pitchFamily="34" charset="0"/>
                </a:rPr>
                <a:t>Numbers of patients at risk of death or PD</a:t>
              </a:r>
            </a:p>
          </p:txBody>
        </p:sp>
        <p:sp>
          <p:nvSpPr>
            <p:cNvPr id="92297" name="Rectangle 522"/>
            <p:cNvSpPr>
              <a:spLocks noChangeArrowheads="1"/>
            </p:cNvSpPr>
            <p:nvPr/>
          </p:nvSpPr>
          <p:spPr bwMode="auto">
            <a:xfrm>
              <a:off x="6699246" y="6113145"/>
              <a:ext cx="31744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 20</a:t>
              </a:r>
            </a:p>
          </p:txBody>
        </p:sp>
        <p:sp>
          <p:nvSpPr>
            <p:cNvPr id="92298" name="Rectangle 523"/>
            <p:cNvSpPr>
              <a:spLocks noChangeArrowheads="1"/>
            </p:cNvSpPr>
            <p:nvPr/>
          </p:nvSpPr>
          <p:spPr bwMode="auto">
            <a:xfrm>
              <a:off x="7420290" y="6113145"/>
              <a:ext cx="13015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0</a:t>
              </a:r>
            </a:p>
          </p:txBody>
        </p:sp>
        <p:sp>
          <p:nvSpPr>
            <p:cNvPr id="92299" name="Rectangle 524"/>
            <p:cNvSpPr>
              <a:spLocks noChangeArrowheads="1"/>
            </p:cNvSpPr>
            <p:nvPr/>
          </p:nvSpPr>
          <p:spPr bwMode="auto">
            <a:xfrm>
              <a:off x="7420290" y="5904773"/>
              <a:ext cx="13015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0</a:t>
              </a:r>
            </a:p>
          </p:txBody>
        </p:sp>
      </p:grpSp>
      <p:grpSp>
        <p:nvGrpSpPr>
          <p:cNvPr id="92265" name="Group 274"/>
          <p:cNvGrpSpPr>
            <a:grpSpLocks/>
          </p:cNvGrpSpPr>
          <p:nvPr/>
        </p:nvGrpSpPr>
        <p:grpSpPr bwMode="auto">
          <a:xfrm>
            <a:off x="6856413" y="5400676"/>
            <a:ext cx="3141662" cy="352425"/>
            <a:chOff x="1152164" y="5913482"/>
            <a:chExt cx="6402184" cy="353551"/>
          </a:xfrm>
        </p:grpSpPr>
        <p:sp>
          <p:nvSpPr>
            <p:cNvPr id="92267" name="Rectangle 512"/>
            <p:cNvSpPr>
              <a:spLocks noChangeArrowheads="1"/>
            </p:cNvSpPr>
            <p:nvPr/>
          </p:nvSpPr>
          <p:spPr bwMode="auto">
            <a:xfrm>
              <a:off x="1158513" y="5915660"/>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32</a:t>
              </a:r>
            </a:p>
          </p:txBody>
        </p:sp>
        <p:sp>
          <p:nvSpPr>
            <p:cNvPr id="92268" name="Rectangle 513"/>
            <p:cNvSpPr>
              <a:spLocks noChangeArrowheads="1"/>
            </p:cNvSpPr>
            <p:nvPr/>
          </p:nvSpPr>
          <p:spPr bwMode="auto">
            <a:xfrm>
              <a:off x="1874524" y="5915660"/>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30</a:t>
              </a:r>
            </a:p>
          </p:txBody>
        </p:sp>
        <p:sp>
          <p:nvSpPr>
            <p:cNvPr id="92269" name="Rectangle 514"/>
            <p:cNvSpPr>
              <a:spLocks noChangeArrowheads="1"/>
            </p:cNvSpPr>
            <p:nvPr/>
          </p:nvSpPr>
          <p:spPr bwMode="auto">
            <a:xfrm>
              <a:off x="2538686" y="5915660"/>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27</a:t>
              </a:r>
            </a:p>
          </p:txBody>
        </p:sp>
        <p:sp>
          <p:nvSpPr>
            <p:cNvPr id="92270" name="Rectangle 515"/>
            <p:cNvSpPr>
              <a:spLocks noChangeArrowheads="1"/>
            </p:cNvSpPr>
            <p:nvPr/>
          </p:nvSpPr>
          <p:spPr bwMode="auto">
            <a:xfrm>
              <a:off x="3246075" y="5915660"/>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25</a:t>
              </a:r>
            </a:p>
          </p:txBody>
        </p:sp>
        <p:sp>
          <p:nvSpPr>
            <p:cNvPr id="92271" name="Rectangle 516"/>
            <p:cNvSpPr>
              <a:spLocks noChangeArrowheads="1"/>
            </p:cNvSpPr>
            <p:nvPr/>
          </p:nvSpPr>
          <p:spPr bwMode="auto">
            <a:xfrm>
              <a:off x="3961723" y="5915660"/>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22</a:t>
              </a:r>
            </a:p>
          </p:txBody>
        </p:sp>
        <p:sp>
          <p:nvSpPr>
            <p:cNvPr id="92272" name="Rectangle 517"/>
            <p:cNvSpPr>
              <a:spLocks noChangeArrowheads="1"/>
            </p:cNvSpPr>
            <p:nvPr/>
          </p:nvSpPr>
          <p:spPr bwMode="auto">
            <a:xfrm>
              <a:off x="5334273" y="5915660"/>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18</a:t>
              </a:r>
            </a:p>
          </p:txBody>
        </p:sp>
        <p:sp>
          <p:nvSpPr>
            <p:cNvPr id="92273" name="Rectangle 518"/>
            <p:cNvSpPr>
              <a:spLocks noChangeArrowheads="1"/>
            </p:cNvSpPr>
            <p:nvPr/>
          </p:nvSpPr>
          <p:spPr bwMode="auto">
            <a:xfrm>
              <a:off x="1152164" y="6109335"/>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29</a:t>
              </a:r>
            </a:p>
          </p:txBody>
        </p:sp>
        <p:sp>
          <p:nvSpPr>
            <p:cNvPr id="92274" name="Rectangle 519"/>
            <p:cNvSpPr>
              <a:spLocks noChangeArrowheads="1"/>
            </p:cNvSpPr>
            <p:nvPr/>
          </p:nvSpPr>
          <p:spPr bwMode="auto">
            <a:xfrm>
              <a:off x="1874524" y="6109335"/>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28</a:t>
              </a:r>
            </a:p>
          </p:txBody>
        </p:sp>
        <p:sp>
          <p:nvSpPr>
            <p:cNvPr id="92275" name="Rectangle 520"/>
            <p:cNvSpPr>
              <a:spLocks noChangeArrowheads="1"/>
            </p:cNvSpPr>
            <p:nvPr/>
          </p:nvSpPr>
          <p:spPr bwMode="auto">
            <a:xfrm>
              <a:off x="2538686" y="6109335"/>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21</a:t>
              </a:r>
            </a:p>
          </p:txBody>
        </p:sp>
        <p:sp>
          <p:nvSpPr>
            <p:cNvPr id="92276" name="Rectangle 521"/>
            <p:cNvSpPr>
              <a:spLocks noChangeArrowheads="1"/>
            </p:cNvSpPr>
            <p:nvPr/>
          </p:nvSpPr>
          <p:spPr bwMode="auto">
            <a:xfrm>
              <a:off x="3239726" y="6109335"/>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19</a:t>
              </a:r>
            </a:p>
          </p:txBody>
        </p:sp>
        <p:sp>
          <p:nvSpPr>
            <p:cNvPr id="92277" name="Rectangle 522"/>
            <p:cNvSpPr>
              <a:spLocks noChangeArrowheads="1"/>
            </p:cNvSpPr>
            <p:nvPr/>
          </p:nvSpPr>
          <p:spPr bwMode="auto">
            <a:xfrm>
              <a:off x="3945848" y="6109335"/>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14</a:t>
              </a:r>
            </a:p>
          </p:txBody>
        </p:sp>
        <p:sp>
          <p:nvSpPr>
            <p:cNvPr id="92278" name="Rectangle 523"/>
            <p:cNvSpPr>
              <a:spLocks noChangeArrowheads="1"/>
            </p:cNvSpPr>
            <p:nvPr/>
          </p:nvSpPr>
          <p:spPr bwMode="auto">
            <a:xfrm>
              <a:off x="5326565" y="6109335"/>
              <a:ext cx="251507"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  9</a:t>
              </a:r>
            </a:p>
          </p:txBody>
        </p:sp>
        <p:sp>
          <p:nvSpPr>
            <p:cNvPr id="92279" name="Rectangle 524"/>
            <p:cNvSpPr>
              <a:spLocks noChangeArrowheads="1"/>
            </p:cNvSpPr>
            <p:nvPr/>
          </p:nvSpPr>
          <p:spPr bwMode="auto">
            <a:xfrm>
              <a:off x="6747148" y="5915660"/>
              <a:ext cx="26783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13</a:t>
              </a:r>
            </a:p>
          </p:txBody>
        </p:sp>
        <p:sp>
          <p:nvSpPr>
            <p:cNvPr id="92280" name="Rectangle 522"/>
            <p:cNvSpPr>
              <a:spLocks noChangeArrowheads="1"/>
            </p:cNvSpPr>
            <p:nvPr/>
          </p:nvSpPr>
          <p:spPr bwMode="auto">
            <a:xfrm>
              <a:off x="6740210" y="6113145"/>
              <a:ext cx="192713"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 6</a:t>
              </a:r>
            </a:p>
          </p:txBody>
        </p:sp>
        <p:sp>
          <p:nvSpPr>
            <p:cNvPr id="92281" name="Rectangle 523"/>
            <p:cNvSpPr>
              <a:spLocks noChangeArrowheads="1"/>
            </p:cNvSpPr>
            <p:nvPr/>
          </p:nvSpPr>
          <p:spPr bwMode="auto">
            <a:xfrm>
              <a:off x="7420429" y="6113145"/>
              <a:ext cx="13391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0</a:t>
              </a:r>
            </a:p>
          </p:txBody>
        </p:sp>
        <p:sp>
          <p:nvSpPr>
            <p:cNvPr id="92282" name="Rectangle 524"/>
            <p:cNvSpPr>
              <a:spLocks noChangeArrowheads="1"/>
            </p:cNvSpPr>
            <p:nvPr/>
          </p:nvSpPr>
          <p:spPr bwMode="auto">
            <a:xfrm>
              <a:off x="7420429" y="5913482"/>
              <a:ext cx="133919"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0</a:t>
              </a:r>
            </a:p>
          </p:txBody>
        </p:sp>
      </p:grpSp>
      <p:sp>
        <p:nvSpPr>
          <p:cNvPr id="92266" name="Rectangle 545"/>
          <p:cNvSpPr>
            <a:spLocks noChangeArrowheads="1"/>
          </p:cNvSpPr>
          <p:nvPr/>
        </p:nvSpPr>
        <p:spPr bwMode="auto">
          <a:xfrm>
            <a:off x="6997700" y="5181600"/>
            <a:ext cx="2243138" cy="153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0000"/>
                </a:solidFill>
                <a:latin typeface="Calibri" panose="020F0502020204030204" pitchFamily="34" charset="0"/>
                <a:ea typeface="MS PGothic" panose="020B0600070205080204" pitchFamily="34" charset="-128"/>
                <a:cs typeface="Arial" panose="020B0604020202020204" pitchFamily="34" charset="0"/>
              </a:rPr>
              <a:t>Numbers of patients at risk of death or PD</a:t>
            </a:r>
          </a:p>
        </p:txBody>
      </p:sp>
    </p:spTree>
    <p:extLst>
      <p:ext uri="{BB962C8B-B14F-4D97-AF65-F5344CB8AC3E}">
        <p14:creationId xmlns:p14="http://schemas.microsoft.com/office/powerpoint/2010/main" val="1686626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04778" y="1057276"/>
            <a:ext cx="10356110" cy="2800767"/>
          </a:xfrm>
          <a:prstGeom prst="rect">
            <a:avLst/>
          </a:prstGeom>
          <a:noFill/>
        </p:spPr>
        <p:txBody>
          <a:bodyPr wrap="square">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a:defRPr/>
            </a:pPr>
            <a:r>
              <a:rPr lang="en-US" sz="38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Real World Decision-​Making for Gastrointestinal Neuroendocrine Tumors (NETs)</a:t>
            </a:r>
          </a:p>
          <a:p>
            <a:pPr algn="ctr">
              <a:defRPr/>
            </a:pPr>
            <a:endParaRPr lang="en-US" dirty="0">
              <a:solidFill>
                <a:srgbClr val="FFFFFF"/>
              </a:solidFill>
              <a:latin typeface="Calibri" panose="020F0502020204030204" pitchFamily="34" charset="0"/>
              <a:cs typeface="Calibri" panose="020F0502020204030204" pitchFamily="34" charset="0"/>
            </a:endParaRPr>
          </a:p>
          <a:p>
            <a:pPr algn="ctr">
              <a:defRPr/>
            </a:pPr>
            <a:r>
              <a:rPr lang="en-US" sz="2600" dirty="0">
                <a:solidFill>
                  <a:srgbClr val="FFFFFF"/>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Translating Disease Type, Progression Profiles, Biomarkers and the Safety-​Efficacy Equation for Available Therapies into Optimal Clinical Management</a:t>
            </a:r>
          </a:p>
          <a:p>
            <a:pPr algn="ctr">
              <a:defRPr/>
            </a:pPr>
            <a:endParaRPr lang="en-US" dirty="0">
              <a:solidFill>
                <a:srgbClr val="FFFFFF"/>
              </a:solidFill>
              <a:effectLst>
                <a:outerShdw blurRad="38100" dist="38100" dir="2700000" algn="tl">
                  <a:srgbClr val="000000">
                    <a:alpha val="43137"/>
                  </a:srgbClr>
                </a:outerShdw>
              </a:effectLst>
              <a:latin typeface="Calibri" panose="020F0502020204030204" pitchFamily="34" charset="0"/>
            </a:endParaRPr>
          </a:p>
        </p:txBody>
      </p:sp>
      <p:sp>
        <p:nvSpPr>
          <p:cNvPr id="7" name="Title 1"/>
          <p:cNvSpPr txBox="1">
            <a:spLocks/>
          </p:cNvSpPr>
          <p:nvPr/>
        </p:nvSpPr>
        <p:spPr>
          <a:xfrm>
            <a:off x="2909888" y="100566"/>
            <a:ext cx="7758112"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600" kern="0" dirty="0">
                <a:solidFill>
                  <a:srgbClr val="FFFF99"/>
                </a:solidFill>
                <a:latin typeface="Calibri" panose="020F0502020204030204" pitchFamily="34" charset="0"/>
              </a:rPr>
              <a:t>A </a:t>
            </a:r>
            <a:r>
              <a:rPr lang="en-US" sz="2600" kern="0">
                <a:solidFill>
                  <a:srgbClr val="FFFF99"/>
                </a:solidFill>
                <a:latin typeface="Calibri" panose="020F0502020204030204" pitchFamily="34" charset="0"/>
              </a:rPr>
              <a:t>Year 2017 </a:t>
            </a:r>
            <a:r>
              <a:rPr lang="en-US" sz="2600" kern="0" dirty="0">
                <a:solidFill>
                  <a:srgbClr val="FFFF99"/>
                </a:solidFill>
                <a:latin typeface="Calibri" panose="020F0502020204030204" pitchFamily="34" charset="0"/>
              </a:rPr>
              <a:t>Technology, Pharmacology, </a:t>
            </a:r>
          </a:p>
          <a:p>
            <a:pPr>
              <a:defRPr/>
            </a:pPr>
            <a:r>
              <a:rPr lang="en-US" sz="2600" kern="0" dirty="0">
                <a:solidFill>
                  <a:srgbClr val="FFFF99"/>
                </a:solidFill>
                <a:latin typeface="Calibri" panose="020F0502020204030204" pitchFamily="34" charset="0"/>
              </a:rPr>
              <a:t>and Surgical  Update</a:t>
            </a:r>
            <a:br>
              <a:rPr lang="en-US" sz="2600" kern="0" dirty="0">
                <a:solidFill>
                  <a:srgbClr val="FFFF99"/>
                </a:solidFill>
                <a:latin typeface="Calibri" panose="020F0502020204030204" pitchFamily="34" charset="0"/>
              </a:rPr>
            </a:br>
            <a:r>
              <a:rPr lang="en-US" sz="2600" kern="0" dirty="0">
                <a:solidFill>
                  <a:srgbClr val="FFFF99"/>
                </a:solidFill>
                <a:latin typeface="Calibri" panose="020F0502020204030204" pitchFamily="34" charset="0"/>
              </a:rPr>
              <a:t>    </a:t>
            </a:r>
            <a:endParaRPr lang="en-US" sz="2600" kern="0" dirty="0">
              <a:solidFill>
                <a:srgbClr val="FFFF99"/>
              </a:solidFill>
              <a:effectLst/>
              <a:latin typeface="Calibri" panose="020F0502020204030204" pitchFamily="34" charset="0"/>
            </a:endParaRPr>
          </a:p>
        </p:txBody>
      </p:sp>
      <p:sp>
        <p:nvSpPr>
          <p:cNvPr id="2" name="TextBox 1"/>
          <p:cNvSpPr txBox="1"/>
          <p:nvPr/>
        </p:nvSpPr>
        <p:spPr>
          <a:xfrm>
            <a:off x="2491563" y="4508204"/>
            <a:ext cx="6554972" cy="2215991"/>
          </a:xfrm>
          <a:prstGeom prst="rect">
            <a:avLst/>
          </a:prstGeom>
          <a:noFill/>
        </p:spPr>
        <p:txBody>
          <a:bodyPr wrap="square" rtlCol="0">
            <a:spAutoFit/>
          </a:bodyPr>
          <a:lstStyle/>
          <a:p>
            <a:pPr algn="ctr"/>
            <a:r>
              <a:rPr lang="en-US" sz="23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David C. Metz, MD  </a:t>
            </a:r>
            <a:r>
              <a:rPr lang="en-US" sz="2300" b="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endParaRPr lang="en-US" sz="23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r>
              <a:rPr lang="en-US" sz="23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Professor of Medicine  </a:t>
            </a:r>
          </a:p>
          <a:p>
            <a:pPr algn="ctr"/>
            <a:r>
              <a:rPr lang="en-US" sz="23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University of Pennsylvania  </a:t>
            </a:r>
          </a:p>
          <a:p>
            <a:pPr algn="ctr"/>
            <a:r>
              <a:rPr lang="en-US" sz="23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Associate Chief for Clinical Affairs, GI Division   </a:t>
            </a:r>
          </a:p>
          <a:p>
            <a:pPr algn="ctr"/>
            <a:r>
              <a:rPr lang="en-US" sz="23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Hospital of the University of Pennsylvania  </a:t>
            </a:r>
          </a:p>
          <a:p>
            <a:pPr algn="ctr"/>
            <a:r>
              <a:rPr lang="en-US" sz="23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Philadelphia, PA</a:t>
            </a:r>
          </a:p>
        </p:txBody>
      </p:sp>
    </p:spTree>
    <p:extLst>
      <p:ext uri="{BB962C8B-B14F-4D97-AF65-F5344CB8AC3E}">
        <p14:creationId xmlns:p14="http://schemas.microsoft.com/office/powerpoint/2010/main" val="47677453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0" name="Title 1"/>
          <p:cNvSpPr>
            <a:spLocks noGrp="1"/>
          </p:cNvSpPr>
          <p:nvPr>
            <p:ph type="title"/>
          </p:nvPr>
        </p:nvSpPr>
        <p:spPr>
          <a:xfrm>
            <a:off x="1524000" y="114300"/>
            <a:ext cx="9144000" cy="889000"/>
          </a:xfrm>
        </p:spPr>
        <p:txBody>
          <a:bodyPr/>
          <a:lstStyle/>
          <a:p>
            <a:pPr algn="ctr"/>
            <a:r>
              <a:rPr altLang="en-US" sz="3200" b="0" dirty="0">
                <a:solidFill>
                  <a:schemeClr val="tx2"/>
                </a:solidFill>
                <a:latin typeface="Calibri" panose="020F0502020204030204" pitchFamily="34" charset="0"/>
                <a:cs typeface="Arial" panose="020B0604020202020204" pitchFamily="34" charset="0"/>
              </a:rPr>
              <a:t>CLARINET: Primary Endpoint </a:t>
            </a:r>
            <a:br>
              <a:rPr altLang="en-US" sz="3200" b="0" dirty="0">
                <a:solidFill>
                  <a:schemeClr val="tx2"/>
                </a:solidFill>
                <a:latin typeface="Calibri" panose="020F0502020204030204" pitchFamily="34" charset="0"/>
                <a:cs typeface="Arial" panose="020B0604020202020204" pitchFamily="34" charset="0"/>
              </a:rPr>
            </a:br>
            <a:r>
              <a:rPr altLang="en-US" sz="2600" b="0" dirty="0">
                <a:solidFill>
                  <a:schemeClr val="tx2"/>
                </a:solidFill>
                <a:latin typeface="Calibri" panose="020F0502020204030204" pitchFamily="34" charset="0"/>
                <a:cs typeface="Arial" panose="020B0604020202020204" pitchFamily="34" charset="0"/>
              </a:rPr>
              <a:t>Prespecified PFS Subanalyses – Hepatic Tumor Load</a:t>
            </a:r>
            <a:endParaRPr altLang="en-US" sz="2600" b="0" dirty="0">
              <a:solidFill>
                <a:schemeClr val="tx2"/>
              </a:solidFill>
              <a:latin typeface="Calibri" panose="020F0502020204030204" pitchFamily="34" charset="0"/>
            </a:endParaRPr>
          </a:p>
        </p:txBody>
      </p:sp>
      <p:sp>
        <p:nvSpPr>
          <p:cNvPr id="94211" name="Text Placeholder 7"/>
          <p:cNvSpPr>
            <a:spLocks noGrp="1"/>
          </p:cNvSpPr>
          <p:nvPr>
            <p:ph type="body" sz="quarter" idx="10"/>
          </p:nvPr>
        </p:nvSpPr>
        <p:spPr>
          <a:xfrm>
            <a:off x="1687514" y="6518276"/>
            <a:ext cx="8307387" cy="282575"/>
          </a:xfrm>
        </p:spPr>
        <p:txBody>
          <a:bodyPr/>
          <a:lstStyle/>
          <a:p>
            <a:pPr marL="0" lvl="1">
              <a:buNone/>
            </a:pPr>
            <a:r>
              <a:rPr lang="en-GB" altLang="en-US" sz="1200" dirty="0">
                <a:solidFill>
                  <a:srgbClr val="000000"/>
                </a:solidFill>
                <a:latin typeface="Calibri" panose="020F0502020204030204" pitchFamily="34" charset="0"/>
                <a:cs typeface="ヒラギノ角ゴ Pro W3" charset="-128"/>
              </a:rPr>
              <a:t>HR derived from Cox proportional hazards model.</a:t>
            </a:r>
            <a:endParaRPr lang="en-US" altLang="en-US" sz="1200" dirty="0">
              <a:latin typeface="Calibri" panose="020F0502020204030204" pitchFamily="34" charset="0"/>
              <a:ea typeface="MS PGothic" panose="020B0600070205080204" pitchFamily="34" charset="-128"/>
              <a:cs typeface="ヒラギノ角ゴ Pro W3" charset="-128"/>
            </a:endParaRPr>
          </a:p>
          <a:p>
            <a:pPr marL="0" lvl="1">
              <a:buNone/>
            </a:pPr>
            <a:r>
              <a:rPr lang="en-US" altLang="en-US" sz="1200" dirty="0">
                <a:latin typeface="Calibri" panose="020F0502020204030204" pitchFamily="34" charset="0"/>
                <a:ea typeface="MS PGothic" panose="020B0600070205080204" pitchFamily="34" charset="-128"/>
                <a:cs typeface="ヒラギノ角ゴ Pro W3" charset="-128"/>
              </a:rPr>
              <a:t>CI, confidence interval; HR, hazard ratio; PBO, placebo; </a:t>
            </a:r>
            <a:r>
              <a:rPr lang="en-GB" altLang="en-US" sz="1200" dirty="0">
                <a:latin typeface="Calibri" panose="020F0502020204030204" pitchFamily="34" charset="0"/>
                <a:ea typeface="MS PGothic" panose="020B0600070205080204" pitchFamily="34" charset="-128"/>
                <a:cs typeface="ヒラギノ角ゴ Pro W3" charset="-128"/>
              </a:rPr>
              <a:t>PD, progressive disease; </a:t>
            </a:r>
            <a:r>
              <a:rPr lang="en-US" altLang="en-US" sz="1200" dirty="0">
                <a:latin typeface="Calibri" panose="020F0502020204030204" pitchFamily="34" charset="0"/>
                <a:ea typeface="MS PGothic" panose="020B0600070205080204" pitchFamily="34" charset="-128"/>
                <a:cs typeface="ヒラギノ角ゴ Pro W3" charset="-128"/>
              </a:rPr>
              <a:t>PFS, progression-free survival.</a:t>
            </a:r>
          </a:p>
          <a:p>
            <a:pPr marL="0" lvl="1">
              <a:buNone/>
            </a:pPr>
            <a:endParaRPr lang="en-US" altLang="en-US" sz="1200" dirty="0">
              <a:latin typeface="Calibri" panose="020F0502020204030204" pitchFamily="34" charset="0"/>
              <a:ea typeface="MS PGothic" panose="020B0600070205080204" pitchFamily="34" charset="-128"/>
              <a:cs typeface="ヒラギノ角ゴ Pro W3" charset="-128"/>
            </a:endParaRPr>
          </a:p>
          <a:p>
            <a:pPr marL="0" lvl="1">
              <a:buNone/>
            </a:pPr>
            <a:r>
              <a:rPr lang="en-US" altLang="en-US" sz="1200" b="1" dirty="0">
                <a:latin typeface="Calibri" panose="020F0502020204030204" pitchFamily="34" charset="0"/>
                <a:ea typeface="MS PGothic" panose="020B0600070205080204" pitchFamily="34" charset="-128"/>
                <a:cs typeface="ヒラギノ角ゴ Pro W3" charset="-128"/>
              </a:rPr>
              <a:t>Caplin ME, et al. </a:t>
            </a:r>
            <a:r>
              <a:rPr lang="en-US" altLang="en-US" sz="1200" b="1" i="1" dirty="0">
                <a:latin typeface="Calibri" panose="020F0502020204030204" pitchFamily="34" charset="0"/>
                <a:ea typeface="MS PGothic" panose="020B0600070205080204" pitchFamily="34" charset="-128"/>
                <a:cs typeface="ヒラギノ角ゴ Pro W3" charset="-128"/>
              </a:rPr>
              <a:t>N Engl J Med</a:t>
            </a:r>
            <a:r>
              <a:rPr lang="en-US" altLang="en-US" sz="1200" b="1" dirty="0">
                <a:latin typeface="Calibri" panose="020F0502020204030204" pitchFamily="34" charset="0"/>
                <a:ea typeface="MS PGothic" panose="020B0600070205080204" pitchFamily="34" charset="-128"/>
                <a:cs typeface="ヒラギノ角ゴ Pro W3" charset="-128"/>
              </a:rPr>
              <a:t>. 2014;371(3):224-233. 1</a:t>
            </a:r>
          </a:p>
        </p:txBody>
      </p:sp>
      <p:sp>
        <p:nvSpPr>
          <p:cNvPr id="221" name="Rounded Rectangle 220"/>
          <p:cNvSpPr/>
          <p:nvPr/>
        </p:nvSpPr>
        <p:spPr>
          <a:xfrm>
            <a:off x="6254751" y="1558926"/>
            <a:ext cx="3927475" cy="4232275"/>
          </a:xfrm>
          <a:prstGeom prst="roundRect">
            <a:avLst>
              <a:gd name="adj" fmla="val 4452"/>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Calibri" panose="020F0502020204030204" pitchFamily="34" charset="0"/>
            </a:endParaRPr>
          </a:p>
        </p:txBody>
      </p:sp>
      <p:sp>
        <p:nvSpPr>
          <p:cNvPr id="222" name="Rounded Rectangle 221"/>
          <p:cNvSpPr/>
          <p:nvPr/>
        </p:nvSpPr>
        <p:spPr>
          <a:xfrm>
            <a:off x="1965326" y="1558926"/>
            <a:ext cx="3927475" cy="4232275"/>
          </a:xfrm>
          <a:prstGeom prst="roundRect">
            <a:avLst>
              <a:gd name="adj" fmla="val 4452"/>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Calibri" panose="020F0502020204030204" pitchFamily="34" charset="0"/>
            </a:endParaRPr>
          </a:p>
        </p:txBody>
      </p:sp>
      <p:cxnSp>
        <p:nvCxnSpPr>
          <p:cNvPr id="94214" name="Straight Connector 227"/>
          <p:cNvCxnSpPr>
            <a:cxnSpLocks noChangeShapeType="1"/>
          </p:cNvCxnSpPr>
          <p:nvPr/>
        </p:nvCxnSpPr>
        <p:spPr bwMode="auto">
          <a:xfrm>
            <a:off x="2524125" y="3246438"/>
            <a:ext cx="3079750" cy="0"/>
          </a:xfrm>
          <a:prstGeom prst="line">
            <a:avLst/>
          </a:prstGeom>
          <a:noFill/>
          <a:ln w="9525">
            <a:solidFill>
              <a:schemeClr val="accent2"/>
            </a:solidFill>
            <a:prstDash val="dash"/>
            <a:round/>
            <a:headEnd/>
            <a:tailEnd/>
          </a:ln>
          <a:extLst>
            <a:ext uri="{909E8E84-426E-40dd-AFC4-6F175D3DCCD1}">
              <a14:hiddenFill xmlns="" xmlns:a14="http://schemas.microsoft.com/office/drawing/2010/main">
                <a:noFill/>
              </a14:hiddenFill>
            </a:ext>
          </a:extLst>
        </p:spPr>
      </p:cxnSp>
      <p:cxnSp>
        <p:nvCxnSpPr>
          <p:cNvPr id="94215" name="Straight Connector 228"/>
          <p:cNvCxnSpPr>
            <a:cxnSpLocks noChangeShapeType="1"/>
          </p:cNvCxnSpPr>
          <p:nvPr/>
        </p:nvCxnSpPr>
        <p:spPr bwMode="auto">
          <a:xfrm>
            <a:off x="2519363" y="1751014"/>
            <a:ext cx="0" cy="3076575"/>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16" name="Straight Connector 229"/>
          <p:cNvCxnSpPr>
            <a:cxnSpLocks noChangeShapeType="1"/>
          </p:cNvCxnSpPr>
          <p:nvPr/>
        </p:nvCxnSpPr>
        <p:spPr bwMode="auto">
          <a:xfrm flipH="1">
            <a:off x="2497139" y="4729163"/>
            <a:ext cx="319087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17" name="Straight Connector 230"/>
          <p:cNvCxnSpPr>
            <a:cxnSpLocks noChangeShapeType="1"/>
          </p:cNvCxnSpPr>
          <p:nvPr/>
        </p:nvCxnSpPr>
        <p:spPr bwMode="auto">
          <a:xfrm>
            <a:off x="2484439" y="3532188"/>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18" name="Straight Connector 231"/>
          <p:cNvCxnSpPr>
            <a:cxnSpLocks noChangeShapeType="1"/>
          </p:cNvCxnSpPr>
          <p:nvPr/>
        </p:nvCxnSpPr>
        <p:spPr bwMode="auto">
          <a:xfrm>
            <a:off x="2486025" y="3838575"/>
            <a:ext cx="333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19" name="Straight Connector 232"/>
          <p:cNvCxnSpPr>
            <a:cxnSpLocks noChangeShapeType="1"/>
          </p:cNvCxnSpPr>
          <p:nvPr/>
        </p:nvCxnSpPr>
        <p:spPr bwMode="auto">
          <a:xfrm>
            <a:off x="2482851" y="3246438"/>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20" name="Straight Connector 233"/>
          <p:cNvCxnSpPr>
            <a:cxnSpLocks noChangeShapeType="1"/>
          </p:cNvCxnSpPr>
          <p:nvPr/>
        </p:nvCxnSpPr>
        <p:spPr bwMode="auto">
          <a:xfrm>
            <a:off x="2484439" y="4135438"/>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21" name="Straight Connector 234"/>
          <p:cNvCxnSpPr>
            <a:cxnSpLocks noChangeShapeType="1"/>
          </p:cNvCxnSpPr>
          <p:nvPr/>
        </p:nvCxnSpPr>
        <p:spPr bwMode="auto">
          <a:xfrm>
            <a:off x="2484439" y="4441825"/>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22" name="Straight Connector 235"/>
          <p:cNvCxnSpPr>
            <a:cxnSpLocks noChangeShapeType="1"/>
          </p:cNvCxnSpPr>
          <p:nvPr/>
        </p:nvCxnSpPr>
        <p:spPr bwMode="auto">
          <a:xfrm>
            <a:off x="2482851" y="2940050"/>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23" name="Straight Connector 236"/>
          <p:cNvCxnSpPr>
            <a:cxnSpLocks noChangeShapeType="1"/>
          </p:cNvCxnSpPr>
          <p:nvPr/>
        </p:nvCxnSpPr>
        <p:spPr bwMode="auto">
          <a:xfrm>
            <a:off x="2482851" y="2644775"/>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24" name="Straight Connector 237"/>
          <p:cNvCxnSpPr>
            <a:cxnSpLocks noChangeShapeType="1"/>
          </p:cNvCxnSpPr>
          <p:nvPr/>
        </p:nvCxnSpPr>
        <p:spPr bwMode="auto">
          <a:xfrm>
            <a:off x="2484439" y="2336800"/>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25" name="Straight Connector 238"/>
          <p:cNvCxnSpPr>
            <a:cxnSpLocks noChangeShapeType="1"/>
          </p:cNvCxnSpPr>
          <p:nvPr/>
        </p:nvCxnSpPr>
        <p:spPr bwMode="auto">
          <a:xfrm>
            <a:off x="2482851" y="2043113"/>
            <a:ext cx="349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26" name="Straight Connector 239"/>
          <p:cNvCxnSpPr>
            <a:cxnSpLocks noChangeShapeType="1"/>
          </p:cNvCxnSpPr>
          <p:nvPr/>
        </p:nvCxnSpPr>
        <p:spPr bwMode="auto">
          <a:xfrm rot="5400000">
            <a:off x="2835276" y="4772026"/>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27" name="Straight Connector 240"/>
          <p:cNvCxnSpPr>
            <a:cxnSpLocks noChangeShapeType="1"/>
          </p:cNvCxnSpPr>
          <p:nvPr/>
        </p:nvCxnSpPr>
        <p:spPr bwMode="auto">
          <a:xfrm rot="5400000">
            <a:off x="3192463" y="4773613"/>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28" name="Straight Connector 241"/>
          <p:cNvCxnSpPr>
            <a:cxnSpLocks noChangeShapeType="1"/>
          </p:cNvCxnSpPr>
          <p:nvPr/>
        </p:nvCxnSpPr>
        <p:spPr bwMode="auto">
          <a:xfrm rot="5400000">
            <a:off x="3540126" y="4772026"/>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29" name="Straight Connector 242"/>
          <p:cNvCxnSpPr>
            <a:cxnSpLocks noChangeShapeType="1"/>
          </p:cNvCxnSpPr>
          <p:nvPr/>
        </p:nvCxnSpPr>
        <p:spPr bwMode="auto">
          <a:xfrm rot="5400000">
            <a:off x="3890963" y="4767263"/>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30" name="Straight Connector 243"/>
          <p:cNvCxnSpPr>
            <a:cxnSpLocks noChangeShapeType="1"/>
          </p:cNvCxnSpPr>
          <p:nvPr/>
        </p:nvCxnSpPr>
        <p:spPr bwMode="auto">
          <a:xfrm rot="5400000">
            <a:off x="4595813" y="4765676"/>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31" name="Straight Connector 244"/>
          <p:cNvCxnSpPr>
            <a:cxnSpLocks noChangeShapeType="1"/>
          </p:cNvCxnSpPr>
          <p:nvPr/>
        </p:nvCxnSpPr>
        <p:spPr bwMode="auto">
          <a:xfrm rot="5400000">
            <a:off x="5303838" y="4765676"/>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32" name="Straight Connector 245"/>
          <p:cNvCxnSpPr>
            <a:cxnSpLocks noChangeShapeType="1"/>
          </p:cNvCxnSpPr>
          <p:nvPr/>
        </p:nvCxnSpPr>
        <p:spPr bwMode="auto">
          <a:xfrm rot="5400000">
            <a:off x="5651501" y="4762501"/>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94233" name="Rectangle 188"/>
          <p:cNvSpPr>
            <a:spLocks noChangeArrowheads="1"/>
          </p:cNvSpPr>
          <p:nvPr/>
        </p:nvSpPr>
        <p:spPr bwMode="auto">
          <a:xfrm>
            <a:off x="2325339" y="4622801"/>
            <a:ext cx="72136" cy="169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4234" name="Rectangle 188"/>
          <p:cNvSpPr>
            <a:spLocks noChangeArrowheads="1"/>
          </p:cNvSpPr>
          <p:nvPr/>
        </p:nvSpPr>
        <p:spPr bwMode="auto">
          <a:xfrm>
            <a:off x="2276476" y="4329114"/>
            <a:ext cx="142875"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a:t>
            </a:r>
          </a:p>
        </p:txBody>
      </p:sp>
      <p:sp>
        <p:nvSpPr>
          <p:cNvPr id="94235" name="Rectangle 188"/>
          <p:cNvSpPr>
            <a:spLocks noChangeArrowheads="1"/>
          </p:cNvSpPr>
          <p:nvPr/>
        </p:nvSpPr>
        <p:spPr bwMode="auto">
          <a:xfrm>
            <a:off x="2276476" y="4033838"/>
            <a:ext cx="14287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20</a:t>
            </a:r>
          </a:p>
        </p:txBody>
      </p:sp>
      <p:sp>
        <p:nvSpPr>
          <p:cNvPr id="94236" name="Rectangle 188"/>
          <p:cNvSpPr>
            <a:spLocks noChangeArrowheads="1"/>
          </p:cNvSpPr>
          <p:nvPr/>
        </p:nvSpPr>
        <p:spPr bwMode="auto">
          <a:xfrm>
            <a:off x="2276476" y="3727451"/>
            <a:ext cx="142875"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30</a:t>
            </a:r>
          </a:p>
        </p:txBody>
      </p:sp>
      <p:sp>
        <p:nvSpPr>
          <p:cNvPr id="94237" name="Rectangle 188"/>
          <p:cNvSpPr>
            <a:spLocks noChangeArrowheads="1"/>
          </p:cNvSpPr>
          <p:nvPr/>
        </p:nvSpPr>
        <p:spPr bwMode="auto">
          <a:xfrm>
            <a:off x="2276476" y="3429001"/>
            <a:ext cx="142875"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40</a:t>
            </a:r>
          </a:p>
        </p:txBody>
      </p:sp>
      <p:sp>
        <p:nvSpPr>
          <p:cNvPr id="94238" name="Rectangle 188"/>
          <p:cNvSpPr>
            <a:spLocks noChangeArrowheads="1"/>
          </p:cNvSpPr>
          <p:nvPr/>
        </p:nvSpPr>
        <p:spPr bwMode="auto">
          <a:xfrm>
            <a:off x="2276476" y="3132139"/>
            <a:ext cx="142875"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50</a:t>
            </a:r>
          </a:p>
        </p:txBody>
      </p:sp>
      <p:sp>
        <p:nvSpPr>
          <p:cNvPr id="94239" name="Rectangle 188"/>
          <p:cNvSpPr>
            <a:spLocks noChangeArrowheads="1"/>
          </p:cNvSpPr>
          <p:nvPr/>
        </p:nvSpPr>
        <p:spPr bwMode="auto">
          <a:xfrm>
            <a:off x="2276476" y="2836863"/>
            <a:ext cx="14287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60</a:t>
            </a:r>
          </a:p>
        </p:txBody>
      </p:sp>
      <p:sp>
        <p:nvSpPr>
          <p:cNvPr id="94240" name="Rectangle 188"/>
          <p:cNvSpPr>
            <a:spLocks noChangeArrowheads="1"/>
          </p:cNvSpPr>
          <p:nvPr/>
        </p:nvSpPr>
        <p:spPr bwMode="auto">
          <a:xfrm>
            <a:off x="2276476" y="2530476"/>
            <a:ext cx="142875"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70</a:t>
            </a:r>
          </a:p>
        </p:txBody>
      </p:sp>
      <p:sp>
        <p:nvSpPr>
          <p:cNvPr id="94241" name="Rectangle 188"/>
          <p:cNvSpPr>
            <a:spLocks noChangeArrowheads="1"/>
          </p:cNvSpPr>
          <p:nvPr/>
        </p:nvSpPr>
        <p:spPr bwMode="auto">
          <a:xfrm>
            <a:off x="2276476" y="2235201"/>
            <a:ext cx="142875"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80</a:t>
            </a:r>
          </a:p>
        </p:txBody>
      </p:sp>
      <p:sp>
        <p:nvSpPr>
          <p:cNvPr id="94242" name="Rectangle 188"/>
          <p:cNvSpPr>
            <a:spLocks noChangeArrowheads="1"/>
          </p:cNvSpPr>
          <p:nvPr/>
        </p:nvSpPr>
        <p:spPr bwMode="auto">
          <a:xfrm>
            <a:off x="2276476" y="1957388"/>
            <a:ext cx="14287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90</a:t>
            </a:r>
          </a:p>
        </p:txBody>
      </p:sp>
      <p:sp>
        <p:nvSpPr>
          <p:cNvPr id="94243" name="Rectangle 188"/>
          <p:cNvSpPr>
            <a:spLocks noChangeArrowheads="1"/>
          </p:cNvSpPr>
          <p:nvPr/>
        </p:nvSpPr>
        <p:spPr bwMode="auto">
          <a:xfrm>
            <a:off x="2225675" y="1636713"/>
            <a:ext cx="217488"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100</a:t>
            </a:r>
          </a:p>
        </p:txBody>
      </p:sp>
      <p:sp>
        <p:nvSpPr>
          <p:cNvPr id="94244" name="Rectangle 195"/>
          <p:cNvSpPr>
            <a:spLocks noChangeArrowheads="1"/>
          </p:cNvSpPr>
          <p:nvPr/>
        </p:nvSpPr>
        <p:spPr bwMode="auto">
          <a:xfrm rot="-5400000">
            <a:off x="919164" y="3230564"/>
            <a:ext cx="2397125"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Patients alive and with no progression (%)</a:t>
            </a:r>
          </a:p>
        </p:txBody>
      </p:sp>
      <p:sp>
        <p:nvSpPr>
          <p:cNvPr id="94245" name="Rectangle 195"/>
          <p:cNvSpPr>
            <a:spLocks noChangeArrowheads="1"/>
          </p:cNvSpPr>
          <p:nvPr/>
        </p:nvSpPr>
        <p:spPr bwMode="auto">
          <a:xfrm>
            <a:off x="3595688" y="4970463"/>
            <a:ext cx="83661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Time (months)</a:t>
            </a:r>
          </a:p>
        </p:txBody>
      </p:sp>
      <p:sp>
        <p:nvSpPr>
          <p:cNvPr id="94246" name="TextBox 259"/>
          <p:cNvSpPr txBox="1">
            <a:spLocks noChangeArrowheads="1"/>
          </p:cNvSpPr>
          <p:nvPr/>
        </p:nvSpPr>
        <p:spPr bwMode="auto">
          <a:xfrm>
            <a:off x="2524125" y="3317876"/>
            <a:ext cx="161925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63A5B4"/>
                </a:solidFill>
                <a:latin typeface="Calibri" panose="020F0502020204030204" pitchFamily="34" charset="0"/>
                <a:ea typeface="MS PGothic" panose="020B0600070205080204" pitchFamily="34" charset="-128"/>
                <a:cs typeface="Arial" panose="020B0604020202020204" pitchFamily="34" charset="0"/>
              </a:rPr>
              <a:t>Lanreotide</a:t>
            </a:r>
          </a:p>
          <a:p>
            <a:pPr fontAlgn="auto">
              <a:spcBef>
                <a:spcPct val="0"/>
              </a:spcBef>
              <a:spcAft>
                <a:spcPts val="0"/>
              </a:spcAft>
              <a:buNone/>
              <a:defRPr/>
            </a:pPr>
            <a:r>
              <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14 events / 62 patients</a:t>
            </a:r>
          </a:p>
          <a:p>
            <a:pPr fontAlgn="auto">
              <a:spcBef>
                <a:spcPct val="0"/>
              </a:spcBef>
              <a:spcAft>
                <a:spcPts val="0"/>
              </a:spcAft>
              <a:buNone/>
              <a:defRPr/>
            </a:pPr>
            <a:r>
              <a:rPr lang="en-GB" altLang="en-US" sz="1100" kern="0" dirty="0">
                <a:solidFill>
                  <a:srgbClr val="63A5B4"/>
                </a:solidFill>
                <a:latin typeface="Calibri" panose="020F0502020204030204" pitchFamily="34" charset="0"/>
                <a:ea typeface="MS PGothic" panose="020B0600070205080204" pitchFamily="34" charset="-128"/>
                <a:cs typeface="Arial" panose="020B0604020202020204" pitchFamily="34" charset="0"/>
              </a:rPr>
              <a:t>Median PFS not reached</a:t>
            </a:r>
          </a:p>
        </p:txBody>
      </p:sp>
      <p:sp>
        <p:nvSpPr>
          <p:cNvPr id="94247" name="TextBox 260"/>
          <p:cNvSpPr txBox="1">
            <a:spLocks noChangeArrowheads="1"/>
          </p:cNvSpPr>
          <p:nvPr/>
        </p:nvSpPr>
        <p:spPr bwMode="auto">
          <a:xfrm>
            <a:off x="2506664" y="4130676"/>
            <a:ext cx="2841625"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008CCF"/>
                </a:solidFill>
                <a:latin typeface="Calibri" panose="020F0502020204030204" pitchFamily="34" charset="0"/>
                <a:ea typeface="MS PGothic" panose="020B0600070205080204" pitchFamily="34" charset="-128"/>
                <a:cs typeface="Arial" panose="020B0604020202020204" pitchFamily="34" charset="0"/>
              </a:rPr>
              <a:t>Placebo</a:t>
            </a:r>
          </a:p>
          <a:p>
            <a:pPr fontAlgn="auto">
              <a:spcBef>
                <a:spcPct val="0"/>
              </a:spcBef>
              <a:spcAft>
                <a:spcPts val="0"/>
              </a:spcAft>
              <a:buNone/>
              <a:defRPr/>
            </a:pPr>
            <a:r>
              <a:rPr lang="en-GB" altLang="en-US" sz="11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41 events / 75 patients</a:t>
            </a:r>
            <a:br>
              <a:rPr lang="en-GB" altLang="en-US" sz="1100" kern="0" dirty="0">
                <a:solidFill>
                  <a:srgbClr val="008CCF"/>
                </a:solidFill>
                <a:latin typeface="Calibri" panose="020F0502020204030204" pitchFamily="34" charset="0"/>
                <a:ea typeface="MS PGothic" panose="020B0600070205080204" pitchFamily="34" charset="-128"/>
                <a:cs typeface="Arial" panose="020B0604020202020204" pitchFamily="34" charset="0"/>
              </a:rPr>
            </a:br>
            <a:r>
              <a:rPr lang="en-GB" altLang="en-US" sz="11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Median PFS=21.1 months [95% CI: 17.6, 24.4]</a:t>
            </a:r>
          </a:p>
        </p:txBody>
      </p:sp>
      <p:sp>
        <p:nvSpPr>
          <p:cNvPr id="94248" name="Rectangle 188"/>
          <p:cNvSpPr>
            <a:spLocks noChangeArrowheads="1"/>
          </p:cNvSpPr>
          <p:nvPr/>
        </p:nvSpPr>
        <p:spPr bwMode="auto">
          <a:xfrm>
            <a:off x="2493964" y="4814888"/>
            <a:ext cx="7302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4249" name="Rectangle 188"/>
          <p:cNvSpPr>
            <a:spLocks noChangeArrowheads="1"/>
          </p:cNvSpPr>
          <p:nvPr/>
        </p:nvSpPr>
        <p:spPr bwMode="auto">
          <a:xfrm>
            <a:off x="2835276" y="4814888"/>
            <a:ext cx="7302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a:t>
            </a:r>
          </a:p>
        </p:txBody>
      </p:sp>
      <p:sp>
        <p:nvSpPr>
          <p:cNvPr id="94250" name="Rectangle 188"/>
          <p:cNvSpPr>
            <a:spLocks noChangeArrowheads="1"/>
          </p:cNvSpPr>
          <p:nvPr/>
        </p:nvSpPr>
        <p:spPr bwMode="auto">
          <a:xfrm>
            <a:off x="3182589" y="4814889"/>
            <a:ext cx="72136" cy="169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a:t>
            </a:r>
          </a:p>
        </p:txBody>
      </p:sp>
      <p:sp>
        <p:nvSpPr>
          <p:cNvPr id="94251" name="Rectangle 188"/>
          <p:cNvSpPr>
            <a:spLocks noChangeArrowheads="1"/>
          </p:cNvSpPr>
          <p:nvPr/>
        </p:nvSpPr>
        <p:spPr bwMode="auto">
          <a:xfrm>
            <a:off x="3540126" y="4814888"/>
            <a:ext cx="7302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a:t>
            </a:r>
          </a:p>
        </p:txBody>
      </p:sp>
      <p:sp>
        <p:nvSpPr>
          <p:cNvPr id="94252" name="Rectangle 188"/>
          <p:cNvSpPr>
            <a:spLocks noChangeArrowheads="1"/>
          </p:cNvSpPr>
          <p:nvPr/>
        </p:nvSpPr>
        <p:spPr bwMode="auto">
          <a:xfrm>
            <a:off x="3870326" y="4816476"/>
            <a:ext cx="144463"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12</a:t>
            </a:r>
          </a:p>
        </p:txBody>
      </p:sp>
      <p:sp>
        <p:nvSpPr>
          <p:cNvPr id="94253" name="Rectangle 188"/>
          <p:cNvSpPr>
            <a:spLocks noChangeArrowheads="1"/>
          </p:cNvSpPr>
          <p:nvPr/>
        </p:nvSpPr>
        <p:spPr bwMode="auto">
          <a:xfrm>
            <a:off x="4560888" y="4816476"/>
            <a:ext cx="144462"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18</a:t>
            </a:r>
          </a:p>
        </p:txBody>
      </p:sp>
      <p:sp>
        <p:nvSpPr>
          <p:cNvPr id="94254" name="Rectangle 188"/>
          <p:cNvSpPr>
            <a:spLocks noChangeArrowheads="1"/>
          </p:cNvSpPr>
          <p:nvPr/>
        </p:nvSpPr>
        <p:spPr bwMode="auto">
          <a:xfrm>
            <a:off x="5275263" y="4816476"/>
            <a:ext cx="144462"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24</a:t>
            </a:r>
          </a:p>
        </p:txBody>
      </p:sp>
      <p:sp>
        <p:nvSpPr>
          <p:cNvPr id="94255" name="Rectangle 188"/>
          <p:cNvSpPr>
            <a:spLocks noChangeArrowheads="1"/>
          </p:cNvSpPr>
          <p:nvPr/>
        </p:nvSpPr>
        <p:spPr bwMode="auto">
          <a:xfrm>
            <a:off x="5605463" y="4814888"/>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27</a:t>
            </a:r>
          </a:p>
        </p:txBody>
      </p:sp>
      <p:grpSp>
        <p:nvGrpSpPr>
          <p:cNvPr id="94256" name="Group 148"/>
          <p:cNvGrpSpPr>
            <a:grpSpLocks/>
          </p:cNvGrpSpPr>
          <p:nvPr/>
        </p:nvGrpSpPr>
        <p:grpSpPr bwMode="auto">
          <a:xfrm>
            <a:off x="2520951" y="1727200"/>
            <a:ext cx="2995613" cy="2014538"/>
            <a:chOff x="622300" y="1953418"/>
            <a:chExt cx="3634126" cy="2262525"/>
          </a:xfrm>
        </p:grpSpPr>
        <p:sp>
          <p:nvSpPr>
            <p:cNvPr id="94425" name="Freeform 753"/>
            <p:cNvSpPr>
              <a:spLocks/>
            </p:cNvSpPr>
            <p:nvPr/>
          </p:nvSpPr>
          <p:spPr bwMode="auto">
            <a:xfrm>
              <a:off x="1006476" y="195341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26" name="Freeform 754"/>
            <p:cNvSpPr>
              <a:spLocks/>
            </p:cNvSpPr>
            <p:nvPr/>
          </p:nvSpPr>
          <p:spPr bwMode="auto">
            <a:xfrm>
              <a:off x="1033464" y="201056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27" name="Freeform 755"/>
            <p:cNvSpPr>
              <a:spLocks/>
            </p:cNvSpPr>
            <p:nvPr/>
          </p:nvSpPr>
          <p:spPr bwMode="auto">
            <a:xfrm>
              <a:off x="1171576" y="201056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28" name="Freeform 756"/>
            <p:cNvSpPr>
              <a:spLocks/>
            </p:cNvSpPr>
            <p:nvPr/>
          </p:nvSpPr>
          <p:spPr bwMode="auto">
            <a:xfrm>
              <a:off x="1452563" y="201056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29" name="Freeform 757"/>
            <p:cNvSpPr>
              <a:spLocks/>
            </p:cNvSpPr>
            <p:nvPr/>
          </p:nvSpPr>
          <p:spPr bwMode="auto">
            <a:xfrm>
              <a:off x="1458914" y="206771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30" name="Freeform 758"/>
            <p:cNvSpPr>
              <a:spLocks/>
            </p:cNvSpPr>
            <p:nvPr/>
          </p:nvSpPr>
          <p:spPr bwMode="auto">
            <a:xfrm>
              <a:off x="1495425" y="206771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31" name="Freeform 759"/>
            <p:cNvSpPr>
              <a:spLocks/>
            </p:cNvSpPr>
            <p:nvPr/>
          </p:nvSpPr>
          <p:spPr bwMode="auto">
            <a:xfrm>
              <a:off x="1574800" y="212486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32" name="Freeform 760"/>
            <p:cNvSpPr>
              <a:spLocks/>
            </p:cNvSpPr>
            <p:nvPr/>
          </p:nvSpPr>
          <p:spPr bwMode="auto">
            <a:xfrm>
              <a:off x="1889126" y="231060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33" name="Freeform 761"/>
            <p:cNvSpPr>
              <a:spLocks/>
            </p:cNvSpPr>
            <p:nvPr/>
          </p:nvSpPr>
          <p:spPr bwMode="auto">
            <a:xfrm>
              <a:off x="1889126" y="231060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34" name="Freeform 762"/>
            <p:cNvSpPr>
              <a:spLocks/>
            </p:cNvSpPr>
            <p:nvPr/>
          </p:nvSpPr>
          <p:spPr bwMode="auto">
            <a:xfrm>
              <a:off x="1900239" y="2383631"/>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35" name="Freeform 763"/>
            <p:cNvSpPr>
              <a:spLocks/>
            </p:cNvSpPr>
            <p:nvPr/>
          </p:nvSpPr>
          <p:spPr bwMode="auto">
            <a:xfrm>
              <a:off x="1909763" y="2440781"/>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36" name="Freeform 764"/>
            <p:cNvSpPr>
              <a:spLocks/>
            </p:cNvSpPr>
            <p:nvPr/>
          </p:nvSpPr>
          <p:spPr bwMode="auto">
            <a:xfrm>
              <a:off x="1927226" y="2440781"/>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37" name="Freeform 765"/>
            <p:cNvSpPr>
              <a:spLocks/>
            </p:cNvSpPr>
            <p:nvPr/>
          </p:nvSpPr>
          <p:spPr bwMode="auto">
            <a:xfrm>
              <a:off x="2070101" y="251221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38" name="Freeform 766"/>
            <p:cNvSpPr>
              <a:spLocks/>
            </p:cNvSpPr>
            <p:nvPr/>
          </p:nvSpPr>
          <p:spPr bwMode="auto">
            <a:xfrm>
              <a:off x="2309814" y="251221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39" name="Freeform 767"/>
            <p:cNvSpPr>
              <a:spLocks/>
            </p:cNvSpPr>
            <p:nvPr/>
          </p:nvSpPr>
          <p:spPr bwMode="auto">
            <a:xfrm>
              <a:off x="2309814" y="258365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40" name="Freeform 768"/>
            <p:cNvSpPr>
              <a:spLocks/>
            </p:cNvSpPr>
            <p:nvPr/>
          </p:nvSpPr>
          <p:spPr bwMode="auto">
            <a:xfrm>
              <a:off x="2314576" y="2769393"/>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41" name="Freeform 769"/>
            <p:cNvSpPr>
              <a:spLocks/>
            </p:cNvSpPr>
            <p:nvPr/>
          </p:nvSpPr>
          <p:spPr bwMode="auto">
            <a:xfrm>
              <a:off x="2319338" y="2840831"/>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42" name="Freeform 770"/>
            <p:cNvSpPr>
              <a:spLocks/>
            </p:cNvSpPr>
            <p:nvPr/>
          </p:nvSpPr>
          <p:spPr bwMode="auto">
            <a:xfrm>
              <a:off x="2325689" y="291226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43" name="Freeform 771"/>
            <p:cNvSpPr>
              <a:spLocks/>
            </p:cNvSpPr>
            <p:nvPr/>
          </p:nvSpPr>
          <p:spPr bwMode="auto">
            <a:xfrm>
              <a:off x="2330451" y="296941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44" name="Freeform 772"/>
            <p:cNvSpPr>
              <a:spLocks/>
            </p:cNvSpPr>
            <p:nvPr/>
          </p:nvSpPr>
          <p:spPr bwMode="auto">
            <a:xfrm>
              <a:off x="2740026" y="304085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45" name="Freeform 773"/>
            <p:cNvSpPr>
              <a:spLocks/>
            </p:cNvSpPr>
            <p:nvPr/>
          </p:nvSpPr>
          <p:spPr bwMode="auto">
            <a:xfrm>
              <a:off x="3027364" y="3112293"/>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46" name="Freeform 774"/>
            <p:cNvSpPr>
              <a:spLocks/>
            </p:cNvSpPr>
            <p:nvPr/>
          </p:nvSpPr>
          <p:spPr bwMode="auto">
            <a:xfrm>
              <a:off x="3165476" y="324246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47" name="Freeform 775"/>
            <p:cNvSpPr>
              <a:spLocks/>
            </p:cNvSpPr>
            <p:nvPr/>
          </p:nvSpPr>
          <p:spPr bwMode="auto">
            <a:xfrm>
              <a:off x="3170238" y="337105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48" name="Freeform 776"/>
            <p:cNvSpPr>
              <a:spLocks/>
            </p:cNvSpPr>
            <p:nvPr/>
          </p:nvSpPr>
          <p:spPr bwMode="auto">
            <a:xfrm>
              <a:off x="3176589" y="3442493"/>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49" name="Freeform 777"/>
            <p:cNvSpPr>
              <a:spLocks/>
            </p:cNvSpPr>
            <p:nvPr/>
          </p:nvSpPr>
          <p:spPr bwMode="auto">
            <a:xfrm>
              <a:off x="3233738" y="3513931"/>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50" name="Freeform 778"/>
            <p:cNvSpPr>
              <a:spLocks/>
            </p:cNvSpPr>
            <p:nvPr/>
          </p:nvSpPr>
          <p:spPr bwMode="auto">
            <a:xfrm>
              <a:off x="3251201" y="3571081"/>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51" name="Freeform 779"/>
            <p:cNvSpPr>
              <a:spLocks/>
            </p:cNvSpPr>
            <p:nvPr/>
          </p:nvSpPr>
          <p:spPr bwMode="auto">
            <a:xfrm>
              <a:off x="3373439" y="3571081"/>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52" name="Freeform 780"/>
            <p:cNvSpPr>
              <a:spLocks/>
            </p:cNvSpPr>
            <p:nvPr/>
          </p:nvSpPr>
          <p:spPr bwMode="auto">
            <a:xfrm>
              <a:off x="3611563" y="364251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53" name="Freeform 781"/>
            <p:cNvSpPr>
              <a:spLocks/>
            </p:cNvSpPr>
            <p:nvPr/>
          </p:nvSpPr>
          <p:spPr bwMode="auto">
            <a:xfrm>
              <a:off x="3862389" y="364251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54" name="Freeform 782"/>
            <p:cNvSpPr>
              <a:spLocks/>
            </p:cNvSpPr>
            <p:nvPr/>
          </p:nvSpPr>
          <p:spPr bwMode="auto">
            <a:xfrm>
              <a:off x="3984626" y="3642518"/>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55" name="Freeform 783"/>
            <p:cNvSpPr>
              <a:spLocks/>
            </p:cNvSpPr>
            <p:nvPr/>
          </p:nvSpPr>
          <p:spPr bwMode="auto">
            <a:xfrm>
              <a:off x="4021138" y="371395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56" name="Freeform 784"/>
            <p:cNvSpPr>
              <a:spLocks/>
            </p:cNvSpPr>
            <p:nvPr/>
          </p:nvSpPr>
          <p:spPr bwMode="auto">
            <a:xfrm>
              <a:off x="4021138" y="371395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57" name="Freeform 785"/>
            <p:cNvSpPr>
              <a:spLocks/>
            </p:cNvSpPr>
            <p:nvPr/>
          </p:nvSpPr>
          <p:spPr bwMode="auto">
            <a:xfrm>
              <a:off x="4027489" y="388540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58" name="Freeform 786"/>
            <p:cNvSpPr>
              <a:spLocks/>
            </p:cNvSpPr>
            <p:nvPr/>
          </p:nvSpPr>
          <p:spPr bwMode="auto">
            <a:xfrm>
              <a:off x="4027489" y="388540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59" name="Freeform 787"/>
            <p:cNvSpPr>
              <a:spLocks/>
            </p:cNvSpPr>
            <p:nvPr/>
          </p:nvSpPr>
          <p:spPr bwMode="auto">
            <a:xfrm>
              <a:off x="4032251" y="388540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60" name="Freeform 788"/>
            <p:cNvSpPr>
              <a:spLocks/>
            </p:cNvSpPr>
            <p:nvPr/>
          </p:nvSpPr>
          <p:spPr bwMode="auto">
            <a:xfrm>
              <a:off x="4037013" y="388540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61" name="Freeform 789"/>
            <p:cNvSpPr>
              <a:spLocks/>
            </p:cNvSpPr>
            <p:nvPr/>
          </p:nvSpPr>
          <p:spPr bwMode="auto">
            <a:xfrm>
              <a:off x="4059239" y="388540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62" name="Freeform 790"/>
            <p:cNvSpPr>
              <a:spLocks/>
            </p:cNvSpPr>
            <p:nvPr/>
          </p:nvSpPr>
          <p:spPr bwMode="auto">
            <a:xfrm>
              <a:off x="4068763" y="3885406"/>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63" name="Freeform 791"/>
            <p:cNvSpPr>
              <a:spLocks/>
            </p:cNvSpPr>
            <p:nvPr/>
          </p:nvSpPr>
          <p:spPr bwMode="auto">
            <a:xfrm>
              <a:off x="4090989" y="4172743"/>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64" name="Freeform 792"/>
            <p:cNvSpPr>
              <a:spLocks/>
            </p:cNvSpPr>
            <p:nvPr/>
          </p:nvSpPr>
          <p:spPr bwMode="auto">
            <a:xfrm>
              <a:off x="4095750" y="4172743"/>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65" name="Freeform 793"/>
            <p:cNvSpPr>
              <a:spLocks/>
            </p:cNvSpPr>
            <p:nvPr/>
          </p:nvSpPr>
          <p:spPr bwMode="auto">
            <a:xfrm>
              <a:off x="4213226" y="4172743"/>
              <a:ext cx="43200" cy="43200"/>
            </a:xfrm>
            <a:prstGeom prst="diamond">
              <a:avLst/>
            </a:prstGeom>
            <a:solidFill>
              <a:srgbClr val="002060"/>
            </a:solidFill>
            <a:ln w="9525">
              <a:solidFill>
                <a:schemeClr val="accent1"/>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466" name="Freeform 794"/>
            <p:cNvSpPr>
              <a:spLocks/>
            </p:cNvSpPr>
            <p:nvPr/>
          </p:nvSpPr>
          <p:spPr bwMode="auto">
            <a:xfrm>
              <a:off x="622300" y="1974850"/>
              <a:ext cx="3609975" cy="2233613"/>
            </a:xfrm>
            <a:custGeom>
              <a:avLst/>
              <a:gdLst>
                <a:gd name="T0" fmla="*/ 2147483646 w 2274"/>
                <a:gd name="T1" fmla="*/ 0 h 1407"/>
                <a:gd name="T2" fmla="*/ 2147483646 w 2274"/>
                <a:gd name="T3" fmla="*/ 0 h 1407"/>
                <a:gd name="T4" fmla="*/ 2147483646 w 2274"/>
                <a:gd name="T5" fmla="*/ 2147483646 h 1407"/>
                <a:gd name="T6" fmla="*/ 2147483646 w 2274"/>
                <a:gd name="T7" fmla="*/ 2147483646 h 1407"/>
                <a:gd name="T8" fmla="*/ 2147483646 w 2274"/>
                <a:gd name="T9" fmla="*/ 2147483646 h 1407"/>
                <a:gd name="T10" fmla="*/ 2147483646 w 2274"/>
                <a:gd name="T11" fmla="*/ 2147483646 h 1407"/>
                <a:gd name="T12" fmla="*/ 2147483646 w 2274"/>
                <a:gd name="T13" fmla="*/ 2147483646 h 1407"/>
                <a:gd name="T14" fmla="*/ 2147483646 w 2274"/>
                <a:gd name="T15" fmla="*/ 2147483646 h 1407"/>
                <a:gd name="T16" fmla="*/ 2147483646 w 2274"/>
                <a:gd name="T17" fmla="*/ 2147483646 h 1407"/>
                <a:gd name="T18" fmla="*/ 2147483646 w 2274"/>
                <a:gd name="T19" fmla="*/ 2147483646 h 1407"/>
                <a:gd name="T20" fmla="*/ 2147483646 w 2274"/>
                <a:gd name="T21" fmla="*/ 2147483646 h 1407"/>
                <a:gd name="T22" fmla="*/ 2147483646 w 2274"/>
                <a:gd name="T23" fmla="*/ 2147483646 h 1407"/>
                <a:gd name="T24" fmla="*/ 2147483646 w 2274"/>
                <a:gd name="T25" fmla="*/ 2147483646 h 1407"/>
                <a:gd name="T26" fmla="*/ 2147483646 w 2274"/>
                <a:gd name="T27" fmla="*/ 2147483646 h 1407"/>
                <a:gd name="T28" fmla="*/ 2147483646 w 2274"/>
                <a:gd name="T29" fmla="*/ 2147483646 h 1407"/>
                <a:gd name="T30" fmla="*/ 2147483646 w 2274"/>
                <a:gd name="T31" fmla="*/ 2147483646 h 1407"/>
                <a:gd name="T32" fmla="*/ 2147483646 w 2274"/>
                <a:gd name="T33" fmla="*/ 2147483646 h 1407"/>
                <a:gd name="T34" fmla="*/ 2147483646 w 2274"/>
                <a:gd name="T35" fmla="*/ 2147483646 h 1407"/>
                <a:gd name="T36" fmla="*/ 2147483646 w 2274"/>
                <a:gd name="T37" fmla="*/ 2147483646 h 1407"/>
                <a:gd name="T38" fmla="*/ 2147483646 w 2274"/>
                <a:gd name="T39" fmla="*/ 2147483646 h 1407"/>
                <a:gd name="T40" fmla="*/ 2147483646 w 2274"/>
                <a:gd name="T41" fmla="*/ 2147483646 h 1407"/>
                <a:gd name="T42" fmla="*/ 2147483646 w 2274"/>
                <a:gd name="T43" fmla="*/ 2147483646 h 1407"/>
                <a:gd name="T44" fmla="*/ 2147483646 w 2274"/>
                <a:gd name="T45" fmla="*/ 2147483646 h 1407"/>
                <a:gd name="T46" fmla="*/ 2147483646 w 2274"/>
                <a:gd name="T47" fmla="*/ 2147483646 h 1407"/>
                <a:gd name="T48" fmla="*/ 2147483646 w 2274"/>
                <a:gd name="T49" fmla="*/ 2147483646 h 1407"/>
                <a:gd name="T50" fmla="*/ 2147483646 w 2274"/>
                <a:gd name="T51" fmla="*/ 2147483646 h 1407"/>
                <a:gd name="T52" fmla="*/ 2147483646 w 2274"/>
                <a:gd name="T53" fmla="*/ 2147483646 h 1407"/>
                <a:gd name="T54" fmla="*/ 2147483646 w 2274"/>
                <a:gd name="T55" fmla="*/ 2147483646 h 1407"/>
                <a:gd name="T56" fmla="*/ 2147483646 w 2274"/>
                <a:gd name="T57" fmla="*/ 2147483646 h 1407"/>
                <a:gd name="T58" fmla="*/ 2147483646 w 2274"/>
                <a:gd name="T59" fmla="*/ 2147483646 h 1407"/>
                <a:gd name="T60" fmla="*/ 2147483646 w 2274"/>
                <a:gd name="T61" fmla="*/ 2147483646 h 1407"/>
                <a:gd name="T62" fmla="*/ 2147483646 w 2274"/>
                <a:gd name="T63" fmla="*/ 2147483646 h 1407"/>
                <a:gd name="T64" fmla="*/ 2147483646 w 2274"/>
                <a:gd name="T65" fmla="*/ 2147483646 h 1407"/>
                <a:gd name="T66" fmla="*/ 2147483646 w 2274"/>
                <a:gd name="T67" fmla="*/ 2147483646 h 1407"/>
                <a:gd name="T68" fmla="*/ 2147483646 w 2274"/>
                <a:gd name="T69" fmla="*/ 2147483646 h 1407"/>
                <a:gd name="T70" fmla="*/ 2147483646 w 2274"/>
                <a:gd name="T71" fmla="*/ 2147483646 h 1407"/>
                <a:gd name="T72" fmla="*/ 2147483646 w 2274"/>
                <a:gd name="T73" fmla="*/ 2147483646 h 1407"/>
                <a:gd name="T74" fmla="*/ 2147483646 w 2274"/>
                <a:gd name="T75" fmla="*/ 2147483646 h 1407"/>
                <a:gd name="T76" fmla="*/ 2147483646 w 2274"/>
                <a:gd name="T77" fmla="*/ 2147483646 h 1407"/>
                <a:gd name="T78" fmla="*/ 2147483646 w 2274"/>
                <a:gd name="T79" fmla="*/ 2147483646 h 1407"/>
                <a:gd name="T80" fmla="*/ 2147483646 w 2274"/>
                <a:gd name="T81" fmla="*/ 2147483646 h 1407"/>
                <a:gd name="T82" fmla="*/ 2147483646 w 2274"/>
                <a:gd name="T83" fmla="*/ 2147483646 h 14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4" h="1407">
                  <a:moveTo>
                    <a:pt x="0" y="0"/>
                  </a:moveTo>
                  <a:lnTo>
                    <a:pt x="255" y="0"/>
                  </a:lnTo>
                  <a:lnTo>
                    <a:pt x="272" y="0"/>
                  </a:lnTo>
                  <a:lnTo>
                    <a:pt x="272" y="36"/>
                  </a:lnTo>
                  <a:lnTo>
                    <a:pt x="359" y="36"/>
                  </a:lnTo>
                  <a:lnTo>
                    <a:pt x="536" y="36"/>
                  </a:lnTo>
                  <a:lnTo>
                    <a:pt x="539" y="36"/>
                  </a:lnTo>
                  <a:lnTo>
                    <a:pt x="539" y="72"/>
                  </a:lnTo>
                  <a:lnTo>
                    <a:pt x="563" y="72"/>
                  </a:lnTo>
                  <a:lnTo>
                    <a:pt x="613" y="72"/>
                  </a:lnTo>
                  <a:lnTo>
                    <a:pt x="613" y="108"/>
                  </a:lnTo>
                  <a:lnTo>
                    <a:pt x="811" y="108"/>
                  </a:lnTo>
                  <a:lnTo>
                    <a:pt x="811" y="225"/>
                  </a:lnTo>
                  <a:lnTo>
                    <a:pt x="817" y="225"/>
                  </a:lnTo>
                  <a:lnTo>
                    <a:pt x="817" y="271"/>
                  </a:lnTo>
                  <a:lnTo>
                    <a:pt x="824" y="271"/>
                  </a:lnTo>
                  <a:lnTo>
                    <a:pt x="824" y="307"/>
                  </a:lnTo>
                  <a:lnTo>
                    <a:pt x="834" y="307"/>
                  </a:lnTo>
                  <a:lnTo>
                    <a:pt x="925" y="307"/>
                  </a:lnTo>
                  <a:lnTo>
                    <a:pt x="925" y="352"/>
                  </a:lnTo>
                  <a:lnTo>
                    <a:pt x="1075" y="352"/>
                  </a:lnTo>
                  <a:lnTo>
                    <a:pt x="1075" y="397"/>
                  </a:lnTo>
                  <a:lnTo>
                    <a:pt x="1079" y="397"/>
                  </a:lnTo>
                  <a:lnTo>
                    <a:pt x="1079" y="514"/>
                  </a:lnTo>
                  <a:lnTo>
                    <a:pt x="1082" y="514"/>
                  </a:lnTo>
                  <a:lnTo>
                    <a:pt x="1082" y="559"/>
                  </a:lnTo>
                  <a:lnTo>
                    <a:pt x="1085" y="559"/>
                  </a:lnTo>
                  <a:lnTo>
                    <a:pt x="1085" y="604"/>
                  </a:lnTo>
                  <a:lnTo>
                    <a:pt x="1089" y="604"/>
                  </a:lnTo>
                  <a:lnTo>
                    <a:pt x="1089" y="640"/>
                  </a:lnTo>
                  <a:lnTo>
                    <a:pt x="1347" y="640"/>
                  </a:lnTo>
                  <a:lnTo>
                    <a:pt x="1347" y="685"/>
                  </a:lnTo>
                  <a:lnTo>
                    <a:pt x="1528" y="685"/>
                  </a:lnTo>
                  <a:lnTo>
                    <a:pt x="1528" y="730"/>
                  </a:lnTo>
                  <a:lnTo>
                    <a:pt x="1615" y="730"/>
                  </a:lnTo>
                  <a:lnTo>
                    <a:pt x="1615" y="812"/>
                  </a:lnTo>
                  <a:lnTo>
                    <a:pt x="1618" y="812"/>
                  </a:lnTo>
                  <a:lnTo>
                    <a:pt x="1618" y="893"/>
                  </a:lnTo>
                  <a:lnTo>
                    <a:pt x="1621" y="893"/>
                  </a:lnTo>
                  <a:lnTo>
                    <a:pt x="1621" y="938"/>
                  </a:lnTo>
                  <a:lnTo>
                    <a:pt x="1658" y="938"/>
                  </a:lnTo>
                  <a:lnTo>
                    <a:pt x="1658" y="983"/>
                  </a:lnTo>
                  <a:lnTo>
                    <a:pt x="1668" y="983"/>
                  </a:lnTo>
                  <a:lnTo>
                    <a:pt x="1668" y="1019"/>
                  </a:lnTo>
                  <a:lnTo>
                    <a:pt x="1745" y="1019"/>
                  </a:lnTo>
                  <a:lnTo>
                    <a:pt x="1896" y="1019"/>
                  </a:lnTo>
                  <a:lnTo>
                    <a:pt x="1896" y="1064"/>
                  </a:lnTo>
                  <a:lnTo>
                    <a:pt x="2053" y="1064"/>
                  </a:lnTo>
                  <a:lnTo>
                    <a:pt x="2130" y="1064"/>
                  </a:lnTo>
                  <a:lnTo>
                    <a:pt x="2154" y="1064"/>
                  </a:lnTo>
                  <a:lnTo>
                    <a:pt x="2154" y="1109"/>
                  </a:lnTo>
                  <a:lnTo>
                    <a:pt x="2157" y="1109"/>
                  </a:lnTo>
                  <a:lnTo>
                    <a:pt x="2157" y="1217"/>
                  </a:lnTo>
                  <a:lnTo>
                    <a:pt x="2161" y="1217"/>
                  </a:lnTo>
                  <a:lnTo>
                    <a:pt x="2164" y="1217"/>
                  </a:lnTo>
                  <a:lnTo>
                    <a:pt x="2177" y="1217"/>
                  </a:lnTo>
                  <a:lnTo>
                    <a:pt x="2184" y="1217"/>
                  </a:lnTo>
                  <a:lnTo>
                    <a:pt x="2197" y="1217"/>
                  </a:lnTo>
                  <a:lnTo>
                    <a:pt x="2197" y="1398"/>
                  </a:lnTo>
                  <a:lnTo>
                    <a:pt x="2201" y="1398"/>
                  </a:lnTo>
                  <a:lnTo>
                    <a:pt x="2274" y="1398"/>
                  </a:lnTo>
                  <a:lnTo>
                    <a:pt x="2274" y="1407"/>
                  </a:lnTo>
                </a:path>
              </a:pathLst>
            </a:custGeom>
            <a:noFill/>
            <a:ln w="12700">
              <a:solidFill>
                <a:schemeClr val="accent1"/>
              </a:solidFill>
              <a:prstDash val="solid"/>
              <a:round/>
              <a:headEnd/>
              <a:tailEnd/>
            </a:ln>
            <a:extLst>
              <a:ext uri="{909E8E84-426E-40dd-AFC4-6F175D3DCCD1}">
                <a14:hiddenFill xmlns="" xmlns:a14="http://schemas.microsoft.com/office/drawing/2010/main">
                  <a:solidFill>
                    <a:srgbClr val="FFFFFF"/>
                  </a:solidFill>
                </a14:hiddenFill>
              </a:ext>
            </a:extLst>
          </p:spPr>
          <p:txBody>
            <a:bodyPr/>
            <a:lstStyle/>
            <a:p>
              <a:pPr fontAlgn="auto">
                <a:spcBef>
                  <a:spcPts val="0"/>
                </a:spcBef>
                <a:spcAft>
                  <a:spcPts val="0"/>
                </a:spcAft>
                <a:defRPr/>
              </a:pPr>
              <a:endParaRPr lang="en-US" kern="0" dirty="0">
                <a:solidFill>
                  <a:sysClr val="windowText" lastClr="000000"/>
                </a:solidFill>
              </a:endParaRPr>
            </a:p>
          </p:txBody>
        </p:sp>
      </p:grpSp>
      <p:grpSp>
        <p:nvGrpSpPr>
          <p:cNvPr id="94257" name="Group 149"/>
          <p:cNvGrpSpPr>
            <a:grpSpLocks/>
          </p:cNvGrpSpPr>
          <p:nvPr/>
        </p:nvGrpSpPr>
        <p:grpSpPr bwMode="auto">
          <a:xfrm>
            <a:off x="2520951" y="1725614"/>
            <a:ext cx="3025775" cy="719137"/>
            <a:chOff x="622300" y="1951831"/>
            <a:chExt cx="3669791" cy="807245"/>
          </a:xfrm>
        </p:grpSpPr>
        <p:sp>
          <p:nvSpPr>
            <p:cNvPr id="314" name="Freeform 892"/>
            <p:cNvSpPr>
              <a:spLocks/>
            </p:cNvSpPr>
            <p:nvPr/>
          </p:nvSpPr>
          <p:spPr bwMode="auto">
            <a:xfrm>
              <a:off x="622300" y="1974996"/>
              <a:ext cx="3648612" cy="773388"/>
            </a:xfrm>
            <a:custGeom>
              <a:avLst/>
              <a:gdLst>
                <a:gd name="T0" fmla="*/ 91 w 2298"/>
                <a:gd name="T1" fmla="*/ 0 h 487"/>
                <a:gd name="T2" fmla="*/ 261 w 2298"/>
                <a:gd name="T3" fmla="*/ 0 h 487"/>
                <a:gd name="T4" fmla="*/ 272 w 2298"/>
                <a:gd name="T5" fmla="*/ 45 h 487"/>
                <a:gd name="T6" fmla="*/ 519 w 2298"/>
                <a:gd name="T7" fmla="*/ 81 h 487"/>
                <a:gd name="T8" fmla="*/ 543 w 2298"/>
                <a:gd name="T9" fmla="*/ 126 h 487"/>
                <a:gd name="T10" fmla="*/ 543 w 2298"/>
                <a:gd name="T11" fmla="*/ 171 h 487"/>
                <a:gd name="T12" fmla="*/ 566 w 2298"/>
                <a:gd name="T13" fmla="*/ 171 h 487"/>
                <a:gd name="T14" fmla="*/ 1075 w 2298"/>
                <a:gd name="T15" fmla="*/ 216 h 487"/>
                <a:gd name="T16" fmla="*/ 1079 w 2298"/>
                <a:gd name="T17" fmla="*/ 262 h 487"/>
                <a:gd name="T18" fmla="*/ 1079 w 2298"/>
                <a:gd name="T19" fmla="*/ 316 h 487"/>
                <a:gd name="T20" fmla="*/ 1548 w 2298"/>
                <a:gd name="T21" fmla="*/ 316 h 487"/>
                <a:gd name="T22" fmla="*/ 1608 w 2298"/>
                <a:gd name="T23" fmla="*/ 316 h 487"/>
                <a:gd name="T24" fmla="*/ 1618 w 2298"/>
                <a:gd name="T25" fmla="*/ 316 h 487"/>
                <a:gd name="T26" fmla="*/ 1685 w 2298"/>
                <a:gd name="T27" fmla="*/ 361 h 487"/>
                <a:gd name="T28" fmla="*/ 2020 w 2298"/>
                <a:gd name="T29" fmla="*/ 415 h 487"/>
                <a:gd name="T30" fmla="*/ 2067 w 2298"/>
                <a:gd name="T31" fmla="*/ 415 h 487"/>
                <a:gd name="T32" fmla="*/ 2110 w 2298"/>
                <a:gd name="T33" fmla="*/ 415 h 487"/>
                <a:gd name="T34" fmla="*/ 2144 w 2298"/>
                <a:gd name="T35" fmla="*/ 415 h 487"/>
                <a:gd name="T36" fmla="*/ 2151 w 2298"/>
                <a:gd name="T37" fmla="*/ 415 h 487"/>
                <a:gd name="T38" fmla="*/ 2154 w 2298"/>
                <a:gd name="T39" fmla="*/ 415 h 487"/>
                <a:gd name="T40" fmla="*/ 2154 w 2298"/>
                <a:gd name="T41" fmla="*/ 478 h 487"/>
                <a:gd name="T42" fmla="*/ 2157 w 2298"/>
                <a:gd name="T43" fmla="*/ 478 h 487"/>
                <a:gd name="T44" fmla="*/ 2171 w 2298"/>
                <a:gd name="T45" fmla="*/ 478 h 487"/>
                <a:gd name="T46" fmla="*/ 2174 w 2298"/>
                <a:gd name="T47" fmla="*/ 478 h 487"/>
                <a:gd name="T48" fmla="*/ 2177 w 2298"/>
                <a:gd name="T49" fmla="*/ 478 h 487"/>
                <a:gd name="T50" fmla="*/ 2184 w 2298"/>
                <a:gd name="T51" fmla="*/ 478 h 487"/>
                <a:gd name="T52" fmla="*/ 2201 w 2298"/>
                <a:gd name="T53" fmla="*/ 478 h 487"/>
                <a:gd name="T54" fmla="*/ 2221 w 2298"/>
                <a:gd name="T55" fmla="*/ 478 h 487"/>
                <a:gd name="T56" fmla="*/ 2251 w 2298"/>
                <a:gd name="T57" fmla="*/ 478 h 487"/>
                <a:gd name="T58" fmla="*/ 2268 w 2298"/>
                <a:gd name="T59" fmla="*/ 478 h 487"/>
                <a:gd name="T60" fmla="*/ 2298 w 2298"/>
                <a:gd name="T61" fmla="*/ 478 h 487"/>
                <a:gd name="T62" fmla="*/ 2298 w 2298"/>
                <a:gd name="T63" fmla="*/ 478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98" h="487">
                  <a:moveTo>
                    <a:pt x="0" y="0"/>
                  </a:moveTo>
                  <a:lnTo>
                    <a:pt x="91" y="0"/>
                  </a:lnTo>
                  <a:lnTo>
                    <a:pt x="91" y="0"/>
                  </a:lnTo>
                  <a:lnTo>
                    <a:pt x="261" y="0"/>
                  </a:lnTo>
                  <a:lnTo>
                    <a:pt x="261" y="45"/>
                  </a:lnTo>
                  <a:lnTo>
                    <a:pt x="272" y="45"/>
                  </a:lnTo>
                  <a:lnTo>
                    <a:pt x="272" y="81"/>
                  </a:lnTo>
                  <a:lnTo>
                    <a:pt x="519" y="81"/>
                  </a:lnTo>
                  <a:lnTo>
                    <a:pt x="519" y="126"/>
                  </a:lnTo>
                  <a:lnTo>
                    <a:pt x="543" y="126"/>
                  </a:lnTo>
                  <a:lnTo>
                    <a:pt x="543" y="171"/>
                  </a:lnTo>
                  <a:lnTo>
                    <a:pt x="543" y="171"/>
                  </a:lnTo>
                  <a:lnTo>
                    <a:pt x="543" y="171"/>
                  </a:lnTo>
                  <a:lnTo>
                    <a:pt x="566" y="171"/>
                  </a:lnTo>
                  <a:lnTo>
                    <a:pt x="566" y="216"/>
                  </a:lnTo>
                  <a:lnTo>
                    <a:pt x="1075" y="216"/>
                  </a:lnTo>
                  <a:lnTo>
                    <a:pt x="1075" y="262"/>
                  </a:lnTo>
                  <a:lnTo>
                    <a:pt x="1079" y="262"/>
                  </a:lnTo>
                  <a:lnTo>
                    <a:pt x="1079" y="316"/>
                  </a:lnTo>
                  <a:lnTo>
                    <a:pt x="1079" y="316"/>
                  </a:lnTo>
                  <a:lnTo>
                    <a:pt x="1079" y="316"/>
                  </a:lnTo>
                  <a:lnTo>
                    <a:pt x="1548" y="316"/>
                  </a:lnTo>
                  <a:lnTo>
                    <a:pt x="1548" y="316"/>
                  </a:lnTo>
                  <a:lnTo>
                    <a:pt x="1608" y="316"/>
                  </a:lnTo>
                  <a:lnTo>
                    <a:pt x="1608" y="316"/>
                  </a:lnTo>
                  <a:lnTo>
                    <a:pt x="1618" y="316"/>
                  </a:lnTo>
                  <a:lnTo>
                    <a:pt x="1618" y="361"/>
                  </a:lnTo>
                  <a:lnTo>
                    <a:pt x="1685" y="361"/>
                  </a:lnTo>
                  <a:lnTo>
                    <a:pt x="1685" y="415"/>
                  </a:lnTo>
                  <a:lnTo>
                    <a:pt x="2020" y="415"/>
                  </a:lnTo>
                  <a:lnTo>
                    <a:pt x="2020" y="415"/>
                  </a:lnTo>
                  <a:lnTo>
                    <a:pt x="2067" y="415"/>
                  </a:lnTo>
                  <a:lnTo>
                    <a:pt x="2067" y="415"/>
                  </a:lnTo>
                  <a:lnTo>
                    <a:pt x="2110" y="415"/>
                  </a:lnTo>
                  <a:lnTo>
                    <a:pt x="2110" y="415"/>
                  </a:lnTo>
                  <a:lnTo>
                    <a:pt x="2144" y="415"/>
                  </a:lnTo>
                  <a:lnTo>
                    <a:pt x="2144" y="415"/>
                  </a:lnTo>
                  <a:lnTo>
                    <a:pt x="2151" y="415"/>
                  </a:lnTo>
                  <a:lnTo>
                    <a:pt x="2151" y="415"/>
                  </a:lnTo>
                  <a:lnTo>
                    <a:pt x="2154" y="415"/>
                  </a:lnTo>
                  <a:lnTo>
                    <a:pt x="2154" y="478"/>
                  </a:lnTo>
                  <a:lnTo>
                    <a:pt x="2154" y="478"/>
                  </a:lnTo>
                  <a:lnTo>
                    <a:pt x="2154" y="478"/>
                  </a:lnTo>
                  <a:lnTo>
                    <a:pt x="2157" y="478"/>
                  </a:lnTo>
                  <a:lnTo>
                    <a:pt x="2157" y="478"/>
                  </a:lnTo>
                  <a:lnTo>
                    <a:pt x="2171" y="478"/>
                  </a:lnTo>
                  <a:lnTo>
                    <a:pt x="2171" y="478"/>
                  </a:lnTo>
                  <a:lnTo>
                    <a:pt x="2174" y="478"/>
                  </a:lnTo>
                  <a:lnTo>
                    <a:pt x="2174" y="478"/>
                  </a:lnTo>
                  <a:lnTo>
                    <a:pt x="2177" y="478"/>
                  </a:lnTo>
                  <a:lnTo>
                    <a:pt x="2177" y="478"/>
                  </a:lnTo>
                  <a:lnTo>
                    <a:pt x="2184" y="478"/>
                  </a:lnTo>
                  <a:lnTo>
                    <a:pt x="2184" y="478"/>
                  </a:lnTo>
                  <a:lnTo>
                    <a:pt x="2201" y="478"/>
                  </a:lnTo>
                  <a:lnTo>
                    <a:pt x="2201" y="478"/>
                  </a:lnTo>
                  <a:lnTo>
                    <a:pt x="2221" y="478"/>
                  </a:lnTo>
                  <a:lnTo>
                    <a:pt x="2221" y="478"/>
                  </a:lnTo>
                  <a:lnTo>
                    <a:pt x="2251" y="478"/>
                  </a:lnTo>
                  <a:lnTo>
                    <a:pt x="2251" y="478"/>
                  </a:lnTo>
                  <a:lnTo>
                    <a:pt x="2268" y="478"/>
                  </a:lnTo>
                  <a:lnTo>
                    <a:pt x="2268" y="478"/>
                  </a:lnTo>
                  <a:lnTo>
                    <a:pt x="2298" y="478"/>
                  </a:lnTo>
                  <a:lnTo>
                    <a:pt x="2298" y="478"/>
                  </a:lnTo>
                  <a:lnTo>
                    <a:pt x="2298" y="478"/>
                  </a:lnTo>
                  <a:lnTo>
                    <a:pt x="2298" y="487"/>
                  </a:lnTo>
                </a:path>
              </a:pathLst>
            </a:custGeom>
            <a:noFill/>
            <a:ln w="12700">
              <a:solidFill>
                <a:schemeClr val="accent4"/>
              </a:solidFill>
              <a:prstDash val="solid"/>
              <a:round/>
              <a:headEnd/>
              <a:tailEnd/>
            </a:ln>
            <a:extLst>
              <a:ext uri="{909E8E84-426E-40dd-AFC4-6F175D3DCCD1}">
                <a14:hiddenFill xmlns="" xmlns:a14="http://schemas.microsoft.com/office/drawing/2010/main">
                  <a:solidFill>
                    <a:srgbClr val="FFFFFF"/>
                  </a:solidFill>
                </a14:hiddenFill>
              </a:ext>
            </a:extLst>
          </p:spPr>
          <p:txBody>
            <a:bodyPr/>
            <a:lstStyle/>
            <a:p>
              <a:pPr algn="ctr" fontAlgn="auto">
                <a:spcBef>
                  <a:spcPts val="0"/>
                </a:spcBef>
                <a:spcAft>
                  <a:spcPts val="0"/>
                </a:spcAft>
                <a:defRPr/>
              </a:pPr>
              <a:endParaRPr lang="en-GB" sz="1100" kern="0" dirty="0">
                <a:solidFill>
                  <a:prstClr val="black"/>
                </a:solidFill>
                <a:latin typeface="Calibri" panose="020F0502020204030204" pitchFamily="34" charset="0"/>
                <a:cs typeface="MS PGothic" charset="0"/>
              </a:endParaRPr>
            </a:p>
          </p:txBody>
        </p:sp>
        <p:sp>
          <p:nvSpPr>
            <p:cNvPr id="315" name="Isosceles Triangle 314"/>
            <p:cNvSpPr/>
            <p:nvPr/>
          </p:nvSpPr>
          <p:spPr bwMode="auto">
            <a:xfrm>
              <a:off x="4249732" y="2714527"/>
              <a:ext cx="42359"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16" name="Isosceles Triangle 315"/>
            <p:cNvSpPr/>
            <p:nvPr/>
          </p:nvSpPr>
          <p:spPr bwMode="auto">
            <a:xfrm>
              <a:off x="4201598" y="2714527"/>
              <a:ext cx="42359"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17" name="Isosceles Triangle 316"/>
            <p:cNvSpPr/>
            <p:nvPr/>
          </p:nvSpPr>
          <p:spPr bwMode="auto">
            <a:xfrm>
              <a:off x="4176568" y="2714527"/>
              <a:ext cx="44285"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18" name="Isosceles Triangle 317"/>
            <p:cNvSpPr/>
            <p:nvPr/>
          </p:nvSpPr>
          <p:spPr bwMode="auto">
            <a:xfrm>
              <a:off x="4130358" y="2714527"/>
              <a:ext cx="42359"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19" name="Isosceles Triangle 318"/>
            <p:cNvSpPr/>
            <p:nvPr/>
          </p:nvSpPr>
          <p:spPr bwMode="auto">
            <a:xfrm>
              <a:off x="4095701" y="2714527"/>
              <a:ext cx="44285"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20" name="Isosceles Triangle 319"/>
            <p:cNvSpPr/>
            <p:nvPr/>
          </p:nvSpPr>
          <p:spPr bwMode="auto">
            <a:xfrm>
              <a:off x="4070672" y="2714527"/>
              <a:ext cx="42359"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21" name="Isosceles Triangle 320"/>
            <p:cNvSpPr/>
            <p:nvPr/>
          </p:nvSpPr>
          <p:spPr bwMode="auto">
            <a:xfrm>
              <a:off x="4059120" y="2714527"/>
              <a:ext cx="42359"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22" name="Isosceles Triangle 321"/>
            <p:cNvSpPr/>
            <p:nvPr/>
          </p:nvSpPr>
          <p:spPr bwMode="auto">
            <a:xfrm>
              <a:off x="4045641" y="2714527"/>
              <a:ext cx="44285"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23" name="Isosceles Triangle 322"/>
            <p:cNvSpPr/>
            <p:nvPr/>
          </p:nvSpPr>
          <p:spPr bwMode="auto">
            <a:xfrm>
              <a:off x="4024463" y="2714527"/>
              <a:ext cx="44283"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24" name="Isosceles Triangle 323"/>
            <p:cNvSpPr/>
            <p:nvPr/>
          </p:nvSpPr>
          <p:spPr bwMode="auto">
            <a:xfrm>
              <a:off x="4018686" y="2609388"/>
              <a:ext cx="42359" cy="4455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25" name="Isosceles Triangle 324"/>
            <p:cNvSpPr/>
            <p:nvPr/>
          </p:nvSpPr>
          <p:spPr bwMode="auto">
            <a:xfrm>
              <a:off x="4005209" y="2609388"/>
              <a:ext cx="44283" cy="4455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26" name="Isosceles Triangle 325"/>
            <p:cNvSpPr/>
            <p:nvPr/>
          </p:nvSpPr>
          <p:spPr bwMode="auto">
            <a:xfrm>
              <a:off x="3951298" y="2609388"/>
              <a:ext cx="42359" cy="4455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27" name="Isosceles Triangle 326"/>
            <p:cNvSpPr/>
            <p:nvPr/>
          </p:nvSpPr>
          <p:spPr bwMode="auto">
            <a:xfrm>
              <a:off x="3881984" y="2609388"/>
              <a:ext cx="44283" cy="4455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28" name="Isosceles Triangle 327"/>
            <p:cNvSpPr/>
            <p:nvPr/>
          </p:nvSpPr>
          <p:spPr bwMode="auto">
            <a:xfrm>
              <a:off x="3810744" y="2609388"/>
              <a:ext cx="42359" cy="4455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29" name="Isosceles Triangle 328"/>
            <p:cNvSpPr/>
            <p:nvPr/>
          </p:nvSpPr>
          <p:spPr bwMode="auto">
            <a:xfrm>
              <a:off x="3277412" y="2609388"/>
              <a:ext cx="42359" cy="4455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30" name="Isosceles Triangle 329"/>
            <p:cNvSpPr/>
            <p:nvPr/>
          </p:nvSpPr>
          <p:spPr bwMode="auto">
            <a:xfrm>
              <a:off x="3169590" y="2529199"/>
              <a:ext cx="44283"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31" name="Isosceles Triangle 330"/>
            <p:cNvSpPr/>
            <p:nvPr/>
          </p:nvSpPr>
          <p:spPr bwMode="auto">
            <a:xfrm>
              <a:off x="3154187" y="2454355"/>
              <a:ext cx="42359"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32" name="Isosceles Triangle 331"/>
            <p:cNvSpPr/>
            <p:nvPr/>
          </p:nvSpPr>
          <p:spPr bwMode="auto">
            <a:xfrm>
              <a:off x="3057917" y="2454355"/>
              <a:ext cx="44283"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33" name="Isosceles Triangle 332"/>
            <p:cNvSpPr/>
            <p:nvPr/>
          </p:nvSpPr>
          <p:spPr bwMode="auto">
            <a:xfrm>
              <a:off x="2318568" y="2454355"/>
              <a:ext cx="42359"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34" name="Isosceles Triangle 333"/>
            <p:cNvSpPr/>
            <p:nvPr/>
          </p:nvSpPr>
          <p:spPr bwMode="auto">
            <a:xfrm>
              <a:off x="2312791" y="2372383"/>
              <a:ext cx="44285"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35" name="Isosceles Triangle 334"/>
            <p:cNvSpPr/>
            <p:nvPr/>
          </p:nvSpPr>
          <p:spPr bwMode="auto">
            <a:xfrm>
              <a:off x="1500277" y="2295756"/>
              <a:ext cx="44285" cy="4455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36" name="Isosceles Triangle 335"/>
            <p:cNvSpPr/>
            <p:nvPr/>
          </p:nvSpPr>
          <p:spPr bwMode="auto">
            <a:xfrm>
              <a:off x="1463695" y="2220912"/>
              <a:ext cx="42359" cy="4455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37" name="Isosceles Triangle 336"/>
            <p:cNvSpPr/>
            <p:nvPr/>
          </p:nvSpPr>
          <p:spPr bwMode="auto">
            <a:xfrm>
              <a:off x="1425188" y="2156760"/>
              <a:ext cx="44283" cy="4455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38" name="Isosceles Triangle 337"/>
            <p:cNvSpPr/>
            <p:nvPr/>
          </p:nvSpPr>
          <p:spPr bwMode="auto">
            <a:xfrm>
              <a:off x="1032408" y="2085480"/>
              <a:ext cx="42359" cy="4455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39" name="Isosceles Triangle 338"/>
            <p:cNvSpPr/>
            <p:nvPr/>
          </p:nvSpPr>
          <p:spPr bwMode="auto">
            <a:xfrm>
              <a:off x="1015079" y="2030239"/>
              <a:ext cx="42359"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40" name="Isosceles Triangle 339"/>
            <p:cNvSpPr/>
            <p:nvPr/>
          </p:nvSpPr>
          <p:spPr bwMode="auto">
            <a:xfrm>
              <a:off x="745525" y="1951831"/>
              <a:ext cx="44285" cy="44549"/>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grpSp>
      <p:sp>
        <p:nvSpPr>
          <p:cNvPr id="94258" name="Rectangle 195"/>
          <p:cNvSpPr>
            <a:spLocks noChangeArrowheads="1"/>
          </p:cNvSpPr>
          <p:nvPr/>
        </p:nvSpPr>
        <p:spPr bwMode="auto">
          <a:xfrm rot="-5400000">
            <a:off x="5287964" y="3230564"/>
            <a:ext cx="2397125"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Patients alive and with no progression (%)</a:t>
            </a:r>
          </a:p>
        </p:txBody>
      </p:sp>
      <p:cxnSp>
        <p:nvCxnSpPr>
          <p:cNvPr id="94259" name="Straight Connector 341"/>
          <p:cNvCxnSpPr>
            <a:cxnSpLocks noChangeShapeType="1"/>
          </p:cNvCxnSpPr>
          <p:nvPr/>
        </p:nvCxnSpPr>
        <p:spPr bwMode="auto">
          <a:xfrm>
            <a:off x="6918325" y="1781176"/>
            <a:ext cx="0" cy="3071813"/>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60" name="Straight Connector 342"/>
          <p:cNvCxnSpPr>
            <a:cxnSpLocks noChangeShapeType="1"/>
          </p:cNvCxnSpPr>
          <p:nvPr/>
        </p:nvCxnSpPr>
        <p:spPr bwMode="auto">
          <a:xfrm flipH="1">
            <a:off x="6896100" y="4756150"/>
            <a:ext cx="307975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61" name="Straight Connector 343"/>
          <p:cNvCxnSpPr>
            <a:cxnSpLocks noChangeShapeType="1"/>
          </p:cNvCxnSpPr>
          <p:nvPr/>
        </p:nvCxnSpPr>
        <p:spPr bwMode="auto">
          <a:xfrm>
            <a:off x="6884989" y="3560763"/>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62" name="Straight Connector 344"/>
          <p:cNvCxnSpPr>
            <a:cxnSpLocks noChangeShapeType="1"/>
          </p:cNvCxnSpPr>
          <p:nvPr/>
        </p:nvCxnSpPr>
        <p:spPr bwMode="auto">
          <a:xfrm>
            <a:off x="6886575" y="3865563"/>
            <a:ext cx="3175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63" name="Straight Connector 345"/>
          <p:cNvCxnSpPr>
            <a:cxnSpLocks noChangeShapeType="1"/>
          </p:cNvCxnSpPr>
          <p:nvPr/>
        </p:nvCxnSpPr>
        <p:spPr bwMode="auto">
          <a:xfrm>
            <a:off x="6883400" y="3276600"/>
            <a:ext cx="333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64" name="Straight Connector 346"/>
          <p:cNvCxnSpPr>
            <a:cxnSpLocks noChangeShapeType="1"/>
          </p:cNvCxnSpPr>
          <p:nvPr/>
        </p:nvCxnSpPr>
        <p:spPr bwMode="auto">
          <a:xfrm>
            <a:off x="6884989" y="4162425"/>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65" name="Straight Connector 347"/>
          <p:cNvCxnSpPr>
            <a:cxnSpLocks noChangeShapeType="1"/>
          </p:cNvCxnSpPr>
          <p:nvPr/>
        </p:nvCxnSpPr>
        <p:spPr bwMode="auto">
          <a:xfrm>
            <a:off x="6884989" y="4468813"/>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66" name="Straight Connector 348"/>
          <p:cNvCxnSpPr>
            <a:cxnSpLocks noChangeShapeType="1"/>
          </p:cNvCxnSpPr>
          <p:nvPr/>
        </p:nvCxnSpPr>
        <p:spPr bwMode="auto">
          <a:xfrm>
            <a:off x="6883400" y="2968625"/>
            <a:ext cx="333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67" name="Straight Connector 349"/>
          <p:cNvCxnSpPr>
            <a:cxnSpLocks noChangeShapeType="1"/>
          </p:cNvCxnSpPr>
          <p:nvPr/>
        </p:nvCxnSpPr>
        <p:spPr bwMode="auto">
          <a:xfrm>
            <a:off x="6883400" y="2673350"/>
            <a:ext cx="333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68" name="Straight Connector 350"/>
          <p:cNvCxnSpPr>
            <a:cxnSpLocks noChangeShapeType="1"/>
          </p:cNvCxnSpPr>
          <p:nvPr/>
        </p:nvCxnSpPr>
        <p:spPr bwMode="auto">
          <a:xfrm>
            <a:off x="6884989" y="2366963"/>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69" name="Straight Connector 351"/>
          <p:cNvCxnSpPr>
            <a:cxnSpLocks noChangeShapeType="1"/>
          </p:cNvCxnSpPr>
          <p:nvPr/>
        </p:nvCxnSpPr>
        <p:spPr bwMode="auto">
          <a:xfrm>
            <a:off x="6883400" y="2073275"/>
            <a:ext cx="333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70" name="Straight Connector 352"/>
          <p:cNvCxnSpPr>
            <a:cxnSpLocks noChangeShapeType="1"/>
          </p:cNvCxnSpPr>
          <p:nvPr/>
        </p:nvCxnSpPr>
        <p:spPr bwMode="auto">
          <a:xfrm>
            <a:off x="6884989" y="1781175"/>
            <a:ext cx="333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71" name="Straight Connector 353"/>
          <p:cNvCxnSpPr>
            <a:cxnSpLocks noChangeShapeType="1"/>
          </p:cNvCxnSpPr>
          <p:nvPr/>
        </p:nvCxnSpPr>
        <p:spPr bwMode="auto">
          <a:xfrm rot="5400000">
            <a:off x="7222331" y="4798219"/>
            <a:ext cx="714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72" name="Straight Connector 354"/>
          <p:cNvCxnSpPr>
            <a:cxnSpLocks noChangeShapeType="1"/>
          </p:cNvCxnSpPr>
          <p:nvPr/>
        </p:nvCxnSpPr>
        <p:spPr bwMode="auto">
          <a:xfrm rot="5400000">
            <a:off x="7566820" y="4799807"/>
            <a:ext cx="714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73" name="Straight Connector 355"/>
          <p:cNvCxnSpPr>
            <a:cxnSpLocks noChangeShapeType="1"/>
          </p:cNvCxnSpPr>
          <p:nvPr/>
        </p:nvCxnSpPr>
        <p:spPr bwMode="auto">
          <a:xfrm rot="5400000">
            <a:off x="7903369" y="4798219"/>
            <a:ext cx="714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74" name="Straight Connector 356"/>
          <p:cNvCxnSpPr>
            <a:cxnSpLocks noChangeShapeType="1"/>
          </p:cNvCxnSpPr>
          <p:nvPr/>
        </p:nvCxnSpPr>
        <p:spPr bwMode="auto">
          <a:xfrm rot="5400000">
            <a:off x="8243095" y="4793457"/>
            <a:ext cx="71437"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75" name="Straight Connector 357"/>
          <p:cNvCxnSpPr>
            <a:cxnSpLocks noChangeShapeType="1"/>
          </p:cNvCxnSpPr>
          <p:nvPr/>
        </p:nvCxnSpPr>
        <p:spPr bwMode="auto">
          <a:xfrm rot="5400000">
            <a:off x="8920956" y="4791869"/>
            <a:ext cx="714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76" name="Straight Connector 358"/>
          <p:cNvCxnSpPr>
            <a:cxnSpLocks noChangeShapeType="1"/>
          </p:cNvCxnSpPr>
          <p:nvPr/>
        </p:nvCxnSpPr>
        <p:spPr bwMode="auto">
          <a:xfrm rot="5400000">
            <a:off x="9605169" y="4791869"/>
            <a:ext cx="71438"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4277" name="Straight Connector 359"/>
          <p:cNvCxnSpPr>
            <a:cxnSpLocks noChangeShapeType="1"/>
          </p:cNvCxnSpPr>
          <p:nvPr/>
        </p:nvCxnSpPr>
        <p:spPr bwMode="auto">
          <a:xfrm rot="5400000">
            <a:off x="9939338" y="4795838"/>
            <a:ext cx="730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94278" name="Rectangle 188"/>
          <p:cNvSpPr>
            <a:spLocks noChangeArrowheads="1"/>
          </p:cNvSpPr>
          <p:nvPr/>
        </p:nvSpPr>
        <p:spPr bwMode="auto">
          <a:xfrm>
            <a:off x="6731001" y="4648201"/>
            <a:ext cx="73025"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4279" name="Rectangle 188"/>
          <p:cNvSpPr>
            <a:spLocks noChangeArrowheads="1"/>
          </p:cNvSpPr>
          <p:nvPr/>
        </p:nvSpPr>
        <p:spPr bwMode="auto">
          <a:xfrm>
            <a:off x="6683376" y="4354513"/>
            <a:ext cx="144463"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a:t>
            </a:r>
          </a:p>
        </p:txBody>
      </p:sp>
      <p:sp>
        <p:nvSpPr>
          <p:cNvPr id="94280" name="Rectangle 188"/>
          <p:cNvSpPr>
            <a:spLocks noChangeArrowheads="1"/>
          </p:cNvSpPr>
          <p:nvPr/>
        </p:nvSpPr>
        <p:spPr bwMode="auto">
          <a:xfrm>
            <a:off x="6683376" y="4060826"/>
            <a:ext cx="144463"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20</a:t>
            </a:r>
          </a:p>
        </p:txBody>
      </p:sp>
      <p:sp>
        <p:nvSpPr>
          <p:cNvPr id="94281" name="Rectangle 188"/>
          <p:cNvSpPr>
            <a:spLocks noChangeArrowheads="1"/>
          </p:cNvSpPr>
          <p:nvPr/>
        </p:nvSpPr>
        <p:spPr bwMode="auto">
          <a:xfrm>
            <a:off x="6683376" y="3754439"/>
            <a:ext cx="144463"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30</a:t>
            </a:r>
          </a:p>
        </p:txBody>
      </p:sp>
      <p:sp>
        <p:nvSpPr>
          <p:cNvPr id="94282" name="Rectangle 188"/>
          <p:cNvSpPr>
            <a:spLocks noChangeArrowheads="1"/>
          </p:cNvSpPr>
          <p:nvPr/>
        </p:nvSpPr>
        <p:spPr bwMode="auto">
          <a:xfrm>
            <a:off x="6683376" y="3457576"/>
            <a:ext cx="144463"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40</a:t>
            </a:r>
          </a:p>
        </p:txBody>
      </p:sp>
      <p:sp>
        <p:nvSpPr>
          <p:cNvPr id="94283" name="Rectangle 188"/>
          <p:cNvSpPr>
            <a:spLocks noChangeArrowheads="1"/>
          </p:cNvSpPr>
          <p:nvPr/>
        </p:nvSpPr>
        <p:spPr bwMode="auto">
          <a:xfrm>
            <a:off x="6683376" y="3159126"/>
            <a:ext cx="144463"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50</a:t>
            </a:r>
          </a:p>
        </p:txBody>
      </p:sp>
      <p:sp>
        <p:nvSpPr>
          <p:cNvPr id="94284" name="Rectangle 188"/>
          <p:cNvSpPr>
            <a:spLocks noChangeArrowheads="1"/>
          </p:cNvSpPr>
          <p:nvPr/>
        </p:nvSpPr>
        <p:spPr bwMode="auto">
          <a:xfrm>
            <a:off x="6683376" y="2865438"/>
            <a:ext cx="144463"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60</a:t>
            </a:r>
          </a:p>
        </p:txBody>
      </p:sp>
      <p:sp>
        <p:nvSpPr>
          <p:cNvPr id="94285" name="Rectangle 188"/>
          <p:cNvSpPr>
            <a:spLocks noChangeArrowheads="1"/>
          </p:cNvSpPr>
          <p:nvPr/>
        </p:nvSpPr>
        <p:spPr bwMode="auto">
          <a:xfrm>
            <a:off x="6683376" y="2559051"/>
            <a:ext cx="144463"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70</a:t>
            </a:r>
          </a:p>
        </p:txBody>
      </p:sp>
      <p:sp>
        <p:nvSpPr>
          <p:cNvPr id="94286" name="Rectangle 188"/>
          <p:cNvSpPr>
            <a:spLocks noChangeArrowheads="1"/>
          </p:cNvSpPr>
          <p:nvPr/>
        </p:nvSpPr>
        <p:spPr bwMode="auto">
          <a:xfrm>
            <a:off x="6683376" y="2265364"/>
            <a:ext cx="144463"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80</a:t>
            </a:r>
          </a:p>
        </p:txBody>
      </p:sp>
      <p:sp>
        <p:nvSpPr>
          <p:cNvPr id="94287" name="Rectangle 188"/>
          <p:cNvSpPr>
            <a:spLocks noChangeArrowheads="1"/>
          </p:cNvSpPr>
          <p:nvPr/>
        </p:nvSpPr>
        <p:spPr bwMode="auto">
          <a:xfrm>
            <a:off x="6683376" y="1987551"/>
            <a:ext cx="144463"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90</a:t>
            </a:r>
          </a:p>
        </p:txBody>
      </p:sp>
      <p:sp>
        <p:nvSpPr>
          <p:cNvPr id="94288" name="Rectangle 188"/>
          <p:cNvSpPr>
            <a:spLocks noChangeArrowheads="1"/>
          </p:cNvSpPr>
          <p:nvPr/>
        </p:nvSpPr>
        <p:spPr bwMode="auto">
          <a:xfrm>
            <a:off x="6635750" y="1666876"/>
            <a:ext cx="215900"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100</a:t>
            </a:r>
          </a:p>
        </p:txBody>
      </p:sp>
      <p:sp>
        <p:nvSpPr>
          <p:cNvPr id="94289" name="Rectangle 195"/>
          <p:cNvSpPr>
            <a:spLocks noChangeArrowheads="1"/>
          </p:cNvSpPr>
          <p:nvPr/>
        </p:nvSpPr>
        <p:spPr bwMode="auto">
          <a:xfrm>
            <a:off x="7939088" y="4995863"/>
            <a:ext cx="83661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Time (months)</a:t>
            </a:r>
          </a:p>
        </p:txBody>
      </p:sp>
      <p:cxnSp>
        <p:nvCxnSpPr>
          <p:cNvPr id="94290" name="Straight Connector 372"/>
          <p:cNvCxnSpPr>
            <a:cxnSpLocks noChangeShapeType="1"/>
          </p:cNvCxnSpPr>
          <p:nvPr/>
        </p:nvCxnSpPr>
        <p:spPr bwMode="auto">
          <a:xfrm>
            <a:off x="6915150" y="3278188"/>
            <a:ext cx="2971800" cy="0"/>
          </a:xfrm>
          <a:prstGeom prst="line">
            <a:avLst/>
          </a:prstGeom>
          <a:noFill/>
          <a:ln w="9525">
            <a:solidFill>
              <a:schemeClr val="accent2"/>
            </a:solidFill>
            <a:prstDash val="dash"/>
            <a:round/>
            <a:headEnd/>
            <a:tailEnd/>
          </a:ln>
          <a:extLst>
            <a:ext uri="{909E8E84-426E-40dd-AFC4-6F175D3DCCD1}">
              <a14:hiddenFill xmlns="" xmlns:a14="http://schemas.microsoft.com/office/drawing/2010/main">
                <a:noFill/>
              </a14:hiddenFill>
            </a:ext>
          </a:extLst>
        </p:spPr>
      </p:cxnSp>
      <p:sp>
        <p:nvSpPr>
          <p:cNvPr id="94291" name="Rectangle 188"/>
          <p:cNvSpPr>
            <a:spLocks noChangeArrowheads="1"/>
          </p:cNvSpPr>
          <p:nvPr/>
        </p:nvSpPr>
        <p:spPr bwMode="auto">
          <a:xfrm>
            <a:off x="6891339" y="4862513"/>
            <a:ext cx="7302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0</a:t>
            </a:r>
          </a:p>
        </p:txBody>
      </p:sp>
      <p:sp>
        <p:nvSpPr>
          <p:cNvPr id="94292" name="Rectangle 188"/>
          <p:cNvSpPr>
            <a:spLocks noChangeArrowheads="1"/>
          </p:cNvSpPr>
          <p:nvPr/>
        </p:nvSpPr>
        <p:spPr bwMode="auto">
          <a:xfrm>
            <a:off x="7221189" y="4862514"/>
            <a:ext cx="72136" cy="1692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3</a:t>
            </a:r>
          </a:p>
        </p:txBody>
      </p:sp>
      <p:sp>
        <p:nvSpPr>
          <p:cNvPr id="94293" name="Rectangle 188"/>
          <p:cNvSpPr>
            <a:spLocks noChangeArrowheads="1"/>
          </p:cNvSpPr>
          <p:nvPr/>
        </p:nvSpPr>
        <p:spPr bwMode="auto">
          <a:xfrm>
            <a:off x="7556500" y="4862513"/>
            <a:ext cx="71438"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6</a:t>
            </a:r>
          </a:p>
        </p:txBody>
      </p:sp>
      <p:sp>
        <p:nvSpPr>
          <p:cNvPr id="94294" name="Rectangle 188"/>
          <p:cNvSpPr>
            <a:spLocks noChangeArrowheads="1"/>
          </p:cNvSpPr>
          <p:nvPr/>
        </p:nvSpPr>
        <p:spPr bwMode="auto">
          <a:xfrm>
            <a:off x="7900989" y="4862513"/>
            <a:ext cx="73025"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9</a:t>
            </a:r>
          </a:p>
        </p:txBody>
      </p:sp>
      <p:sp>
        <p:nvSpPr>
          <p:cNvPr id="94295" name="Rectangle 188"/>
          <p:cNvSpPr>
            <a:spLocks noChangeArrowheads="1"/>
          </p:cNvSpPr>
          <p:nvPr/>
        </p:nvSpPr>
        <p:spPr bwMode="auto">
          <a:xfrm>
            <a:off x="8220076" y="4864101"/>
            <a:ext cx="144463"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12</a:t>
            </a:r>
          </a:p>
        </p:txBody>
      </p:sp>
      <p:sp>
        <p:nvSpPr>
          <p:cNvPr id="94296" name="Rectangle 188"/>
          <p:cNvSpPr>
            <a:spLocks noChangeArrowheads="1"/>
          </p:cNvSpPr>
          <p:nvPr/>
        </p:nvSpPr>
        <p:spPr bwMode="auto">
          <a:xfrm>
            <a:off x="8886826" y="4864101"/>
            <a:ext cx="144463"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18</a:t>
            </a:r>
          </a:p>
        </p:txBody>
      </p:sp>
      <p:sp>
        <p:nvSpPr>
          <p:cNvPr id="94297" name="Rectangle 188"/>
          <p:cNvSpPr>
            <a:spLocks noChangeArrowheads="1"/>
          </p:cNvSpPr>
          <p:nvPr/>
        </p:nvSpPr>
        <p:spPr bwMode="auto">
          <a:xfrm>
            <a:off x="9575801" y="4864101"/>
            <a:ext cx="142875" cy="169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24</a:t>
            </a:r>
          </a:p>
        </p:txBody>
      </p:sp>
      <p:sp>
        <p:nvSpPr>
          <p:cNvPr id="94298" name="Rectangle 188"/>
          <p:cNvSpPr>
            <a:spLocks noChangeArrowheads="1"/>
          </p:cNvSpPr>
          <p:nvPr/>
        </p:nvSpPr>
        <p:spPr bwMode="auto">
          <a:xfrm>
            <a:off x="9894888" y="4862513"/>
            <a:ext cx="144462"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latin typeface="Calibri" panose="020F0502020204030204" pitchFamily="34" charset="0"/>
                <a:ea typeface="MS PGothic" panose="020B0600070205080204" pitchFamily="34" charset="-128"/>
                <a:cs typeface="Arial" panose="020B0604020202020204" pitchFamily="34" charset="0"/>
              </a:rPr>
              <a:t>27</a:t>
            </a:r>
          </a:p>
        </p:txBody>
      </p:sp>
      <p:grpSp>
        <p:nvGrpSpPr>
          <p:cNvPr id="94299" name="Group 49"/>
          <p:cNvGrpSpPr>
            <a:grpSpLocks/>
          </p:cNvGrpSpPr>
          <p:nvPr/>
        </p:nvGrpSpPr>
        <p:grpSpPr bwMode="auto">
          <a:xfrm>
            <a:off x="6904039" y="1760539"/>
            <a:ext cx="2898775" cy="1736725"/>
            <a:chOff x="4926963" y="1952553"/>
            <a:chExt cx="3641271" cy="1951904"/>
          </a:xfrm>
        </p:grpSpPr>
        <p:sp>
          <p:nvSpPr>
            <p:cNvPr id="383" name="Freeform 564"/>
            <p:cNvSpPr>
              <a:spLocks/>
            </p:cNvSpPr>
            <p:nvPr/>
          </p:nvSpPr>
          <p:spPr bwMode="auto">
            <a:xfrm>
              <a:off x="4940921" y="1966827"/>
              <a:ext cx="3605377" cy="1926925"/>
            </a:xfrm>
            <a:custGeom>
              <a:avLst/>
              <a:gdLst>
                <a:gd name="T0" fmla="*/ 4 w 2270"/>
                <a:gd name="T1" fmla="*/ 0 h 1214"/>
                <a:gd name="T2" fmla="*/ 111 w 2270"/>
                <a:gd name="T3" fmla="*/ 0 h 1214"/>
                <a:gd name="T4" fmla="*/ 265 w 2270"/>
                <a:gd name="T5" fmla="*/ 55 h 1214"/>
                <a:gd name="T6" fmla="*/ 272 w 2270"/>
                <a:gd name="T7" fmla="*/ 109 h 1214"/>
                <a:gd name="T8" fmla="*/ 272 w 2270"/>
                <a:gd name="T9" fmla="*/ 218 h 1214"/>
                <a:gd name="T10" fmla="*/ 275 w 2270"/>
                <a:gd name="T11" fmla="*/ 218 h 1214"/>
                <a:gd name="T12" fmla="*/ 275 w 2270"/>
                <a:gd name="T13" fmla="*/ 281 h 1214"/>
                <a:gd name="T14" fmla="*/ 285 w 2270"/>
                <a:gd name="T15" fmla="*/ 281 h 1214"/>
                <a:gd name="T16" fmla="*/ 296 w 2270"/>
                <a:gd name="T17" fmla="*/ 335 h 1214"/>
                <a:gd name="T18" fmla="*/ 540 w 2270"/>
                <a:gd name="T19" fmla="*/ 335 h 1214"/>
                <a:gd name="T20" fmla="*/ 547 w 2270"/>
                <a:gd name="T21" fmla="*/ 399 h 1214"/>
                <a:gd name="T22" fmla="*/ 550 w 2270"/>
                <a:gd name="T23" fmla="*/ 399 h 1214"/>
                <a:gd name="T24" fmla="*/ 812 w 2270"/>
                <a:gd name="T25" fmla="*/ 462 h 1214"/>
                <a:gd name="T26" fmla="*/ 819 w 2270"/>
                <a:gd name="T27" fmla="*/ 589 h 1214"/>
                <a:gd name="T28" fmla="*/ 835 w 2270"/>
                <a:gd name="T29" fmla="*/ 652 h 1214"/>
                <a:gd name="T30" fmla="*/ 849 w 2270"/>
                <a:gd name="T31" fmla="*/ 716 h 1214"/>
                <a:gd name="T32" fmla="*/ 1080 w 2270"/>
                <a:gd name="T33" fmla="*/ 779 h 1214"/>
                <a:gd name="T34" fmla="*/ 1080 w 2270"/>
                <a:gd name="T35" fmla="*/ 906 h 1214"/>
                <a:gd name="T36" fmla="*/ 1667 w 2270"/>
                <a:gd name="T37" fmla="*/ 906 h 1214"/>
                <a:gd name="T38" fmla="*/ 2129 w 2270"/>
                <a:gd name="T39" fmla="*/ 978 h 1214"/>
                <a:gd name="T40" fmla="*/ 2150 w 2270"/>
                <a:gd name="T41" fmla="*/ 978 h 1214"/>
                <a:gd name="T42" fmla="*/ 2153 w 2270"/>
                <a:gd name="T43" fmla="*/ 978 h 1214"/>
                <a:gd name="T44" fmla="*/ 2156 w 2270"/>
                <a:gd name="T45" fmla="*/ 1051 h 1214"/>
                <a:gd name="T46" fmla="*/ 2160 w 2270"/>
                <a:gd name="T47" fmla="*/ 1051 h 1214"/>
                <a:gd name="T48" fmla="*/ 2163 w 2270"/>
                <a:gd name="T49" fmla="*/ 1051 h 1214"/>
                <a:gd name="T50" fmla="*/ 2200 w 2270"/>
                <a:gd name="T51" fmla="*/ 1205 h 1214"/>
                <a:gd name="T52" fmla="*/ 2207 w 2270"/>
                <a:gd name="T53" fmla="*/ 1205 h 1214"/>
                <a:gd name="T54" fmla="*/ 2213 w 2270"/>
                <a:gd name="T55" fmla="*/ 1205 h 1214"/>
                <a:gd name="T56" fmla="*/ 2220 w 2270"/>
                <a:gd name="T57" fmla="*/ 1205 h 1214"/>
                <a:gd name="T58" fmla="*/ 2247 w 2270"/>
                <a:gd name="T59" fmla="*/ 1205 h 1214"/>
                <a:gd name="T60" fmla="*/ 2270 w 2270"/>
                <a:gd name="T61" fmla="*/ 1205 h 1214"/>
                <a:gd name="T62" fmla="*/ 2270 w 2270"/>
                <a:gd name="T63" fmla="*/ 1205 h 1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0" h="1214">
                  <a:moveTo>
                    <a:pt x="0" y="0"/>
                  </a:moveTo>
                  <a:lnTo>
                    <a:pt x="4" y="0"/>
                  </a:lnTo>
                  <a:lnTo>
                    <a:pt x="4" y="0"/>
                  </a:lnTo>
                  <a:lnTo>
                    <a:pt x="111" y="0"/>
                  </a:lnTo>
                  <a:lnTo>
                    <a:pt x="111" y="55"/>
                  </a:lnTo>
                  <a:lnTo>
                    <a:pt x="265" y="55"/>
                  </a:lnTo>
                  <a:lnTo>
                    <a:pt x="265" y="109"/>
                  </a:lnTo>
                  <a:lnTo>
                    <a:pt x="272" y="109"/>
                  </a:lnTo>
                  <a:lnTo>
                    <a:pt x="272" y="218"/>
                  </a:lnTo>
                  <a:lnTo>
                    <a:pt x="272" y="218"/>
                  </a:lnTo>
                  <a:lnTo>
                    <a:pt x="272" y="218"/>
                  </a:lnTo>
                  <a:lnTo>
                    <a:pt x="275" y="218"/>
                  </a:lnTo>
                  <a:lnTo>
                    <a:pt x="275" y="281"/>
                  </a:lnTo>
                  <a:lnTo>
                    <a:pt x="275" y="281"/>
                  </a:lnTo>
                  <a:lnTo>
                    <a:pt x="275" y="281"/>
                  </a:lnTo>
                  <a:lnTo>
                    <a:pt x="285" y="281"/>
                  </a:lnTo>
                  <a:lnTo>
                    <a:pt x="285" y="335"/>
                  </a:lnTo>
                  <a:lnTo>
                    <a:pt x="296" y="335"/>
                  </a:lnTo>
                  <a:lnTo>
                    <a:pt x="296" y="335"/>
                  </a:lnTo>
                  <a:lnTo>
                    <a:pt x="540" y="335"/>
                  </a:lnTo>
                  <a:lnTo>
                    <a:pt x="540" y="399"/>
                  </a:lnTo>
                  <a:lnTo>
                    <a:pt x="547" y="399"/>
                  </a:lnTo>
                  <a:lnTo>
                    <a:pt x="547" y="399"/>
                  </a:lnTo>
                  <a:lnTo>
                    <a:pt x="550" y="399"/>
                  </a:lnTo>
                  <a:lnTo>
                    <a:pt x="550" y="462"/>
                  </a:lnTo>
                  <a:lnTo>
                    <a:pt x="812" y="462"/>
                  </a:lnTo>
                  <a:lnTo>
                    <a:pt x="812" y="589"/>
                  </a:lnTo>
                  <a:lnTo>
                    <a:pt x="819" y="589"/>
                  </a:lnTo>
                  <a:lnTo>
                    <a:pt x="819" y="652"/>
                  </a:lnTo>
                  <a:lnTo>
                    <a:pt x="835" y="652"/>
                  </a:lnTo>
                  <a:lnTo>
                    <a:pt x="835" y="716"/>
                  </a:lnTo>
                  <a:lnTo>
                    <a:pt x="849" y="716"/>
                  </a:lnTo>
                  <a:lnTo>
                    <a:pt x="849" y="779"/>
                  </a:lnTo>
                  <a:lnTo>
                    <a:pt x="1080" y="779"/>
                  </a:lnTo>
                  <a:lnTo>
                    <a:pt x="1080" y="906"/>
                  </a:lnTo>
                  <a:lnTo>
                    <a:pt x="1080" y="906"/>
                  </a:lnTo>
                  <a:lnTo>
                    <a:pt x="1080" y="906"/>
                  </a:lnTo>
                  <a:lnTo>
                    <a:pt x="1667" y="906"/>
                  </a:lnTo>
                  <a:lnTo>
                    <a:pt x="1667" y="978"/>
                  </a:lnTo>
                  <a:lnTo>
                    <a:pt x="2129" y="978"/>
                  </a:lnTo>
                  <a:lnTo>
                    <a:pt x="2129" y="978"/>
                  </a:lnTo>
                  <a:lnTo>
                    <a:pt x="2150" y="978"/>
                  </a:lnTo>
                  <a:lnTo>
                    <a:pt x="2150" y="978"/>
                  </a:lnTo>
                  <a:lnTo>
                    <a:pt x="2153" y="978"/>
                  </a:lnTo>
                  <a:lnTo>
                    <a:pt x="2153" y="1051"/>
                  </a:lnTo>
                  <a:lnTo>
                    <a:pt x="2156" y="1051"/>
                  </a:lnTo>
                  <a:lnTo>
                    <a:pt x="2156" y="1051"/>
                  </a:lnTo>
                  <a:lnTo>
                    <a:pt x="2160" y="1051"/>
                  </a:lnTo>
                  <a:lnTo>
                    <a:pt x="2160" y="1051"/>
                  </a:lnTo>
                  <a:lnTo>
                    <a:pt x="2163" y="1051"/>
                  </a:lnTo>
                  <a:lnTo>
                    <a:pt x="2163" y="1205"/>
                  </a:lnTo>
                  <a:lnTo>
                    <a:pt x="2200" y="1205"/>
                  </a:lnTo>
                  <a:lnTo>
                    <a:pt x="2200" y="1205"/>
                  </a:lnTo>
                  <a:lnTo>
                    <a:pt x="2207" y="1205"/>
                  </a:lnTo>
                  <a:lnTo>
                    <a:pt x="2207" y="1205"/>
                  </a:lnTo>
                  <a:lnTo>
                    <a:pt x="2213" y="1205"/>
                  </a:lnTo>
                  <a:lnTo>
                    <a:pt x="2213" y="1205"/>
                  </a:lnTo>
                  <a:lnTo>
                    <a:pt x="2220" y="1205"/>
                  </a:lnTo>
                  <a:lnTo>
                    <a:pt x="2220" y="1205"/>
                  </a:lnTo>
                  <a:lnTo>
                    <a:pt x="2247" y="1205"/>
                  </a:lnTo>
                  <a:lnTo>
                    <a:pt x="2247" y="1205"/>
                  </a:lnTo>
                  <a:lnTo>
                    <a:pt x="2270" y="1205"/>
                  </a:lnTo>
                  <a:lnTo>
                    <a:pt x="2270" y="1205"/>
                  </a:lnTo>
                  <a:lnTo>
                    <a:pt x="2270" y="1205"/>
                  </a:lnTo>
                  <a:lnTo>
                    <a:pt x="2270" y="1214"/>
                  </a:lnTo>
                </a:path>
              </a:pathLst>
            </a:custGeom>
            <a:noFill/>
            <a:ln w="12700">
              <a:solidFill>
                <a:schemeClr val="accent4"/>
              </a:solidFill>
              <a:prstDash val="solid"/>
              <a:round/>
              <a:headEnd/>
              <a:tailEnd/>
            </a:ln>
            <a:extLst>
              <a:ext uri="{909E8E84-426E-40dd-AFC4-6F175D3DCCD1}">
                <a14:hiddenFill xmlns="" xmlns:a14="http://schemas.microsoft.com/office/drawing/2010/main">
                  <a:solidFill>
                    <a:srgbClr val="FFFFFF"/>
                  </a:solidFill>
                </a14:hiddenFill>
              </a:ext>
            </a:extLst>
          </p:spPr>
          <p:txBody>
            <a:bodyPr/>
            <a:lstStyle/>
            <a:p>
              <a:pPr algn="ctr" fontAlgn="auto">
                <a:spcBef>
                  <a:spcPts val="0"/>
                </a:spcBef>
                <a:spcAft>
                  <a:spcPts val="0"/>
                </a:spcAft>
                <a:defRPr/>
              </a:pPr>
              <a:endParaRPr lang="en-GB" sz="1100" kern="0" dirty="0">
                <a:solidFill>
                  <a:prstClr val="black"/>
                </a:solidFill>
                <a:latin typeface="Calibri" panose="020F0502020204030204" pitchFamily="34" charset="0"/>
                <a:cs typeface="MS PGothic" charset="0"/>
              </a:endParaRPr>
            </a:p>
          </p:txBody>
        </p:sp>
        <p:sp>
          <p:nvSpPr>
            <p:cNvPr id="384" name="Isosceles Triangle 383"/>
            <p:cNvSpPr/>
            <p:nvPr/>
          </p:nvSpPr>
          <p:spPr bwMode="auto">
            <a:xfrm>
              <a:off x="8524363" y="3859852"/>
              <a:ext cx="43871"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85" name="Isosceles Triangle 384"/>
            <p:cNvSpPr/>
            <p:nvPr/>
          </p:nvSpPr>
          <p:spPr bwMode="auto">
            <a:xfrm>
              <a:off x="8486474" y="3859852"/>
              <a:ext cx="43871"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86" name="Isosceles Triangle 385"/>
            <p:cNvSpPr/>
            <p:nvPr/>
          </p:nvSpPr>
          <p:spPr bwMode="auto">
            <a:xfrm>
              <a:off x="8446592" y="3859852"/>
              <a:ext cx="43871"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87" name="Isosceles Triangle 386"/>
            <p:cNvSpPr/>
            <p:nvPr/>
          </p:nvSpPr>
          <p:spPr bwMode="auto">
            <a:xfrm>
              <a:off x="8436622" y="3859852"/>
              <a:ext cx="43871"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88" name="Isosceles Triangle 387"/>
            <p:cNvSpPr/>
            <p:nvPr/>
          </p:nvSpPr>
          <p:spPr bwMode="auto">
            <a:xfrm>
              <a:off x="8426651" y="3859852"/>
              <a:ext cx="43871"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89" name="Isosceles Triangle 388"/>
            <p:cNvSpPr/>
            <p:nvPr/>
          </p:nvSpPr>
          <p:spPr bwMode="auto">
            <a:xfrm>
              <a:off x="8412692" y="3859852"/>
              <a:ext cx="43871"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0" name="Isosceles Triangle 389"/>
            <p:cNvSpPr/>
            <p:nvPr/>
          </p:nvSpPr>
          <p:spPr bwMode="auto">
            <a:xfrm>
              <a:off x="8356857" y="3858068"/>
              <a:ext cx="41876"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1" name="Isosceles Triangle 390"/>
            <p:cNvSpPr/>
            <p:nvPr/>
          </p:nvSpPr>
          <p:spPr bwMode="auto">
            <a:xfrm>
              <a:off x="8352869" y="3615418"/>
              <a:ext cx="43871"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2" name="Isosceles Triangle 391"/>
            <p:cNvSpPr/>
            <p:nvPr/>
          </p:nvSpPr>
          <p:spPr bwMode="auto">
            <a:xfrm>
              <a:off x="8336916" y="3617202"/>
              <a:ext cx="43871"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3" name="Isosceles Triangle 392"/>
            <p:cNvSpPr/>
            <p:nvPr/>
          </p:nvSpPr>
          <p:spPr bwMode="auto">
            <a:xfrm>
              <a:off x="8336916" y="3501230"/>
              <a:ext cx="43871" cy="4282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4" name="Isosceles Triangle 393"/>
            <p:cNvSpPr/>
            <p:nvPr/>
          </p:nvSpPr>
          <p:spPr bwMode="auto">
            <a:xfrm>
              <a:off x="8301021" y="3497662"/>
              <a:ext cx="43871"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5" name="Isosceles Triangle 394"/>
            <p:cNvSpPr/>
            <p:nvPr/>
          </p:nvSpPr>
          <p:spPr bwMode="auto">
            <a:xfrm>
              <a:off x="7569177" y="3501230"/>
              <a:ext cx="43871" cy="4282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6" name="Isosceles Triangle 395"/>
            <p:cNvSpPr/>
            <p:nvPr/>
          </p:nvSpPr>
          <p:spPr bwMode="auto">
            <a:xfrm>
              <a:off x="6635927" y="3383473"/>
              <a:ext cx="43871"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7" name="Isosceles Triangle 396"/>
            <p:cNvSpPr/>
            <p:nvPr/>
          </p:nvSpPr>
          <p:spPr bwMode="auto">
            <a:xfrm>
              <a:off x="6265020" y="3183644"/>
              <a:ext cx="43871"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8" name="Isosceles Triangle 397"/>
            <p:cNvSpPr/>
            <p:nvPr/>
          </p:nvSpPr>
          <p:spPr bwMode="auto">
            <a:xfrm>
              <a:off x="6251062" y="3089082"/>
              <a:ext cx="43871"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399" name="Isosceles Triangle 398"/>
            <p:cNvSpPr/>
            <p:nvPr/>
          </p:nvSpPr>
          <p:spPr bwMode="auto">
            <a:xfrm>
              <a:off x="6225137" y="2989167"/>
              <a:ext cx="41877"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0" name="Isosceles Triangle 399"/>
            <p:cNvSpPr/>
            <p:nvPr/>
          </p:nvSpPr>
          <p:spPr bwMode="auto">
            <a:xfrm>
              <a:off x="6207191" y="2889252"/>
              <a:ext cx="43871" cy="42821"/>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1" name="Isosceles Triangle 400"/>
            <p:cNvSpPr/>
            <p:nvPr/>
          </p:nvSpPr>
          <p:spPr bwMode="auto">
            <a:xfrm>
              <a:off x="5794406" y="2680503"/>
              <a:ext cx="41877"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2" name="Isosceles Triangle 401"/>
            <p:cNvSpPr/>
            <p:nvPr/>
          </p:nvSpPr>
          <p:spPr bwMode="auto">
            <a:xfrm>
              <a:off x="5784436" y="2573451"/>
              <a:ext cx="43871"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3" name="Isosceles Triangle 402"/>
            <p:cNvSpPr/>
            <p:nvPr/>
          </p:nvSpPr>
          <p:spPr bwMode="auto">
            <a:xfrm>
              <a:off x="5393588" y="2478889"/>
              <a:ext cx="43871"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4" name="Isosceles Triangle 403"/>
            <p:cNvSpPr/>
            <p:nvPr/>
          </p:nvSpPr>
          <p:spPr bwMode="auto">
            <a:xfrm>
              <a:off x="5371652" y="2484242"/>
              <a:ext cx="43871"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5" name="Isosceles Triangle 404"/>
            <p:cNvSpPr/>
            <p:nvPr/>
          </p:nvSpPr>
          <p:spPr bwMode="auto">
            <a:xfrm>
              <a:off x="5365670" y="2407521"/>
              <a:ext cx="41876"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6" name="Isosceles Triangle 405"/>
            <p:cNvSpPr/>
            <p:nvPr/>
          </p:nvSpPr>
          <p:spPr bwMode="auto">
            <a:xfrm>
              <a:off x="5351711" y="2295118"/>
              <a:ext cx="41877"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7" name="Isosceles Triangle 406"/>
            <p:cNvSpPr/>
            <p:nvPr/>
          </p:nvSpPr>
          <p:spPr bwMode="auto">
            <a:xfrm>
              <a:off x="5341741" y="2123835"/>
              <a:ext cx="41876"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8" name="Isosceles Triangle 407"/>
            <p:cNvSpPr/>
            <p:nvPr/>
          </p:nvSpPr>
          <p:spPr bwMode="auto">
            <a:xfrm>
              <a:off x="5098458" y="2032841"/>
              <a:ext cx="43871" cy="44605"/>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sp>
          <p:nvSpPr>
            <p:cNvPr id="409" name="Isosceles Triangle 408"/>
            <p:cNvSpPr/>
            <p:nvPr/>
          </p:nvSpPr>
          <p:spPr bwMode="auto">
            <a:xfrm>
              <a:off x="4926963" y="1952553"/>
              <a:ext cx="43871" cy="44604"/>
            </a:xfrm>
            <a:prstGeom prst="triangle">
              <a:avLst/>
            </a:prstGeom>
            <a:solidFill>
              <a:schemeClr val="accent4"/>
            </a:solidFill>
            <a:ln w="9525" cap="flat" cmpd="sng" algn="ctr">
              <a:solidFill>
                <a:schemeClr val="accent4"/>
              </a:solidFill>
              <a:prstDash val="solid"/>
              <a:miter lim="800000"/>
              <a:headEnd type="none" w="med" len="med"/>
              <a:tailEnd type="none" w="med" len="med"/>
            </a:ln>
            <a:effectLst/>
          </p:spPr>
          <p:txBody>
            <a:bodyPr wrap="none" anchor="ctr"/>
            <a:lstStyle/>
            <a:p>
              <a:pPr algn="ctr" fontAlgn="auto">
                <a:spcBef>
                  <a:spcPts val="0"/>
                </a:spcBef>
                <a:spcAft>
                  <a:spcPts val="0"/>
                </a:spcAft>
                <a:defRPr/>
              </a:pPr>
              <a:endParaRPr lang="en-GB" sz="1100" kern="0" dirty="0">
                <a:solidFill>
                  <a:prstClr val="black"/>
                </a:solidFill>
                <a:latin typeface="Calibri" panose="020F0502020204030204" pitchFamily="34" charset="0"/>
                <a:cs typeface="Arial" pitchFamily="34" charset="0"/>
              </a:endParaRPr>
            </a:p>
          </p:txBody>
        </p:sp>
      </p:grpSp>
      <p:grpSp>
        <p:nvGrpSpPr>
          <p:cNvPr id="94300" name="Group 77"/>
          <p:cNvGrpSpPr>
            <a:grpSpLocks/>
          </p:cNvGrpSpPr>
          <p:nvPr/>
        </p:nvGrpSpPr>
        <p:grpSpPr bwMode="auto">
          <a:xfrm>
            <a:off x="6900864" y="1752601"/>
            <a:ext cx="2782887" cy="2601913"/>
            <a:chOff x="4922840" y="1945143"/>
            <a:chExt cx="3496012" cy="2923263"/>
          </a:xfrm>
        </p:grpSpPr>
        <p:sp>
          <p:nvSpPr>
            <p:cNvPr id="94345" name="Freeform 466"/>
            <p:cNvSpPr>
              <a:spLocks/>
            </p:cNvSpPr>
            <p:nvPr/>
          </p:nvSpPr>
          <p:spPr bwMode="auto">
            <a:xfrm>
              <a:off x="4941888" y="1966913"/>
              <a:ext cx="3454401" cy="2890837"/>
            </a:xfrm>
            <a:custGeom>
              <a:avLst/>
              <a:gdLst>
                <a:gd name="T0" fmla="*/ 0 w 2176"/>
                <a:gd name="T1" fmla="*/ 0 h 1821"/>
                <a:gd name="T2" fmla="*/ 2147483646 w 2176"/>
                <a:gd name="T3" fmla="*/ 0 h 1821"/>
                <a:gd name="T4" fmla="*/ 2147483646 w 2176"/>
                <a:gd name="T5" fmla="*/ 2147483646 h 1821"/>
                <a:gd name="T6" fmla="*/ 2147483646 w 2176"/>
                <a:gd name="T7" fmla="*/ 2147483646 h 1821"/>
                <a:gd name="T8" fmla="*/ 2147483646 w 2176"/>
                <a:gd name="T9" fmla="*/ 2147483646 h 1821"/>
                <a:gd name="T10" fmla="*/ 2147483646 w 2176"/>
                <a:gd name="T11" fmla="*/ 2147483646 h 1821"/>
                <a:gd name="T12" fmla="*/ 2147483646 w 2176"/>
                <a:gd name="T13" fmla="*/ 2147483646 h 1821"/>
                <a:gd name="T14" fmla="*/ 2147483646 w 2176"/>
                <a:gd name="T15" fmla="*/ 2147483646 h 1821"/>
                <a:gd name="T16" fmla="*/ 2147483646 w 2176"/>
                <a:gd name="T17" fmla="*/ 2147483646 h 1821"/>
                <a:gd name="T18" fmla="*/ 2147483646 w 2176"/>
                <a:gd name="T19" fmla="*/ 2147483646 h 1821"/>
                <a:gd name="T20" fmla="*/ 2147483646 w 2176"/>
                <a:gd name="T21" fmla="*/ 2147483646 h 1821"/>
                <a:gd name="T22" fmla="*/ 2147483646 w 2176"/>
                <a:gd name="T23" fmla="*/ 2147483646 h 1821"/>
                <a:gd name="T24" fmla="*/ 2147483646 w 2176"/>
                <a:gd name="T25" fmla="*/ 2147483646 h 1821"/>
                <a:gd name="T26" fmla="*/ 2147483646 w 2176"/>
                <a:gd name="T27" fmla="*/ 2147483646 h 1821"/>
                <a:gd name="T28" fmla="*/ 2147483646 w 2176"/>
                <a:gd name="T29" fmla="*/ 2147483646 h 1821"/>
                <a:gd name="T30" fmla="*/ 2147483646 w 2176"/>
                <a:gd name="T31" fmla="*/ 2147483646 h 1821"/>
                <a:gd name="T32" fmla="*/ 2147483646 w 2176"/>
                <a:gd name="T33" fmla="*/ 2147483646 h 1821"/>
                <a:gd name="T34" fmla="*/ 2147483646 w 2176"/>
                <a:gd name="T35" fmla="*/ 2147483646 h 1821"/>
                <a:gd name="T36" fmla="*/ 2147483646 w 2176"/>
                <a:gd name="T37" fmla="*/ 2147483646 h 1821"/>
                <a:gd name="T38" fmla="*/ 2147483646 w 2176"/>
                <a:gd name="T39" fmla="*/ 2147483646 h 1821"/>
                <a:gd name="T40" fmla="*/ 2147483646 w 2176"/>
                <a:gd name="T41" fmla="*/ 2147483646 h 1821"/>
                <a:gd name="T42" fmla="*/ 2147483646 w 2176"/>
                <a:gd name="T43" fmla="*/ 2147483646 h 1821"/>
                <a:gd name="T44" fmla="*/ 2147483646 w 2176"/>
                <a:gd name="T45" fmla="*/ 2147483646 h 1821"/>
                <a:gd name="T46" fmla="*/ 2147483646 w 2176"/>
                <a:gd name="T47" fmla="*/ 2147483646 h 1821"/>
                <a:gd name="T48" fmla="*/ 2147483646 w 2176"/>
                <a:gd name="T49" fmla="*/ 2147483646 h 1821"/>
                <a:gd name="T50" fmla="*/ 2147483646 w 2176"/>
                <a:gd name="T51" fmla="*/ 2147483646 h 1821"/>
                <a:gd name="T52" fmla="*/ 2147483646 w 2176"/>
                <a:gd name="T53" fmla="*/ 2147483646 h 1821"/>
                <a:gd name="T54" fmla="*/ 2147483646 w 2176"/>
                <a:gd name="T55" fmla="*/ 2147483646 h 1821"/>
                <a:gd name="T56" fmla="*/ 2147483646 w 2176"/>
                <a:gd name="T57" fmla="*/ 2147483646 h 1821"/>
                <a:gd name="T58" fmla="*/ 2147483646 w 2176"/>
                <a:gd name="T59" fmla="*/ 2147483646 h 1821"/>
                <a:gd name="T60" fmla="*/ 2147483646 w 2176"/>
                <a:gd name="T61" fmla="*/ 2147483646 h 1821"/>
                <a:gd name="T62" fmla="*/ 2147483646 w 2176"/>
                <a:gd name="T63" fmla="*/ 2147483646 h 1821"/>
                <a:gd name="T64" fmla="*/ 2147483646 w 2176"/>
                <a:gd name="T65" fmla="*/ 2147483646 h 1821"/>
                <a:gd name="T66" fmla="*/ 2147483646 w 2176"/>
                <a:gd name="T67" fmla="*/ 2147483646 h 1821"/>
                <a:gd name="T68" fmla="*/ 2147483646 w 2176"/>
                <a:gd name="T69" fmla="*/ 2147483646 h 1821"/>
                <a:gd name="T70" fmla="*/ 2147483646 w 2176"/>
                <a:gd name="T71" fmla="*/ 2147483646 h 1821"/>
                <a:gd name="T72" fmla="*/ 2147483646 w 2176"/>
                <a:gd name="T73" fmla="*/ 2147483646 h 1821"/>
                <a:gd name="T74" fmla="*/ 2147483646 w 2176"/>
                <a:gd name="T75" fmla="*/ 2147483646 h 1821"/>
                <a:gd name="T76" fmla="*/ 2147483646 w 2176"/>
                <a:gd name="T77" fmla="*/ 2147483646 h 1821"/>
                <a:gd name="T78" fmla="*/ 2147483646 w 2176"/>
                <a:gd name="T79" fmla="*/ 2147483646 h 1821"/>
                <a:gd name="T80" fmla="*/ 2147483646 w 2176"/>
                <a:gd name="T81" fmla="*/ 2147483646 h 1821"/>
                <a:gd name="T82" fmla="*/ 2147483646 w 2176"/>
                <a:gd name="T83" fmla="*/ 2147483646 h 1821"/>
                <a:gd name="T84" fmla="*/ 2147483646 w 2176"/>
                <a:gd name="T85" fmla="*/ 2147483646 h 1821"/>
                <a:gd name="T86" fmla="*/ 2147483646 w 2176"/>
                <a:gd name="T87" fmla="*/ 2147483646 h 1821"/>
                <a:gd name="T88" fmla="*/ 2147483646 w 2176"/>
                <a:gd name="T89" fmla="*/ 2147483646 h 1821"/>
                <a:gd name="T90" fmla="*/ 2147483646 w 2176"/>
                <a:gd name="T91" fmla="*/ 2147483646 h 1821"/>
                <a:gd name="T92" fmla="*/ 2147483646 w 2176"/>
                <a:gd name="T93" fmla="*/ 2147483646 h 1821"/>
                <a:gd name="T94" fmla="*/ 2147483646 w 2176"/>
                <a:gd name="T95" fmla="*/ 2147483646 h 1821"/>
                <a:gd name="T96" fmla="*/ 2147483646 w 2176"/>
                <a:gd name="T97" fmla="*/ 2147483646 h 1821"/>
                <a:gd name="T98" fmla="*/ 2147483646 w 2176"/>
                <a:gd name="T99" fmla="*/ 2147483646 h 1821"/>
                <a:gd name="T100" fmla="*/ 2147483646 w 2176"/>
                <a:gd name="T101" fmla="*/ 2147483646 h 1821"/>
                <a:gd name="T102" fmla="*/ 2147483646 w 2176"/>
                <a:gd name="T103" fmla="*/ 2147483646 h 1821"/>
                <a:gd name="T104" fmla="*/ 2147483646 w 2176"/>
                <a:gd name="T105" fmla="*/ 2147483646 h 1821"/>
                <a:gd name="T106" fmla="*/ 2147483646 w 2176"/>
                <a:gd name="T107" fmla="*/ 2147483646 h 1821"/>
                <a:gd name="T108" fmla="*/ 2147483646 w 2176"/>
                <a:gd name="T109" fmla="*/ 2147483646 h 182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76" h="1821">
                  <a:moveTo>
                    <a:pt x="0" y="0"/>
                  </a:moveTo>
                  <a:lnTo>
                    <a:pt x="272" y="0"/>
                  </a:lnTo>
                  <a:lnTo>
                    <a:pt x="272" y="145"/>
                  </a:lnTo>
                  <a:lnTo>
                    <a:pt x="292" y="145"/>
                  </a:lnTo>
                  <a:lnTo>
                    <a:pt x="292" y="227"/>
                  </a:lnTo>
                  <a:lnTo>
                    <a:pt x="299" y="227"/>
                  </a:lnTo>
                  <a:lnTo>
                    <a:pt x="299" y="299"/>
                  </a:lnTo>
                  <a:lnTo>
                    <a:pt x="316" y="299"/>
                  </a:lnTo>
                  <a:lnTo>
                    <a:pt x="322" y="299"/>
                  </a:lnTo>
                  <a:lnTo>
                    <a:pt x="513" y="299"/>
                  </a:lnTo>
                  <a:lnTo>
                    <a:pt x="513" y="381"/>
                  </a:lnTo>
                  <a:lnTo>
                    <a:pt x="534" y="381"/>
                  </a:lnTo>
                  <a:lnTo>
                    <a:pt x="537" y="381"/>
                  </a:lnTo>
                  <a:lnTo>
                    <a:pt x="540" y="381"/>
                  </a:lnTo>
                  <a:lnTo>
                    <a:pt x="540" y="471"/>
                  </a:lnTo>
                  <a:lnTo>
                    <a:pt x="544" y="471"/>
                  </a:lnTo>
                  <a:lnTo>
                    <a:pt x="544" y="571"/>
                  </a:lnTo>
                  <a:lnTo>
                    <a:pt x="564" y="571"/>
                  </a:lnTo>
                  <a:lnTo>
                    <a:pt x="564" y="661"/>
                  </a:lnTo>
                  <a:lnTo>
                    <a:pt x="802" y="661"/>
                  </a:lnTo>
                  <a:lnTo>
                    <a:pt x="808" y="661"/>
                  </a:lnTo>
                  <a:lnTo>
                    <a:pt x="808" y="770"/>
                  </a:lnTo>
                  <a:lnTo>
                    <a:pt x="812" y="770"/>
                  </a:lnTo>
                  <a:lnTo>
                    <a:pt x="812" y="978"/>
                  </a:lnTo>
                  <a:lnTo>
                    <a:pt x="845" y="978"/>
                  </a:lnTo>
                  <a:lnTo>
                    <a:pt x="845" y="1078"/>
                  </a:lnTo>
                  <a:lnTo>
                    <a:pt x="849" y="1078"/>
                  </a:lnTo>
                  <a:lnTo>
                    <a:pt x="849" y="1187"/>
                  </a:lnTo>
                  <a:lnTo>
                    <a:pt x="852" y="1187"/>
                  </a:lnTo>
                  <a:lnTo>
                    <a:pt x="852" y="1286"/>
                  </a:lnTo>
                  <a:lnTo>
                    <a:pt x="1077" y="1286"/>
                  </a:lnTo>
                  <a:lnTo>
                    <a:pt x="1077" y="1395"/>
                  </a:lnTo>
                  <a:lnTo>
                    <a:pt x="1080" y="1395"/>
                  </a:lnTo>
                  <a:lnTo>
                    <a:pt x="1080" y="1495"/>
                  </a:lnTo>
                  <a:lnTo>
                    <a:pt x="1295" y="1495"/>
                  </a:lnTo>
                  <a:lnTo>
                    <a:pt x="1295" y="1603"/>
                  </a:lnTo>
                  <a:lnTo>
                    <a:pt x="1633" y="1603"/>
                  </a:lnTo>
                  <a:lnTo>
                    <a:pt x="1633" y="1703"/>
                  </a:lnTo>
                  <a:lnTo>
                    <a:pt x="1643" y="1703"/>
                  </a:lnTo>
                  <a:lnTo>
                    <a:pt x="1643" y="1812"/>
                  </a:lnTo>
                  <a:lnTo>
                    <a:pt x="2143" y="1812"/>
                  </a:lnTo>
                  <a:lnTo>
                    <a:pt x="2146" y="1812"/>
                  </a:lnTo>
                  <a:lnTo>
                    <a:pt x="2176" y="1812"/>
                  </a:lnTo>
                  <a:lnTo>
                    <a:pt x="2176" y="1821"/>
                  </a:lnTo>
                </a:path>
              </a:pathLst>
            </a:custGeom>
            <a:noFill/>
            <a:ln w="12700">
              <a:solidFill>
                <a:schemeClr val="accent1"/>
              </a:solidFill>
              <a:prstDash val="solid"/>
              <a:round/>
              <a:headEnd/>
              <a:tailEnd/>
            </a:ln>
            <a:extLst>
              <a:ext uri="{909E8E84-426E-40dd-AFC4-6F175D3DCCD1}">
                <a14:hiddenFill xmlns="" xmlns:a14="http://schemas.microsoft.com/office/drawing/2010/main">
                  <a:solidFill>
                    <a:srgbClr val="FFFFFF"/>
                  </a:solidFill>
                </a14:hiddenFill>
              </a:ext>
            </a:extLst>
          </p:spPr>
          <p:txBody>
            <a:bodyPr/>
            <a:lstStyle/>
            <a:p>
              <a:pPr fontAlgn="auto">
                <a:spcBef>
                  <a:spcPts val="0"/>
                </a:spcBef>
                <a:spcAft>
                  <a:spcPts val="0"/>
                </a:spcAft>
                <a:defRPr/>
              </a:pPr>
              <a:endParaRPr lang="en-US" kern="0" dirty="0">
                <a:solidFill>
                  <a:sysClr val="windowText" lastClr="000000"/>
                </a:solidFill>
              </a:endParaRPr>
            </a:p>
          </p:txBody>
        </p:sp>
        <p:sp>
          <p:nvSpPr>
            <p:cNvPr id="94346" name="Freeform 535"/>
            <p:cNvSpPr>
              <a:spLocks/>
            </p:cNvSpPr>
            <p:nvPr/>
          </p:nvSpPr>
          <p:spPr bwMode="auto">
            <a:xfrm>
              <a:off x="8375652" y="4820444"/>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47" name="Freeform 535"/>
            <p:cNvSpPr>
              <a:spLocks/>
            </p:cNvSpPr>
            <p:nvPr/>
          </p:nvSpPr>
          <p:spPr bwMode="auto">
            <a:xfrm>
              <a:off x="8323264" y="4820444"/>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48" name="Freeform 535"/>
            <p:cNvSpPr>
              <a:spLocks/>
            </p:cNvSpPr>
            <p:nvPr/>
          </p:nvSpPr>
          <p:spPr bwMode="auto">
            <a:xfrm>
              <a:off x="7530308" y="4825206"/>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49" name="Freeform 535"/>
            <p:cNvSpPr>
              <a:spLocks/>
            </p:cNvSpPr>
            <p:nvPr/>
          </p:nvSpPr>
          <p:spPr bwMode="auto">
            <a:xfrm>
              <a:off x="7513639" y="4658519"/>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50" name="Freeform 535"/>
            <p:cNvSpPr>
              <a:spLocks/>
            </p:cNvSpPr>
            <p:nvPr/>
          </p:nvSpPr>
          <p:spPr bwMode="auto">
            <a:xfrm>
              <a:off x="7513639" y="4632326"/>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51" name="Freeform 535"/>
            <p:cNvSpPr>
              <a:spLocks/>
            </p:cNvSpPr>
            <p:nvPr/>
          </p:nvSpPr>
          <p:spPr bwMode="auto">
            <a:xfrm>
              <a:off x="6977858" y="449183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52" name="Freeform 535"/>
            <p:cNvSpPr>
              <a:spLocks/>
            </p:cNvSpPr>
            <p:nvPr/>
          </p:nvSpPr>
          <p:spPr bwMode="auto">
            <a:xfrm>
              <a:off x="6634958" y="4322763"/>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53" name="Freeform 535"/>
            <p:cNvSpPr>
              <a:spLocks/>
            </p:cNvSpPr>
            <p:nvPr/>
          </p:nvSpPr>
          <p:spPr bwMode="auto">
            <a:xfrm>
              <a:off x="6627814" y="4160838"/>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54" name="Freeform 535"/>
            <p:cNvSpPr>
              <a:spLocks/>
            </p:cNvSpPr>
            <p:nvPr/>
          </p:nvSpPr>
          <p:spPr bwMode="auto">
            <a:xfrm>
              <a:off x="6268246" y="3984626"/>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55" name="Freeform 535"/>
            <p:cNvSpPr>
              <a:spLocks/>
            </p:cNvSpPr>
            <p:nvPr/>
          </p:nvSpPr>
          <p:spPr bwMode="auto">
            <a:xfrm>
              <a:off x="6261102" y="3829845"/>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56" name="Freeform 535"/>
            <p:cNvSpPr>
              <a:spLocks/>
            </p:cNvSpPr>
            <p:nvPr/>
          </p:nvSpPr>
          <p:spPr bwMode="auto">
            <a:xfrm>
              <a:off x="6263483" y="3647738"/>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57" name="Freeform 535"/>
            <p:cNvSpPr>
              <a:spLocks/>
            </p:cNvSpPr>
            <p:nvPr/>
          </p:nvSpPr>
          <p:spPr bwMode="auto">
            <a:xfrm>
              <a:off x="6203952" y="350248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58" name="Freeform 535"/>
            <p:cNvSpPr>
              <a:spLocks/>
            </p:cNvSpPr>
            <p:nvPr/>
          </p:nvSpPr>
          <p:spPr bwMode="auto">
            <a:xfrm>
              <a:off x="6203952" y="3164344"/>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59" name="Freeform 535"/>
            <p:cNvSpPr>
              <a:spLocks/>
            </p:cNvSpPr>
            <p:nvPr/>
          </p:nvSpPr>
          <p:spPr bwMode="auto">
            <a:xfrm>
              <a:off x="6189665" y="3000038"/>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60" name="Freeform 535"/>
            <p:cNvSpPr>
              <a:spLocks/>
            </p:cNvSpPr>
            <p:nvPr/>
          </p:nvSpPr>
          <p:spPr bwMode="auto">
            <a:xfrm>
              <a:off x="5815808" y="2995275"/>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61" name="Freeform 535"/>
            <p:cNvSpPr>
              <a:spLocks/>
            </p:cNvSpPr>
            <p:nvPr/>
          </p:nvSpPr>
          <p:spPr bwMode="auto">
            <a:xfrm>
              <a:off x="5780090" y="2854781"/>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62" name="Freeform 535"/>
            <p:cNvSpPr>
              <a:spLocks/>
            </p:cNvSpPr>
            <p:nvPr/>
          </p:nvSpPr>
          <p:spPr bwMode="auto">
            <a:xfrm>
              <a:off x="5775327" y="2692856"/>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63" name="Freeform 535"/>
            <p:cNvSpPr>
              <a:spLocks/>
            </p:cNvSpPr>
            <p:nvPr/>
          </p:nvSpPr>
          <p:spPr bwMode="auto">
            <a:xfrm>
              <a:off x="5772946" y="255236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64" name="Freeform 535"/>
            <p:cNvSpPr>
              <a:spLocks/>
            </p:cNvSpPr>
            <p:nvPr/>
          </p:nvSpPr>
          <p:spPr bwMode="auto">
            <a:xfrm>
              <a:off x="5734846" y="255236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65" name="Freeform 535"/>
            <p:cNvSpPr>
              <a:spLocks/>
            </p:cNvSpPr>
            <p:nvPr/>
          </p:nvSpPr>
          <p:spPr bwMode="auto">
            <a:xfrm>
              <a:off x="5441952" y="241901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66" name="Freeform 535"/>
            <p:cNvSpPr>
              <a:spLocks/>
            </p:cNvSpPr>
            <p:nvPr/>
          </p:nvSpPr>
          <p:spPr bwMode="auto">
            <a:xfrm>
              <a:off x="5425283" y="2423774"/>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67" name="Freeform 535"/>
            <p:cNvSpPr>
              <a:spLocks/>
            </p:cNvSpPr>
            <p:nvPr/>
          </p:nvSpPr>
          <p:spPr bwMode="auto">
            <a:xfrm>
              <a:off x="5394327" y="2423774"/>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68" name="Freeform 535"/>
            <p:cNvSpPr>
              <a:spLocks/>
            </p:cNvSpPr>
            <p:nvPr/>
          </p:nvSpPr>
          <p:spPr bwMode="auto">
            <a:xfrm>
              <a:off x="5387183" y="2307093"/>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69" name="Freeform 535"/>
            <p:cNvSpPr>
              <a:spLocks/>
            </p:cNvSpPr>
            <p:nvPr/>
          </p:nvSpPr>
          <p:spPr bwMode="auto">
            <a:xfrm>
              <a:off x="5349083" y="2171362"/>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sp>
          <p:nvSpPr>
            <p:cNvPr id="94370" name="Freeform 535"/>
            <p:cNvSpPr>
              <a:spLocks/>
            </p:cNvSpPr>
            <p:nvPr/>
          </p:nvSpPr>
          <p:spPr bwMode="auto">
            <a:xfrm>
              <a:off x="4922840" y="1945143"/>
              <a:ext cx="43200" cy="43200"/>
            </a:xfrm>
            <a:prstGeom prst="diamond">
              <a:avLst/>
            </a:prstGeom>
            <a:solidFill>
              <a:schemeClr val="accent1"/>
            </a:solidFill>
            <a:ln w="4763">
              <a:solidFill>
                <a:srgbClr val="000000"/>
              </a:solidFill>
              <a:round/>
              <a:headEnd/>
              <a:tailEnd/>
            </a:ln>
          </p:spPr>
          <p:txBody>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latin typeface="Calibri" panose="020F0502020204030204" pitchFamily="34" charset="0"/>
                <a:ea typeface="MS PGothic" panose="020B0600070205080204" pitchFamily="34" charset="-128"/>
                <a:cs typeface="Tahoma" panose="020B0604030504040204" pitchFamily="34" charset="0"/>
              </a:endParaRPr>
            </a:p>
          </p:txBody>
        </p:sp>
      </p:grpSp>
      <p:sp>
        <p:nvSpPr>
          <p:cNvPr id="94301" name="TextBox 436"/>
          <p:cNvSpPr txBox="1">
            <a:spLocks noChangeArrowheads="1"/>
          </p:cNvSpPr>
          <p:nvPr/>
        </p:nvSpPr>
        <p:spPr bwMode="auto">
          <a:xfrm>
            <a:off x="6846888" y="4162426"/>
            <a:ext cx="269875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008CCF"/>
                </a:solidFill>
                <a:latin typeface="Calibri" panose="020F0502020204030204" pitchFamily="34" charset="0"/>
                <a:ea typeface="MS PGothic" panose="020B0600070205080204" pitchFamily="34" charset="-128"/>
                <a:cs typeface="Arial" panose="020B0604020202020204" pitchFamily="34" charset="0"/>
              </a:rPr>
              <a:t>Placebo</a:t>
            </a:r>
          </a:p>
          <a:p>
            <a:pPr fontAlgn="auto">
              <a:spcBef>
                <a:spcPct val="0"/>
              </a:spcBef>
              <a:spcAft>
                <a:spcPts val="0"/>
              </a:spcAft>
              <a:buNone/>
              <a:defRPr/>
            </a:pPr>
            <a:r>
              <a:rPr lang="en-GB" altLang="en-US" sz="11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19 events / 28 patients</a:t>
            </a:r>
          </a:p>
          <a:p>
            <a:pPr fontAlgn="auto">
              <a:spcBef>
                <a:spcPct val="0"/>
              </a:spcBef>
              <a:spcAft>
                <a:spcPts val="0"/>
              </a:spcAft>
              <a:buNone/>
              <a:defRPr/>
            </a:pPr>
            <a:r>
              <a:rPr lang="en-GB" altLang="en-US" sz="1100" kern="0" dirty="0">
                <a:solidFill>
                  <a:srgbClr val="008CCF"/>
                </a:solidFill>
                <a:latin typeface="Calibri" panose="020F0502020204030204" pitchFamily="34" charset="0"/>
                <a:ea typeface="MS PGothic" panose="020B0600070205080204" pitchFamily="34" charset="-128"/>
                <a:cs typeface="Arial" panose="020B0604020202020204" pitchFamily="34" charset="0"/>
              </a:rPr>
              <a:t>Median PFS=9.4 months [95% CI: 6.3, 12.0]</a:t>
            </a:r>
          </a:p>
        </p:txBody>
      </p:sp>
      <p:sp>
        <p:nvSpPr>
          <p:cNvPr id="438" name="TextBox 437"/>
          <p:cNvSpPr txBox="1"/>
          <p:nvPr/>
        </p:nvSpPr>
        <p:spPr>
          <a:xfrm>
            <a:off x="6888164" y="3057526"/>
            <a:ext cx="1366837" cy="1084263"/>
          </a:xfrm>
          <a:prstGeom prst="rect">
            <a:avLst/>
          </a:prstGeom>
          <a:noFill/>
        </p:spPr>
        <p:txBody>
          <a:bodyPr>
            <a:spAutoFit/>
          </a:bodyPr>
          <a:lstStyle/>
          <a:p>
            <a:pPr fontAlgn="auto">
              <a:spcBef>
                <a:spcPts val="0"/>
              </a:spcBef>
              <a:spcAft>
                <a:spcPts val="0"/>
              </a:spcAft>
              <a:defRPr/>
            </a:pPr>
            <a:r>
              <a:rPr lang="en-GB" sz="1200" b="1" i="1" u="sng" kern="0" dirty="0">
                <a:solidFill>
                  <a:srgbClr val="63A5B4"/>
                </a:solidFill>
                <a:latin typeface="Calibri" panose="020F0502020204030204" pitchFamily="34" charset="0"/>
                <a:cs typeface="Arial" pitchFamily="34" charset="0"/>
              </a:rPr>
              <a:t>Lanreotide</a:t>
            </a:r>
          </a:p>
          <a:p>
            <a:pPr fontAlgn="auto">
              <a:spcBef>
                <a:spcPts val="0"/>
              </a:spcBef>
              <a:spcAft>
                <a:spcPts val="0"/>
              </a:spcAft>
              <a:defRPr/>
            </a:pPr>
            <a:r>
              <a:rPr lang="en-GB" sz="1050" b="1" kern="0" dirty="0">
                <a:solidFill>
                  <a:srgbClr val="63A5B4"/>
                </a:solidFill>
                <a:latin typeface="Calibri" panose="020F0502020204030204" pitchFamily="34" charset="0"/>
                <a:cs typeface="Arial" pitchFamily="34" charset="0"/>
              </a:rPr>
              <a:t>18 events / 39 patients</a:t>
            </a:r>
          </a:p>
          <a:p>
            <a:pPr fontAlgn="auto">
              <a:spcBef>
                <a:spcPts val="0"/>
              </a:spcBef>
              <a:spcAft>
                <a:spcPts val="0"/>
              </a:spcAft>
              <a:defRPr/>
            </a:pPr>
            <a:r>
              <a:rPr lang="en-GB" sz="1050" b="1" kern="0" dirty="0">
                <a:solidFill>
                  <a:srgbClr val="63A5B4"/>
                </a:solidFill>
                <a:latin typeface="Calibri" panose="020F0502020204030204" pitchFamily="34" charset="0"/>
                <a:cs typeface="Arial" pitchFamily="34" charset="0"/>
              </a:rPr>
              <a:t>Median PFS=24.1 months [95% CI: 9.3, NC]</a:t>
            </a:r>
          </a:p>
        </p:txBody>
      </p:sp>
      <p:sp>
        <p:nvSpPr>
          <p:cNvPr id="439" name="Rounded Rectangle 438"/>
          <p:cNvSpPr/>
          <p:nvPr/>
        </p:nvSpPr>
        <p:spPr bwMode="auto">
          <a:xfrm>
            <a:off x="3977392" y="1174777"/>
            <a:ext cx="2047172" cy="939774"/>
          </a:xfrm>
          <a:prstGeom prst="roundRect">
            <a:avLst/>
          </a:prstGeom>
          <a:solidFill>
            <a:srgbClr val="99FF99"/>
          </a:solidFill>
          <a:ln w="9525" cap="flat" cmpd="sng" algn="ctr">
            <a:noFill/>
            <a:prstDash val="solid"/>
            <a:round/>
            <a:headEnd type="none" w="med" len="med"/>
            <a:tailEnd type="none" w="med" len="med"/>
          </a:ln>
          <a:effectLst/>
          <a:scene3d>
            <a:camera prst="orthographicFront"/>
            <a:lightRig rig="threePt" dir="t"/>
          </a:scene3d>
          <a:sp3d>
            <a:bevelT/>
          </a:sp3d>
        </p:spPr>
        <p:txBody>
          <a:bodyPr wrap="none" anchor="ct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spcBef>
                <a:spcPts val="0"/>
              </a:spcBef>
              <a:spcAft>
                <a:spcPts val="600"/>
              </a:spcAft>
              <a:defRPr/>
            </a:pPr>
            <a:r>
              <a:rPr lang="en-GB" altLang="en-US" sz="1400" b="1" i="1" u="sng" kern="0" dirty="0">
                <a:solidFill>
                  <a:srgbClr val="003874"/>
                </a:solidFill>
                <a:latin typeface="Calibri" pitchFamily="34" charset="0"/>
              </a:rPr>
              <a:t>Tumor load ≤25% </a:t>
            </a:r>
            <a:r>
              <a:rPr lang="en-GB" altLang="en-US" sz="1100" b="1" kern="0" dirty="0">
                <a:solidFill>
                  <a:srgbClr val="003874"/>
                </a:solidFill>
                <a:latin typeface="Calibri" pitchFamily="34" charset="0"/>
              </a:rPr>
              <a:t>(n=137)</a:t>
            </a:r>
          </a:p>
          <a:p>
            <a:pPr algn="ctr" fontAlgn="auto">
              <a:spcBef>
                <a:spcPts val="0"/>
              </a:spcBef>
              <a:spcAft>
                <a:spcPts val="0"/>
              </a:spcAft>
              <a:defRPr/>
            </a:pPr>
            <a:r>
              <a:rPr lang="en-GB" altLang="en-US" sz="1100" b="1" kern="0" dirty="0">
                <a:solidFill>
                  <a:srgbClr val="003874"/>
                </a:solidFill>
                <a:latin typeface="Calibri" pitchFamily="34" charset="0"/>
              </a:rPr>
              <a:t>Lanreotide 120 mg vs. PBO</a:t>
            </a:r>
          </a:p>
          <a:p>
            <a:pPr algn="ctr" fontAlgn="auto">
              <a:spcBef>
                <a:spcPts val="0"/>
              </a:spcBef>
              <a:spcAft>
                <a:spcPts val="0"/>
              </a:spcAft>
              <a:defRPr/>
            </a:pPr>
            <a:r>
              <a:rPr lang="en-GB" altLang="en-US" sz="1100" b="1" kern="0" dirty="0">
                <a:solidFill>
                  <a:srgbClr val="003874"/>
                </a:solidFill>
                <a:latin typeface="Calibri" pitchFamily="34" charset="0"/>
              </a:rPr>
              <a:t>HR=0.34  </a:t>
            </a:r>
          </a:p>
          <a:p>
            <a:pPr algn="ctr" fontAlgn="auto">
              <a:spcBef>
                <a:spcPts val="0"/>
              </a:spcBef>
              <a:spcAft>
                <a:spcPts val="0"/>
              </a:spcAft>
              <a:defRPr/>
            </a:pPr>
            <a:r>
              <a:rPr lang="en-GB" altLang="en-US" sz="1100" b="1" kern="0" dirty="0">
                <a:solidFill>
                  <a:srgbClr val="003874"/>
                </a:solidFill>
                <a:latin typeface="Calibri" pitchFamily="34" charset="0"/>
              </a:rPr>
              <a:t>[95% CI: 0.18, 0.62]</a:t>
            </a:r>
          </a:p>
        </p:txBody>
      </p:sp>
      <p:sp>
        <p:nvSpPr>
          <p:cNvPr id="440" name="Rounded Rectangle 439"/>
          <p:cNvSpPr/>
          <p:nvPr/>
        </p:nvSpPr>
        <p:spPr bwMode="auto">
          <a:xfrm>
            <a:off x="8108791" y="1150375"/>
            <a:ext cx="2073434" cy="964151"/>
          </a:xfrm>
          <a:prstGeom prst="roundRect">
            <a:avLst/>
          </a:prstGeom>
          <a:solidFill>
            <a:srgbClr val="99FF99"/>
          </a:solidFill>
          <a:ln w="9525" cap="flat" cmpd="sng" algn="ctr">
            <a:noFill/>
            <a:prstDash val="solid"/>
            <a:round/>
            <a:headEnd type="none" w="med" len="med"/>
            <a:tailEnd type="none" w="med" len="med"/>
          </a:ln>
          <a:effectLst/>
          <a:scene3d>
            <a:camera prst="orthographicFront"/>
            <a:lightRig rig="threePt" dir="t"/>
          </a:scene3d>
          <a:sp3d>
            <a:bevelT/>
          </a:sp3d>
        </p:spPr>
        <p:txBody>
          <a:bodyPr wrap="none" anchor="ctr"/>
          <a:lstStyle/>
          <a:p>
            <a:pPr algn="ctr" fontAlgn="auto">
              <a:spcBef>
                <a:spcPts val="0"/>
              </a:spcBef>
              <a:spcAft>
                <a:spcPts val="600"/>
              </a:spcAft>
              <a:defRPr/>
            </a:pPr>
            <a:r>
              <a:rPr lang="en-GB" sz="1400" b="1" i="1" u="sng" kern="0" dirty="0">
                <a:solidFill>
                  <a:srgbClr val="003874"/>
                </a:solidFill>
                <a:latin typeface="Calibri" panose="020F0502020204030204" pitchFamily="34" charset="0"/>
                <a:cs typeface="Arial"/>
              </a:rPr>
              <a:t>Tumor load &gt;25% </a:t>
            </a:r>
            <a:r>
              <a:rPr lang="en-GB" sz="1100" b="1" kern="0" dirty="0">
                <a:solidFill>
                  <a:srgbClr val="003874"/>
                </a:solidFill>
                <a:latin typeface="Calibri" panose="020F0502020204030204" pitchFamily="34" charset="0"/>
                <a:cs typeface="Arial"/>
              </a:rPr>
              <a:t>(n=67)</a:t>
            </a:r>
          </a:p>
          <a:p>
            <a:pPr algn="ctr" fontAlgn="auto">
              <a:spcBef>
                <a:spcPts val="0"/>
              </a:spcBef>
              <a:spcAft>
                <a:spcPts val="0"/>
              </a:spcAft>
              <a:defRPr/>
            </a:pPr>
            <a:r>
              <a:rPr lang="en-GB" sz="1100" b="1" kern="0" dirty="0">
                <a:solidFill>
                  <a:srgbClr val="003874"/>
                </a:solidFill>
                <a:latin typeface="Calibri" panose="020F0502020204030204" pitchFamily="34" charset="0"/>
                <a:cs typeface="Arial"/>
              </a:rPr>
              <a:t>Lanreotide 120 mg vs. PBO</a:t>
            </a:r>
          </a:p>
          <a:p>
            <a:pPr algn="ctr" fontAlgn="auto">
              <a:spcBef>
                <a:spcPts val="0"/>
              </a:spcBef>
              <a:spcAft>
                <a:spcPts val="0"/>
              </a:spcAft>
              <a:defRPr/>
            </a:pPr>
            <a:r>
              <a:rPr lang="en-GB" sz="1100" b="1" kern="0" dirty="0">
                <a:solidFill>
                  <a:srgbClr val="003874"/>
                </a:solidFill>
                <a:latin typeface="Calibri" panose="020F0502020204030204" pitchFamily="34" charset="0"/>
                <a:cs typeface="Arial"/>
              </a:rPr>
              <a:t>HR=0.45 </a:t>
            </a:r>
          </a:p>
          <a:p>
            <a:pPr algn="ctr" fontAlgn="auto">
              <a:spcBef>
                <a:spcPts val="0"/>
              </a:spcBef>
              <a:spcAft>
                <a:spcPts val="0"/>
              </a:spcAft>
              <a:defRPr/>
            </a:pPr>
            <a:r>
              <a:rPr lang="en-GB" sz="1100" b="1" kern="0" dirty="0">
                <a:solidFill>
                  <a:srgbClr val="003874"/>
                </a:solidFill>
                <a:latin typeface="Calibri" panose="020F0502020204030204" pitchFamily="34" charset="0"/>
                <a:cs typeface="Arial"/>
              </a:rPr>
              <a:t>[95% CI: 0.23, 0.88]</a:t>
            </a:r>
          </a:p>
        </p:txBody>
      </p:sp>
      <p:grpSp>
        <p:nvGrpSpPr>
          <p:cNvPr id="94309" name="Group 220"/>
          <p:cNvGrpSpPr>
            <a:grpSpLocks/>
          </p:cNvGrpSpPr>
          <p:nvPr/>
        </p:nvGrpSpPr>
        <p:grpSpPr bwMode="auto">
          <a:xfrm>
            <a:off x="2478088" y="5181601"/>
            <a:ext cx="3276600" cy="568325"/>
            <a:chOff x="1151754" y="5698173"/>
            <a:chExt cx="6396785" cy="568860"/>
          </a:xfrm>
        </p:grpSpPr>
        <p:sp>
          <p:nvSpPr>
            <p:cNvPr id="94328" name="Rectangle 512"/>
            <p:cNvSpPr>
              <a:spLocks noChangeArrowheads="1"/>
            </p:cNvSpPr>
            <p:nvPr/>
          </p:nvSpPr>
          <p:spPr bwMode="auto">
            <a:xfrm>
              <a:off x="1158103" y="5915660"/>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62</a:t>
              </a:r>
            </a:p>
          </p:txBody>
        </p:sp>
        <p:sp>
          <p:nvSpPr>
            <p:cNvPr id="94329" name="Rectangle 513"/>
            <p:cNvSpPr>
              <a:spLocks noChangeArrowheads="1"/>
            </p:cNvSpPr>
            <p:nvPr/>
          </p:nvSpPr>
          <p:spPr bwMode="auto">
            <a:xfrm>
              <a:off x="1874113" y="5915660"/>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58</a:t>
              </a:r>
            </a:p>
          </p:txBody>
        </p:sp>
        <p:sp>
          <p:nvSpPr>
            <p:cNvPr id="94330" name="Rectangle 514"/>
            <p:cNvSpPr>
              <a:spLocks noChangeArrowheads="1"/>
            </p:cNvSpPr>
            <p:nvPr/>
          </p:nvSpPr>
          <p:spPr bwMode="auto">
            <a:xfrm>
              <a:off x="2538278" y="5915660"/>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56</a:t>
              </a:r>
            </a:p>
          </p:txBody>
        </p:sp>
        <p:sp>
          <p:nvSpPr>
            <p:cNvPr id="94331" name="Rectangle 515"/>
            <p:cNvSpPr>
              <a:spLocks noChangeArrowheads="1"/>
            </p:cNvSpPr>
            <p:nvPr/>
          </p:nvSpPr>
          <p:spPr bwMode="auto">
            <a:xfrm>
              <a:off x="3239318" y="5915660"/>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52</a:t>
              </a:r>
            </a:p>
          </p:txBody>
        </p:sp>
        <p:sp>
          <p:nvSpPr>
            <p:cNvPr id="94332" name="Rectangle 516"/>
            <p:cNvSpPr>
              <a:spLocks noChangeArrowheads="1"/>
            </p:cNvSpPr>
            <p:nvPr/>
          </p:nvSpPr>
          <p:spPr bwMode="auto">
            <a:xfrm>
              <a:off x="3961314" y="5915660"/>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50</a:t>
              </a:r>
            </a:p>
          </p:txBody>
        </p:sp>
        <p:sp>
          <p:nvSpPr>
            <p:cNvPr id="94333" name="Rectangle 517"/>
            <p:cNvSpPr>
              <a:spLocks noChangeArrowheads="1"/>
            </p:cNvSpPr>
            <p:nvPr/>
          </p:nvSpPr>
          <p:spPr bwMode="auto">
            <a:xfrm>
              <a:off x="5333863" y="5915660"/>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43</a:t>
              </a:r>
            </a:p>
          </p:txBody>
        </p:sp>
        <p:sp>
          <p:nvSpPr>
            <p:cNvPr id="94334" name="Rectangle 518"/>
            <p:cNvSpPr>
              <a:spLocks noChangeArrowheads="1"/>
            </p:cNvSpPr>
            <p:nvPr/>
          </p:nvSpPr>
          <p:spPr bwMode="auto">
            <a:xfrm>
              <a:off x="1151754" y="6109335"/>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75</a:t>
              </a:r>
            </a:p>
          </p:txBody>
        </p:sp>
        <p:sp>
          <p:nvSpPr>
            <p:cNvPr id="94335" name="Rectangle 519"/>
            <p:cNvSpPr>
              <a:spLocks noChangeArrowheads="1"/>
            </p:cNvSpPr>
            <p:nvPr/>
          </p:nvSpPr>
          <p:spPr bwMode="auto">
            <a:xfrm>
              <a:off x="1874113" y="6109335"/>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73</a:t>
              </a:r>
            </a:p>
          </p:txBody>
        </p:sp>
        <p:sp>
          <p:nvSpPr>
            <p:cNvPr id="94336" name="Rectangle 520"/>
            <p:cNvSpPr>
              <a:spLocks noChangeArrowheads="1"/>
            </p:cNvSpPr>
            <p:nvPr/>
          </p:nvSpPr>
          <p:spPr bwMode="auto">
            <a:xfrm>
              <a:off x="2538278" y="6109335"/>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69</a:t>
              </a:r>
            </a:p>
          </p:txBody>
        </p:sp>
        <p:sp>
          <p:nvSpPr>
            <p:cNvPr id="94337" name="Rectangle 521"/>
            <p:cNvSpPr>
              <a:spLocks noChangeArrowheads="1"/>
            </p:cNvSpPr>
            <p:nvPr/>
          </p:nvSpPr>
          <p:spPr bwMode="auto">
            <a:xfrm>
              <a:off x="3239318" y="6109335"/>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63</a:t>
              </a:r>
            </a:p>
          </p:txBody>
        </p:sp>
        <p:sp>
          <p:nvSpPr>
            <p:cNvPr id="94338" name="Rectangle 522"/>
            <p:cNvSpPr>
              <a:spLocks noChangeArrowheads="1"/>
            </p:cNvSpPr>
            <p:nvPr/>
          </p:nvSpPr>
          <p:spPr bwMode="auto">
            <a:xfrm>
              <a:off x="3945437" y="6109335"/>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52</a:t>
              </a:r>
            </a:p>
          </p:txBody>
        </p:sp>
        <p:sp>
          <p:nvSpPr>
            <p:cNvPr id="94339" name="Rectangle 523"/>
            <p:cNvSpPr>
              <a:spLocks noChangeArrowheads="1"/>
            </p:cNvSpPr>
            <p:nvPr/>
          </p:nvSpPr>
          <p:spPr bwMode="auto">
            <a:xfrm>
              <a:off x="5333863" y="6109335"/>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38</a:t>
              </a:r>
            </a:p>
          </p:txBody>
        </p:sp>
        <p:sp>
          <p:nvSpPr>
            <p:cNvPr id="94340" name="Rectangle 524"/>
            <p:cNvSpPr>
              <a:spLocks noChangeArrowheads="1"/>
            </p:cNvSpPr>
            <p:nvPr/>
          </p:nvSpPr>
          <p:spPr bwMode="auto">
            <a:xfrm>
              <a:off x="6746739" y="5915660"/>
              <a:ext cx="256631"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28</a:t>
              </a:r>
            </a:p>
          </p:txBody>
        </p:sp>
        <p:sp>
          <p:nvSpPr>
            <p:cNvPr id="94341" name="Rectangle 545"/>
            <p:cNvSpPr>
              <a:spLocks noChangeArrowheads="1"/>
            </p:cNvSpPr>
            <p:nvPr/>
          </p:nvSpPr>
          <p:spPr bwMode="auto">
            <a:xfrm>
              <a:off x="1470319" y="5698173"/>
              <a:ext cx="4378376"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0000"/>
                  </a:solidFill>
                  <a:latin typeface="Calibri" panose="020F0502020204030204" pitchFamily="34" charset="0"/>
                  <a:ea typeface="MS PGothic" panose="020B0600070205080204" pitchFamily="34" charset="-128"/>
                  <a:cs typeface="Arial" panose="020B0604020202020204" pitchFamily="34" charset="0"/>
                </a:rPr>
                <a:t>Numbers of patients at risk of death or PD</a:t>
              </a:r>
            </a:p>
          </p:txBody>
        </p:sp>
        <p:sp>
          <p:nvSpPr>
            <p:cNvPr id="94342" name="Rectangle 522"/>
            <p:cNvSpPr>
              <a:spLocks noChangeArrowheads="1"/>
            </p:cNvSpPr>
            <p:nvPr/>
          </p:nvSpPr>
          <p:spPr bwMode="auto">
            <a:xfrm>
              <a:off x="6699021" y="6113145"/>
              <a:ext cx="31296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 25</a:t>
              </a:r>
            </a:p>
          </p:txBody>
        </p:sp>
        <p:sp>
          <p:nvSpPr>
            <p:cNvPr id="94343" name="Rectangle 523"/>
            <p:cNvSpPr>
              <a:spLocks noChangeArrowheads="1"/>
            </p:cNvSpPr>
            <p:nvPr/>
          </p:nvSpPr>
          <p:spPr bwMode="auto">
            <a:xfrm>
              <a:off x="7420224" y="6113145"/>
              <a:ext cx="128315"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0</a:t>
              </a:r>
            </a:p>
          </p:txBody>
        </p:sp>
        <p:sp>
          <p:nvSpPr>
            <p:cNvPr id="94344" name="Rectangle 524"/>
            <p:cNvSpPr>
              <a:spLocks noChangeArrowheads="1"/>
            </p:cNvSpPr>
            <p:nvPr/>
          </p:nvSpPr>
          <p:spPr bwMode="auto">
            <a:xfrm>
              <a:off x="7420222" y="5915660"/>
              <a:ext cx="128315"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0</a:t>
              </a:r>
            </a:p>
          </p:txBody>
        </p:sp>
      </p:grpSp>
      <p:grpSp>
        <p:nvGrpSpPr>
          <p:cNvPr id="94310" name="Group 243"/>
          <p:cNvGrpSpPr>
            <a:grpSpLocks/>
          </p:cNvGrpSpPr>
          <p:nvPr/>
        </p:nvGrpSpPr>
        <p:grpSpPr bwMode="auto">
          <a:xfrm>
            <a:off x="6888163" y="5384801"/>
            <a:ext cx="3173412" cy="371475"/>
            <a:chOff x="1152201" y="5904396"/>
            <a:chExt cx="6490693" cy="370969"/>
          </a:xfrm>
        </p:grpSpPr>
        <p:sp>
          <p:nvSpPr>
            <p:cNvPr id="94312" name="Rectangle 512"/>
            <p:cNvSpPr>
              <a:spLocks noChangeArrowheads="1"/>
            </p:cNvSpPr>
            <p:nvPr/>
          </p:nvSpPr>
          <p:spPr bwMode="auto">
            <a:xfrm>
              <a:off x="1158552" y="5915660"/>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39</a:t>
              </a:r>
            </a:p>
          </p:txBody>
        </p:sp>
        <p:sp>
          <p:nvSpPr>
            <p:cNvPr id="94313" name="Rectangle 513"/>
            <p:cNvSpPr>
              <a:spLocks noChangeArrowheads="1"/>
            </p:cNvSpPr>
            <p:nvPr/>
          </p:nvSpPr>
          <p:spPr bwMode="auto">
            <a:xfrm>
              <a:off x="1874561" y="5915660"/>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36</a:t>
              </a:r>
            </a:p>
          </p:txBody>
        </p:sp>
        <p:sp>
          <p:nvSpPr>
            <p:cNvPr id="94314" name="Rectangle 514"/>
            <p:cNvSpPr>
              <a:spLocks noChangeArrowheads="1"/>
            </p:cNvSpPr>
            <p:nvPr/>
          </p:nvSpPr>
          <p:spPr bwMode="auto">
            <a:xfrm>
              <a:off x="2538723" y="5915660"/>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28</a:t>
              </a:r>
            </a:p>
          </p:txBody>
        </p:sp>
        <p:sp>
          <p:nvSpPr>
            <p:cNvPr id="94315" name="Rectangle 515"/>
            <p:cNvSpPr>
              <a:spLocks noChangeArrowheads="1"/>
            </p:cNvSpPr>
            <p:nvPr/>
          </p:nvSpPr>
          <p:spPr bwMode="auto">
            <a:xfrm>
              <a:off x="3246114" y="5915660"/>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26</a:t>
              </a:r>
            </a:p>
          </p:txBody>
        </p:sp>
        <p:sp>
          <p:nvSpPr>
            <p:cNvPr id="94316" name="Rectangle 516"/>
            <p:cNvSpPr>
              <a:spLocks noChangeArrowheads="1"/>
            </p:cNvSpPr>
            <p:nvPr/>
          </p:nvSpPr>
          <p:spPr bwMode="auto">
            <a:xfrm>
              <a:off x="3961759" y="5915660"/>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21</a:t>
              </a:r>
            </a:p>
          </p:txBody>
        </p:sp>
        <p:sp>
          <p:nvSpPr>
            <p:cNvPr id="94317" name="Rectangle 517"/>
            <p:cNvSpPr>
              <a:spLocks noChangeArrowheads="1"/>
            </p:cNvSpPr>
            <p:nvPr/>
          </p:nvSpPr>
          <p:spPr bwMode="auto">
            <a:xfrm>
              <a:off x="5334311" y="5915660"/>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18</a:t>
              </a:r>
            </a:p>
          </p:txBody>
        </p:sp>
        <p:sp>
          <p:nvSpPr>
            <p:cNvPr id="94318" name="Rectangle 518"/>
            <p:cNvSpPr>
              <a:spLocks noChangeArrowheads="1"/>
            </p:cNvSpPr>
            <p:nvPr/>
          </p:nvSpPr>
          <p:spPr bwMode="auto">
            <a:xfrm>
              <a:off x="1152201" y="6109335"/>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28</a:t>
              </a:r>
            </a:p>
          </p:txBody>
        </p:sp>
        <p:sp>
          <p:nvSpPr>
            <p:cNvPr id="94319" name="Rectangle 519"/>
            <p:cNvSpPr>
              <a:spLocks noChangeArrowheads="1"/>
            </p:cNvSpPr>
            <p:nvPr/>
          </p:nvSpPr>
          <p:spPr bwMode="auto">
            <a:xfrm>
              <a:off x="1874561" y="6109335"/>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28</a:t>
              </a:r>
            </a:p>
          </p:txBody>
        </p:sp>
        <p:sp>
          <p:nvSpPr>
            <p:cNvPr id="94320" name="Rectangle 520"/>
            <p:cNvSpPr>
              <a:spLocks noChangeArrowheads="1"/>
            </p:cNvSpPr>
            <p:nvPr/>
          </p:nvSpPr>
          <p:spPr bwMode="auto">
            <a:xfrm>
              <a:off x="2538723" y="6109335"/>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18</a:t>
              </a:r>
            </a:p>
          </p:txBody>
        </p:sp>
        <p:sp>
          <p:nvSpPr>
            <p:cNvPr id="94321" name="Rectangle 521"/>
            <p:cNvSpPr>
              <a:spLocks noChangeArrowheads="1"/>
            </p:cNvSpPr>
            <p:nvPr/>
          </p:nvSpPr>
          <p:spPr bwMode="auto">
            <a:xfrm>
              <a:off x="3239765" y="6109335"/>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13</a:t>
              </a:r>
            </a:p>
          </p:txBody>
        </p:sp>
        <p:sp>
          <p:nvSpPr>
            <p:cNvPr id="94322" name="Rectangle 522"/>
            <p:cNvSpPr>
              <a:spLocks noChangeArrowheads="1"/>
            </p:cNvSpPr>
            <p:nvPr/>
          </p:nvSpPr>
          <p:spPr bwMode="auto">
            <a:xfrm>
              <a:off x="3954081" y="6109335"/>
              <a:ext cx="252460"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  7</a:t>
              </a:r>
            </a:p>
          </p:txBody>
        </p:sp>
        <p:sp>
          <p:nvSpPr>
            <p:cNvPr id="94323" name="Rectangle 523"/>
            <p:cNvSpPr>
              <a:spLocks noChangeArrowheads="1"/>
            </p:cNvSpPr>
            <p:nvPr/>
          </p:nvSpPr>
          <p:spPr bwMode="auto">
            <a:xfrm>
              <a:off x="5326633" y="6109335"/>
              <a:ext cx="252460"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  5</a:t>
              </a:r>
            </a:p>
          </p:txBody>
        </p:sp>
        <p:sp>
          <p:nvSpPr>
            <p:cNvPr id="94324" name="Rectangle 524"/>
            <p:cNvSpPr>
              <a:spLocks noChangeArrowheads="1"/>
            </p:cNvSpPr>
            <p:nvPr/>
          </p:nvSpPr>
          <p:spPr bwMode="auto">
            <a:xfrm>
              <a:off x="6747186" y="5915660"/>
              <a:ext cx="268854"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12</a:t>
              </a:r>
            </a:p>
          </p:txBody>
        </p:sp>
        <p:sp>
          <p:nvSpPr>
            <p:cNvPr id="94325" name="Rectangle 522"/>
            <p:cNvSpPr>
              <a:spLocks noChangeArrowheads="1"/>
            </p:cNvSpPr>
            <p:nvPr/>
          </p:nvSpPr>
          <p:spPr bwMode="auto">
            <a:xfrm>
              <a:off x="6746809" y="6113145"/>
              <a:ext cx="252460"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  1</a:t>
              </a:r>
            </a:p>
          </p:txBody>
        </p:sp>
        <p:sp>
          <p:nvSpPr>
            <p:cNvPr id="94326" name="Rectangle 523"/>
            <p:cNvSpPr>
              <a:spLocks noChangeArrowheads="1"/>
            </p:cNvSpPr>
            <p:nvPr/>
          </p:nvSpPr>
          <p:spPr bwMode="auto">
            <a:xfrm>
              <a:off x="7508467" y="6121477"/>
              <a:ext cx="134427"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008CCF"/>
                  </a:solidFill>
                  <a:latin typeface="Calibri" panose="020F0502020204030204" pitchFamily="34" charset="0"/>
                  <a:ea typeface="MS PGothic" panose="020B0600070205080204" pitchFamily="34" charset="-128"/>
                  <a:cs typeface="Arial" panose="020B0604020202020204" pitchFamily="34" charset="0"/>
                </a:rPr>
                <a:t>0</a:t>
              </a:r>
            </a:p>
          </p:txBody>
        </p:sp>
        <p:sp>
          <p:nvSpPr>
            <p:cNvPr id="94327" name="Rectangle 524"/>
            <p:cNvSpPr>
              <a:spLocks noChangeArrowheads="1"/>
            </p:cNvSpPr>
            <p:nvPr/>
          </p:nvSpPr>
          <p:spPr bwMode="auto">
            <a:xfrm>
              <a:off x="7508467" y="5904396"/>
              <a:ext cx="134427"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b="0" kern="0" dirty="0">
                  <a:solidFill>
                    <a:srgbClr val="63A5B4"/>
                  </a:solidFill>
                  <a:latin typeface="Calibri" panose="020F0502020204030204" pitchFamily="34" charset="0"/>
                  <a:ea typeface="MS PGothic" panose="020B0600070205080204" pitchFamily="34" charset="-128"/>
                  <a:cs typeface="Arial" panose="020B0604020202020204" pitchFamily="34" charset="0"/>
                </a:rPr>
                <a:t>0</a:t>
              </a:r>
            </a:p>
          </p:txBody>
        </p:sp>
      </p:grpSp>
      <p:sp>
        <p:nvSpPr>
          <p:cNvPr id="94311" name="Rectangle 545"/>
          <p:cNvSpPr>
            <a:spLocks noChangeArrowheads="1"/>
          </p:cNvSpPr>
          <p:nvPr/>
        </p:nvSpPr>
        <p:spPr bwMode="auto">
          <a:xfrm>
            <a:off x="7035800" y="5189539"/>
            <a:ext cx="2243138" cy="153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000" kern="0" dirty="0">
                <a:solidFill>
                  <a:srgbClr val="000000"/>
                </a:solidFill>
                <a:latin typeface="Calibri" panose="020F0502020204030204" pitchFamily="34" charset="0"/>
                <a:ea typeface="MS PGothic" panose="020B0600070205080204" pitchFamily="34" charset="-128"/>
                <a:cs typeface="Arial" panose="020B0604020202020204" pitchFamily="34" charset="0"/>
              </a:rPr>
              <a:t>Numbers of patients at risk of death or PD</a:t>
            </a:r>
          </a:p>
        </p:txBody>
      </p:sp>
    </p:spTree>
    <p:extLst>
      <p:ext uri="{BB962C8B-B14F-4D97-AF65-F5344CB8AC3E}">
        <p14:creationId xmlns:p14="http://schemas.microsoft.com/office/powerpoint/2010/main" val="377031417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Title 1"/>
          <p:cNvSpPr>
            <a:spLocks noGrp="1"/>
          </p:cNvSpPr>
          <p:nvPr>
            <p:ph type="title"/>
          </p:nvPr>
        </p:nvSpPr>
        <p:spPr>
          <a:xfrm>
            <a:off x="2051050" y="176213"/>
            <a:ext cx="8134350" cy="889000"/>
          </a:xfrm>
        </p:spPr>
        <p:txBody>
          <a:bodyPr/>
          <a:lstStyle/>
          <a:p>
            <a:pPr algn="ctr"/>
            <a:r>
              <a:rPr altLang="en-US" sz="3200" b="0">
                <a:solidFill>
                  <a:schemeClr val="tx2"/>
                </a:solidFill>
                <a:latin typeface="Calibri" panose="020F0502020204030204" pitchFamily="34" charset="0"/>
              </a:rPr>
              <a:t>CLARINET: Secondary Endpoint</a:t>
            </a:r>
            <a:br>
              <a:rPr altLang="en-US" sz="3200" b="0">
                <a:solidFill>
                  <a:schemeClr val="tx2"/>
                </a:solidFill>
                <a:latin typeface="Calibri" panose="020F0502020204030204" pitchFamily="34" charset="0"/>
              </a:rPr>
            </a:br>
            <a:r>
              <a:rPr altLang="en-US" sz="3200" b="0">
                <a:solidFill>
                  <a:schemeClr val="tx2"/>
                </a:solidFill>
                <a:latin typeface="Calibri" panose="020F0502020204030204" pitchFamily="34" charset="0"/>
              </a:rPr>
              <a:t> (Overall Survival)</a:t>
            </a:r>
          </a:p>
        </p:txBody>
      </p:sp>
      <p:sp>
        <p:nvSpPr>
          <p:cNvPr id="96259" name="Text Placeholder 243"/>
          <p:cNvSpPr>
            <a:spLocks noGrp="1"/>
          </p:cNvSpPr>
          <p:nvPr>
            <p:ph type="body" sz="quarter" idx="10"/>
          </p:nvPr>
        </p:nvSpPr>
        <p:spPr>
          <a:xfrm>
            <a:off x="1646238" y="6370638"/>
            <a:ext cx="6272212" cy="266700"/>
          </a:xfrm>
        </p:spPr>
        <p:txBody>
          <a:bodyPr/>
          <a:lstStyle/>
          <a:p>
            <a:pPr marL="0" lvl="1" indent="0">
              <a:spcBef>
                <a:spcPct val="0"/>
              </a:spcBef>
              <a:buNone/>
            </a:pPr>
            <a:r>
              <a:rPr lang="en-GB" altLang="en-US" b="1" dirty="0">
                <a:ea typeface="MS PGothic" panose="020B0600070205080204" pitchFamily="34" charset="-128"/>
                <a:cs typeface="ヒラギノ角ゴ Pro W3" charset="-128"/>
              </a:rPr>
              <a:t>OLE, open-label extension; PBO, placebo; PD, progressive disease.</a:t>
            </a:r>
            <a:endParaRPr lang="en-US" altLang="en-US" b="1" dirty="0">
              <a:ea typeface="MS PGothic" panose="020B0600070205080204" pitchFamily="34" charset="-128"/>
              <a:cs typeface="ヒラギノ角ゴ Pro W3" charset="-128"/>
            </a:endParaRPr>
          </a:p>
          <a:p>
            <a:pPr marL="0" lvl="1" indent="0">
              <a:spcBef>
                <a:spcPct val="0"/>
              </a:spcBef>
              <a:buNone/>
            </a:pPr>
            <a:endParaRPr lang="en-US" altLang="en-US" b="1" dirty="0">
              <a:ea typeface="MS PGothic" panose="020B0600070205080204" pitchFamily="34" charset="-128"/>
              <a:cs typeface="ヒラギノ角ゴ Pro W3" charset="-128"/>
            </a:endParaRPr>
          </a:p>
          <a:p>
            <a:pPr marL="0" lvl="1" indent="0">
              <a:spcBef>
                <a:spcPct val="0"/>
              </a:spcBef>
              <a:buNone/>
            </a:pPr>
            <a:r>
              <a:rPr lang="en-US" altLang="en-US" b="1" dirty="0">
                <a:ea typeface="MS PGothic" panose="020B0600070205080204" pitchFamily="34" charset="-128"/>
                <a:cs typeface="ヒラギノ角ゴ Pro W3" charset="-128"/>
              </a:rPr>
              <a:t>Caplin ME, et al. </a:t>
            </a:r>
            <a:r>
              <a:rPr lang="en-US" altLang="en-US" b="1" i="1" dirty="0">
                <a:ea typeface="MS PGothic" panose="020B0600070205080204" pitchFamily="34" charset="-128"/>
                <a:cs typeface="ヒラギノ角ゴ Pro W3" charset="-128"/>
              </a:rPr>
              <a:t>N Engl J Med</a:t>
            </a:r>
            <a:r>
              <a:rPr lang="en-US" altLang="en-US" b="1" dirty="0">
                <a:ea typeface="MS PGothic" panose="020B0600070205080204" pitchFamily="34" charset="-128"/>
                <a:cs typeface="ヒラギノ角ゴ Pro W3" charset="-128"/>
              </a:rPr>
              <a:t>. 2014;371(3):224-233. </a:t>
            </a:r>
          </a:p>
        </p:txBody>
      </p:sp>
      <p:sp>
        <p:nvSpPr>
          <p:cNvPr id="240" name="Rounded Rectangle 239"/>
          <p:cNvSpPr/>
          <p:nvPr/>
        </p:nvSpPr>
        <p:spPr>
          <a:xfrm>
            <a:off x="1922464" y="1676400"/>
            <a:ext cx="8245475" cy="4114800"/>
          </a:xfrm>
          <a:prstGeom prst="roundRect">
            <a:avLst>
              <a:gd name="adj" fmla="val 4452"/>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kern="0" dirty="0">
              <a:solidFill>
                <a:prstClr val="white"/>
              </a:solidFill>
            </a:endParaRPr>
          </a:p>
        </p:txBody>
      </p:sp>
      <p:grpSp>
        <p:nvGrpSpPr>
          <p:cNvPr id="96261" name="Group 8"/>
          <p:cNvGrpSpPr>
            <a:grpSpLocks/>
          </p:cNvGrpSpPr>
          <p:nvPr/>
        </p:nvGrpSpPr>
        <p:grpSpPr bwMode="auto">
          <a:xfrm>
            <a:off x="2547943" y="1752600"/>
            <a:ext cx="7391391" cy="3249318"/>
            <a:chOff x="276490" y="1539266"/>
            <a:chExt cx="8201315" cy="4537365"/>
          </a:xfrm>
        </p:grpSpPr>
        <p:sp>
          <p:nvSpPr>
            <p:cNvPr id="96274" name="Rectangle 195"/>
            <p:cNvSpPr>
              <a:spLocks noChangeArrowheads="1"/>
            </p:cNvSpPr>
            <p:nvPr/>
          </p:nvSpPr>
          <p:spPr bwMode="auto">
            <a:xfrm rot="16200000">
              <a:off x="-395144" y="3848333"/>
              <a:ext cx="1531094" cy="1878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US" altLang="en-US" sz="1100" b="0" kern="0" dirty="0">
                  <a:solidFill>
                    <a:srgbClr val="000000"/>
                  </a:solidFill>
                  <a:cs typeface="Tahoma" panose="020B0604030504040204" pitchFamily="34" charset="0"/>
                </a:rPr>
                <a:t>Patients alive (%)</a:t>
              </a:r>
            </a:p>
          </p:txBody>
        </p:sp>
        <p:sp>
          <p:nvSpPr>
            <p:cNvPr id="96275" name="TextBox 246"/>
            <p:cNvSpPr txBox="1">
              <a:spLocks noChangeArrowheads="1"/>
            </p:cNvSpPr>
            <p:nvPr/>
          </p:nvSpPr>
          <p:spPr bwMode="auto">
            <a:xfrm>
              <a:off x="4037034" y="3670382"/>
              <a:ext cx="2342843" cy="6661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63A5B4"/>
                  </a:solidFill>
                  <a:cs typeface="Tahoma" panose="020B0604030504040204" pitchFamily="34" charset="0"/>
                </a:rPr>
                <a:t>Lanreotide </a:t>
              </a:r>
              <a:r>
                <a:rPr lang="en-GB" altLang="en-US" sz="1100" kern="0" dirty="0">
                  <a:solidFill>
                    <a:srgbClr val="63A5B4"/>
                  </a:solidFill>
                  <a:cs typeface="Tahoma" panose="020B0604030504040204" pitchFamily="34" charset="0"/>
                </a:rPr>
                <a:t>Depot 120 mg </a:t>
              </a:r>
            </a:p>
            <a:p>
              <a:pPr fontAlgn="auto">
                <a:spcBef>
                  <a:spcPct val="0"/>
                </a:spcBef>
                <a:spcAft>
                  <a:spcPts val="0"/>
                </a:spcAft>
                <a:buNone/>
                <a:defRPr/>
              </a:pPr>
              <a:r>
                <a:rPr lang="en-GB" altLang="en-US" sz="1100" kern="0" dirty="0">
                  <a:solidFill>
                    <a:srgbClr val="63A5B4"/>
                  </a:solidFill>
                  <a:cs typeface="Tahoma" panose="020B0604030504040204" pitchFamily="34" charset="0"/>
                </a:rPr>
                <a:t>19 deaths / 101 patients</a:t>
              </a:r>
            </a:p>
          </p:txBody>
        </p:sp>
        <p:sp>
          <p:nvSpPr>
            <p:cNvPr id="96276" name="TextBox 247"/>
            <p:cNvSpPr txBox="1">
              <a:spLocks noChangeArrowheads="1"/>
            </p:cNvSpPr>
            <p:nvPr/>
          </p:nvSpPr>
          <p:spPr bwMode="auto">
            <a:xfrm>
              <a:off x="4094451" y="4310309"/>
              <a:ext cx="1971232" cy="6661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GB" altLang="en-US" sz="1400" i="1" u="sng" kern="0" dirty="0">
                  <a:solidFill>
                    <a:srgbClr val="1385FF"/>
                  </a:solidFill>
                  <a:cs typeface="Tahoma" panose="020B0604030504040204" pitchFamily="34" charset="0"/>
                </a:rPr>
                <a:t>Placebo</a:t>
              </a:r>
            </a:p>
            <a:p>
              <a:pPr fontAlgn="auto">
                <a:spcBef>
                  <a:spcPct val="0"/>
                </a:spcBef>
                <a:spcAft>
                  <a:spcPts val="0"/>
                </a:spcAft>
                <a:buNone/>
                <a:defRPr/>
              </a:pPr>
              <a:r>
                <a:rPr lang="en-GB" altLang="en-US" sz="1100" kern="0" dirty="0">
                  <a:solidFill>
                    <a:srgbClr val="1385FF"/>
                  </a:solidFill>
                  <a:cs typeface="Tahoma" panose="020B0604030504040204" pitchFamily="34" charset="0"/>
                </a:rPr>
                <a:t>17 deaths / 103 patients</a:t>
              </a:r>
            </a:p>
          </p:txBody>
        </p:sp>
        <p:sp>
          <p:nvSpPr>
            <p:cNvPr id="96277" name="Rectangle 195"/>
            <p:cNvSpPr>
              <a:spLocks noChangeArrowheads="1"/>
            </p:cNvSpPr>
            <p:nvPr/>
          </p:nvSpPr>
          <p:spPr bwMode="auto">
            <a:xfrm>
              <a:off x="3929721" y="5840252"/>
              <a:ext cx="1006719"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Time (months)</a:t>
              </a:r>
            </a:p>
          </p:txBody>
        </p:sp>
        <p:grpSp>
          <p:nvGrpSpPr>
            <p:cNvPr id="96278" name="Group 13"/>
            <p:cNvGrpSpPr>
              <a:grpSpLocks/>
            </p:cNvGrpSpPr>
            <p:nvPr/>
          </p:nvGrpSpPr>
          <p:grpSpPr bwMode="auto">
            <a:xfrm>
              <a:off x="566389" y="2059542"/>
              <a:ext cx="7911416" cy="3807778"/>
              <a:chOff x="566389" y="2059542"/>
              <a:chExt cx="7911416" cy="3807778"/>
            </a:xfrm>
          </p:grpSpPr>
          <p:cxnSp>
            <p:nvCxnSpPr>
              <p:cNvPr id="96466" name="Straight Connector 437"/>
              <p:cNvCxnSpPr>
                <a:cxnSpLocks noChangeShapeType="1"/>
              </p:cNvCxnSpPr>
              <p:nvPr/>
            </p:nvCxnSpPr>
            <p:spPr bwMode="auto">
              <a:xfrm>
                <a:off x="1030983" y="2166938"/>
                <a:ext cx="0" cy="3455499"/>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67" name="Straight Connector 438"/>
              <p:cNvCxnSpPr>
                <a:cxnSpLocks noChangeShapeType="1"/>
              </p:cNvCxnSpPr>
              <p:nvPr/>
            </p:nvCxnSpPr>
            <p:spPr bwMode="auto">
              <a:xfrm flipH="1">
                <a:off x="949515" y="5540808"/>
                <a:ext cx="748725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68" name="Straight Connector 439"/>
              <p:cNvCxnSpPr>
                <a:cxnSpLocks noChangeShapeType="1"/>
              </p:cNvCxnSpPr>
              <p:nvPr/>
            </p:nvCxnSpPr>
            <p:spPr bwMode="auto">
              <a:xfrm>
                <a:off x="947659" y="4186817"/>
                <a:ext cx="8153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69" name="Straight Connector 440"/>
              <p:cNvCxnSpPr>
                <a:cxnSpLocks noChangeShapeType="1"/>
              </p:cNvCxnSpPr>
              <p:nvPr/>
            </p:nvCxnSpPr>
            <p:spPr bwMode="auto">
              <a:xfrm>
                <a:off x="951366" y="4523455"/>
                <a:ext cx="77829"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70" name="Straight Connector 441"/>
              <p:cNvCxnSpPr>
                <a:cxnSpLocks noChangeShapeType="1"/>
              </p:cNvCxnSpPr>
              <p:nvPr/>
            </p:nvCxnSpPr>
            <p:spPr bwMode="auto">
              <a:xfrm>
                <a:off x="943953" y="3850179"/>
                <a:ext cx="8153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71" name="Straight Connector 442"/>
              <p:cNvCxnSpPr>
                <a:cxnSpLocks noChangeShapeType="1"/>
              </p:cNvCxnSpPr>
              <p:nvPr/>
            </p:nvCxnSpPr>
            <p:spPr bwMode="auto">
              <a:xfrm>
                <a:off x="947659" y="4860093"/>
                <a:ext cx="8153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72" name="Straight Connector 443"/>
              <p:cNvCxnSpPr>
                <a:cxnSpLocks noChangeShapeType="1"/>
              </p:cNvCxnSpPr>
              <p:nvPr/>
            </p:nvCxnSpPr>
            <p:spPr bwMode="auto">
              <a:xfrm>
                <a:off x="949512" y="5196731"/>
                <a:ext cx="8153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73" name="Straight Connector 444"/>
              <p:cNvCxnSpPr>
                <a:cxnSpLocks noChangeShapeType="1"/>
              </p:cNvCxnSpPr>
              <p:nvPr/>
            </p:nvCxnSpPr>
            <p:spPr bwMode="auto">
              <a:xfrm>
                <a:off x="945806" y="3513541"/>
                <a:ext cx="8153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74" name="Straight Connector 445"/>
              <p:cNvCxnSpPr>
                <a:cxnSpLocks noChangeShapeType="1"/>
              </p:cNvCxnSpPr>
              <p:nvPr/>
            </p:nvCxnSpPr>
            <p:spPr bwMode="auto">
              <a:xfrm>
                <a:off x="945806" y="3176903"/>
                <a:ext cx="8153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75" name="Straight Connector 446"/>
              <p:cNvCxnSpPr>
                <a:cxnSpLocks noChangeShapeType="1"/>
              </p:cNvCxnSpPr>
              <p:nvPr/>
            </p:nvCxnSpPr>
            <p:spPr bwMode="auto">
              <a:xfrm>
                <a:off x="947659" y="2840265"/>
                <a:ext cx="8153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76" name="Straight Connector 447"/>
              <p:cNvCxnSpPr>
                <a:cxnSpLocks noChangeShapeType="1"/>
              </p:cNvCxnSpPr>
              <p:nvPr/>
            </p:nvCxnSpPr>
            <p:spPr bwMode="auto">
              <a:xfrm>
                <a:off x="945806" y="2503627"/>
                <a:ext cx="8153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77" name="Straight Connector 448"/>
              <p:cNvCxnSpPr>
                <a:cxnSpLocks noChangeShapeType="1"/>
              </p:cNvCxnSpPr>
              <p:nvPr/>
            </p:nvCxnSpPr>
            <p:spPr bwMode="auto">
              <a:xfrm>
                <a:off x="949512" y="2166989"/>
                <a:ext cx="8153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78" name="Straight Connector 449"/>
              <p:cNvCxnSpPr>
                <a:cxnSpLocks noChangeShapeType="1"/>
              </p:cNvCxnSpPr>
              <p:nvPr/>
            </p:nvCxnSpPr>
            <p:spPr bwMode="auto">
              <a:xfrm rot="5400000">
                <a:off x="2054423" y="5581524"/>
                <a:ext cx="8182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79" name="Straight Connector 450"/>
              <p:cNvCxnSpPr>
                <a:cxnSpLocks noChangeShapeType="1"/>
              </p:cNvCxnSpPr>
              <p:nvPr/>
            </p:nvCxnSpPr>
            <p:spPr bwMode="auto">
              <a:xfrm rot="5400000">
                <a:off x="3112579" y="5581524"/>
                <a:ext cx="8182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80" name="Straight Connector 451"/>
              <p:cNvCxnSpPr>
                <a:cxnSpLocks noChangeShapeType="1"/>
              </p:cNvCxnSpPr>
              <p:nvPr/>
            </p:nvCxnSpPr>
            <p:spPr bwMode="auto">
              <a:xfrm rot="5400000">
                <a:off x="4168732" y="5581524"/>
                <a:ext cx="8182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81" name="Straight Connector 452"/>
              <p:cNvCxnSpPr>
                <a:cxnSpLocks noChangeShapeType="1"/>
              </p:cNvCxnSpPr>
              <p:nvPr/>
            </p:nvCxnSpPr>
            <p:spPr bwMode="auto">
              <a:xfrm rot="5400000">
                <a:off x="6282884" y="5581524"/>
                <a:ext cx="8182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82" name="Straight Connector 453"/>
              <p:cNvCxnSpPr>
                <a:cxnSpLocks noChangeShapeType="1"/>
              </p:cNvCxnSpPr>
              <p:nvPr/>
            </p:nvCxnSpPr>
            <p:spPr bwMode="auto">
              <a:xfrm rot="5400000">
                <a:off x="7331881" y="5581524"/>
                <a:ext cx="8182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96483" name="Straight Connector 454"/>
              <p:cNvCxnSpPr>
                <a:cxnSpLocks noChangeShapeType="1"/>
              </p:cNvCxnSpPr>
              <p:nvPr/>
            </p:nvCxnSpPr>
            <p:spPr bwMode="auto">
              <a:xfrm rot="5400000">
                <a:off x="8396837" y="5581524"/>
                <a:ext cx="8182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96484" name="Rectangle 188"/>
              <p:cNvSpPr>
                <a:spLocks noChangeArrowheads="1"/>
              </p:cNvSpPr>
              <p:nvPr/>
            </p:nvSpPr>
            <p:spPr bwMode="auto">
              <a:xfrm>
                <a:off x="981291" y="5629082"/>
                <a:ext cx="87155"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0</a:t>
                </a:r>
              </a:p>
            </p:txBody>
          </p:sp>
          <p:sp>
            <p:nvSpPr>
              <p:cNvPr id="96485" name="Rectangle 188"/>
              <p:cNvSpPr>
                <a:spLocks noChangeArrowheads="1"/>
              </p:cNvSpPr>
              <p:nvPr/>
            </p:nvSpPr>
            <p:spPr bwMode="auto">
              <a:xfrm>
                <a:off x="1987653" y="5629080"/>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12</a:t>
                </a:r>
              </a:p>
            </p:txBody>
          </p:sp>
          <p:sp>
            <p:nvSpPr>
              <p:cNvPr id="96486" name="Rectangle 188"/>
              <p:cNvSpPr>
                <a:spLocks noChangeArrowheads="1"/>
              </p:cNvSpPr>
              <p:nvPr/>
            </p:nvSpPr>
            <p:spPr bwMode="auto">
              <a:xfrm>
                <a:off x="3038971" y="5629080"/>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24</a:t>
                </a:r>
              </a:p>
            </p:txBody>
          </p:sp>
          <p:sp>
            <p:nvSpPr>
              <p:cNvPr id="96487" name="Rectangle 188"/>
              <p:cNvSpPr>
                <a:spLocks noChangeArrowheads="1"/>
              </p:cNvSpPr>
              <p:nvPr/>
            </p:nvSpPr>
            <p:spPr bwMode="auto">
              <a:xfrm>
                <a:off x="4106767" y="5630940"/>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36</a:t>
                </a:r>
              </a:p>
            </p:txBody>
          </p:sp>
          <p:sp>
            <p:nvSpPr>
              <p:cNvPr id="96488" name="Rectangle 188"/>
              <p:cNvSpPr>
                <a:spLocks noChangeArrowheads="1"/>
              </p:cNvSpPr>
              <p:nvPr/>
            </p:nvSpPr>
            <p:spPr bwMode="auto">
              <a:xfrm>
                <a:off x="6236972" y="5630941"/>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60</a:t>
                </a:r>
              </a:p>
            </p:txBody>
          </p:sp>
          <p:sp>
            <p:nvSpPr>
              <p:cNvPr id="96489" name="Rectangle 188"/>
              <p:cNvSpPr>
                <a:spLocks noChangeArrowheads="1"/>
              </p:cNvSpPr>
              <p:nvPr/>
            </p:nvSpPr>
            <p:spPr bwMode="auto">
              <a:xfrm>
                <a:off x="7271066" y="5630941"/>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72</a:t>
                </a:r>
              </a:p>
            </p:txBody>
          </p:sp>
          <p:sp>
            <p:nvSpPr>
              <p:cNvPr id="96490" name="Rectangle 188"/>
              <p:cNvSpPr>
                <a:spLocks noChangeArrowheads="1"/>
              </p:cNvSpPr>
              <p:nvPr/>
            </p:nvSpPr>
            <p:spPr bwMode="auto">
              <a:xfrm>
                <a:off x="8303497" y="5629081"/>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84</a:t>
                </a:r>
              </a:p>
            </p:txBody>
          </p:sp>
          <p:sp>
            <p:nvSpPr>
              <p:cNvPr id="96491" name="Rectangle 188"/>
              <p:cNvSpPr>
                <a:spLocks noChangeArrowheads="1"/>
              </p:cNvSpPr>
              <p:nvPr/>
            </p:nvSpPr>
            <p:spPr bwMode="auto">
              <a:xfrm>
                <a:off x="787809" y="5430026"/>
                <a:ext cx="87155"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0</a:t>
                </a:r>
              </a:p>
            </p:txBody>
          </p:sp>
          <p:sp>
            <p:nvSpPr>
              <p:cNvPr id="96492" name="Rectangle 188"/>
              <p:cNvSpPr>
                <a:spLocks noChangeArrowheads="1"/>
              </p:cNvSpPr>
              <p:nvPr/>
            </p:nvSpPr>
            <p:spPr bwMode="auto">
              <a:xfrm>
                <a:off x="677101" y="5092974"/>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10</a:t>
                </a:r>
              </a:p>
            </p:txBody>
          </p:sp>
          <p:sp>
            <p:nvSpPr>
              <p:cNvPr id="96493" name="Rectangle 188"/>
              <p:cNvSpPr>
                <a:spLocks noChangeArrowheads="1"/>
              </p:cNvSpPr>
              <p:nvPr/>
            </p:nvSpPr>
            <p:spPr bwMode="auto">
              <a:xfrm>
                <a:off x="677101" y="4755927"/>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20</a:t>
                </a:r>
              </a:p>
            </p:txBody>
          </p:sp>
          <p:sp>
            <p:nvSpPr>
              <p:cNvPr id="96494" name="Rectangle 188"/>
              <p:cNvSpPr>
                <a:spLocks noChangeArrowheads="1"/>
              </p:cNvSpPr>
              <p:nvPr/>
            </p:nvSpPr>
            <p:spPr bwMode="auto">
              <a:xfrm>
                <a:off x="677101" y="4418878"/>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30</a:t>
                </a:r>
              </a:p>
            </p:txBody>
          </p:sp>
          <p:sp>
            <p:nvSpPr>
              <p:cNvPr id="96495" name="Rectangle 188"/>
              <p:cNvSpPr>
                <a:spLocks noChangeArrowheads="1"/>
              </p:cNvSpPr>
              <p:nvPr/>
            </p:nvSpPr>
            <p:spPr bwMode="auto">
              <a:xfrm>
                <a:off x="677101" y="4081829"/>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40</a:t>
                </a:r>
              </a:p>
            </p:txBody>
          </p:sp>
          <p:sp>
            <p:nvSpPr>
              <p:cNvPr id="96496" name="Rectangle 188"/>
              <p:cNvSpPr>
                <a:spLocks noChangeArrowheads="1"/>
              </p:cNvSpPr>
              <p:nvPr/>
            </p:nvSpPr>
            <p:spPr bwMode="auto">
              <a:xfrm>
                <a:off x="677101" y="3744783"/>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50</a:t>
                </a:r>
              </a:p>
            </p:txBody>
          </p:sp>
          <p:sp>
            <p:nvSpPr>
              <p:cNvPr id="96497" name="Rectangle 188"/>
              <p:cNvSpPr>
                <a:spLocks noChangeArrowheads="1"/>
              </p:cNvSpPr>
              <p:nvPr/>
            </p:nvSpPr>
            <p:spPr bwMode="auto">
              <a:xfrm>
                <a:off x="677099" y="3407734"/>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60</a:t>
                </a:r>
              </a:p>
            </p:txBody>
          </p:sp>
          <p:sp>
            <p:nvSpPr>
              <p:cNvPr id="96498" name="Rectangle 188"/>
              <p:cNvSpPr>
                <a:spLocks noChangeArrowheads="1"/>
              </p:cNvSpPr>
              <p:nvPr/>
            </p:nvSpPr>
            <p:spPr bwMode="auto">
              <a:xfrm>
                <a:off x="677099" y="3070686"/>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70</a:t>
                </a:r>
              </a:p>
            </p:txBody>
          </p:sp>
          <p:sp>
            <p:nvSpPr>
              <p:cNvPr id="96499" name="Rectangle 188"/>
              <p:cNvSpPr>
                <a:spLocks noChangeArrowheads="1"/>
              </p:cNvSpPr>
              <p:nvPr/>
            </p:nvSpPr>
            <p:spPr bwMode="auto">
              <a:xfrm>
                <a:off x="677099" y="2733637"/>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80</a:t>
                </a:r>
              </a:p>
            </p:txBody>
          </p:sp>
          <p:sp>
            <p:nvSpPr>
              <p:cNvPr id="96500" name="Rectangle 188"/>
              <p:cNvSpPr>
                <a:spLocks noChangeArrowheads="1"/>
              </p:cNvSpPr>
              <p:nvPr/>
            </p:nvSpPr>
            <p:spPr bwMode="auto">
              <a:xfrm>
                <a:off x="677099" y="2396590"/>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90</a:t>
                </a:r>
              </a:p>
            </p:txBody>
          </p:sp>
          <p:sp>
            <p:nvSpPr>
              <p:cNvPr id="96501" name="Rectangle 188"/>
              <p:cNvSpPr>
                <a:spLocks noChangeArrowheads="1"/>
              </p:cNvSpPr>
              <p:nvPr/>
            </p:nvSpPr>
            <p:spPr bwMode="auto">
              <a:xfrm>
                <a:off x="566389" y="2059542"/>
                <a:ext cx="261463"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100</a:t>
                </a:r>
              </a:p>
            </p:txBody>
          </p:sp>
          <p:sp>
            <p:nvSpPr>
              <p:cNvPr id="96502" name="Rectangle 188"/>
              <p:cNvSpPr>
                <a:spLocks noChangeArrowheads="1"/>
              </p:cNvSpPr>
              <p:nvPr/>
            </p:nvSpPr>
            <p:spPr bwMode="auto">
              <a:xfrm>
                <a:off x="5170360" y="5620778"/>
                <a:ext cx="174308" cy="2363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48</a:t>
                </a:r>
              </a:p>
            </p:txBody>
          </p:sp>
          <p:cxnSp>
            <p:nvCxnSpPr>
              <p:cNvPr id="96503" name="Straight Connector 474"/>
              <p:cNvCxnSpPr>
                <a:cxnSpLocks noChangeShapeType="1"/>
              </p:cNvCxnSpPr>
              <p:nvPr/>
            </p:nvCxnSpPr>
            <p:spPr bwMode="auto">
              <a:xfrm rot="5400000">
                <a:off x="5220387" y="5581620"/>
                <a:ext cx="8163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grpSp>
        <p:grpSp>
          <p:nvGrpSpPr>
            <p:cNvPr id="96279" name="Group 14"/>
            <p:cNvGrpSpPr>
              <a:grpSpLocks/>
            </p:cNvGrpSpPr>
            <p:nvPr/>
          </p:nvGrpSpPr>
          <p:grpSpPr bwMode="auto">
            <a:xfrm>
              <a:off x="1004865" y="2153339"/>
              <a:ext cx="7012012" cy="1403134"/>
              <a:chOff x="1004865" y="2153339"/>
              <a:chExt cx="7012012" cy="1403134"/>
            </a:xfrm>
          </p:grpSpPr>
          <p:sp>
            <p:nvSpPr>
              <p:cNvPr id="346" name="Freeform 345"/>
              <p:cNvSpPr/>
              <p:nvPr/>
            </p:nvSpPr>
            <p:spPr bwMode="auto">
              <a:xfrm>
                <a:off x="1030387" y="2171052"/>
                <a:ext cx="6964784" cy="1363327"/>
              </a:xfrm>
              <a:custGeom>
                <a:avLst/>
                <a:gdLst>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2550 w 6967538"/>
                  <a:gd name="connsiteY6" fmla="*/ 157163 h 1362075"/>
                  <a:gd name="connsiteX7" fmla="*/ 1552575 w 6967538"/>
                  <a:gd name="connsiteY7" fmla="*/ 157163 h 1362075"/>
                  <a:gd name="connsiteX8" fmla="*/ 1552575 w 6967538"/>
                  <a:gd name="connsiteY8" fmla="*/ 190500 h 1362075"/>
                  <a:gd name="connsiteX9" fmla="*/ 1638300 w 6967538"/>
                  <a:gd name="connsiteY9" fmla="*/ 190500 h 1362075"/>
                  <a:gd name="connsiteX10" fmla="*/ 1638300 w 6967538"/>
                  <a:gd name="connsiteY10" fmla="*/ 238125 h 1362075"/>
                  <a:gd name="connsiteX11" fmla="*/ 1833563 w 6967538"/>
                  <a:gd name="connsiteY11" fmla="*/ 238125 h 1362075"/>
                  <a:gd name="connsiteX12" fmla="*/ 1833563 w 6967538"/>
                  <a:gd name="connsiteY12" fmla="*/ 271463 h 1362075"/>
                  <a:gd name="connsiteX13" fmla="*/ 2266950 w 6967538"/>
                  <a:gd name="connsiteY13" fmla="*/ 271463 h 1362075"/>
                  <a:gd name="connsiteX14" fmla="*/ 2266950 w 6967538"/>
                  <a:gd name="connsiteY14" fmla="*/ 319088 h 1362075"/>
                  <a:gd name="connsiteX15" fmla="*/ 2547938 w 6967538"/>
                  <a:gd name="connsiteY15" fmla="*/ 319088 h 1362075"/>
                  <a:gd name="connsiteX16" fmla="*/ 2547938 w 6967538"/>
                  <a:gd name="connsiteY16" fmla="*/ 357188 h 1362075"/>
                  <a:gd name="connsiteX17" fmla="*/ 3076575 w 6967538"/>
                  <a:gd name="connsiteY17" fmla="*/ 357188 h 1362075"/>
                  <a:gd name="connsiteX18" fmla="*/ 3076575 w 6967538"/>
                  <a:gd name="connsiteY18" fmla="*/ 414338 h 1362075"/>
                  <a:gd name="connsiteX19" fmla="*/ 3405188 w 6967538"/>
                  <a:gd name="connsiteY19" fmla="*/ 414338 h 1362075"/>
                  <a:gd name="connsiteX20" fmla="*/ 3405188 w 6967538"/>
                  <a:gd name="connsiteY20" fmla="*/ 461963 h 1362075"/>
                  <a:gd name="connsiteX21" fmla="*/ 3810000 w 6967538"/>
                  <a:gd name="connsiteY21" fmla="*/ 461963 h 1362075"/>
                  <a:gd name="connsiteX22" fmla="*/ 3810000 w 6967538"/>
                  <a:gd name="connsiteY22" fmla="*/ 590550 h 1362075"/>
                  <a:gd name="connsiteX23" fmla="*/ 4010025 w 6967538"/>
                  <a:gd name="connsiteY23" fmla="*/ 590550 h 1362075"/>
                  <a:gd name="connsiteX24" fmla="*/ 4010025 w 6967538"/>
                  <a:gd name="connsiteY24" fmla="*/ 647700 h 1362075"/>
                  <a:gd name="connsiteX25" fmla="*/ 4152900 w 6967538"/>
                  <a:gd name="connsiteY25" fmla="*/ 647700 h 1362075"/>
                  <a:gd name="connsiteX26" fmla="*/ 4152900 w 6967538"/>
                  <a:gd name="connsiteY26" fmla="*/ 714375 h 1362075"/>
                  <a:gd name="connsiteX27" fmla="*/ 4367213 w 6967538"/>
                  <a:gd name="connsiteY27" fmla="*/ 714375 h 1362075"/>
                  <a:gd name="connsiteX28" fmla="*/ 4367213 w 6967538"/>
                  <a:gd name="connsiteY28" fmla="*/ 795338 h 1362075"/>
                  <a:gd name="connsiteX29" fmla="*/ 4767263 w 6967538"/>
                  <a:gd name="connsiteY29" fmla="*/ 795338 h 1362075"/>
                  <a:gd name="connsiteX30" fmla="*/ 4767263 w 6967538"/>
                  <a:gd name="connsiteY30" fmla="*/ 904875 h 1362075"/>
                  <a:gd name="connsiteX31" fmla="*/ 5772150 w 6967538"/>
                  <a:gd name="connsiteY31" fmla="*/ 904875 h 1362075"/>
                  <a:gd name="connsiteX32" fmla="*/ 5772150 w 6967538"/>
                  <a:gd name="connsiteY32" fmla="*/ 1114425 h 1362075"/>
                  <a:gd name="connsiteX33" fmla="*/ 6034088 w 6967538"/>
                  <a:gd name="connsiteY33" fmla="*/ 1114425 h 1362075"/>
                  <a:gd name="connsiteX34" fmla="*/ 6034088 w 6967538"/>
                  <a:gd name="connsiteY34" fmla="*/ 1362075 h 1362075"/>
                  <a:gd name="connsiteX35" fmla="*/ 6967538 w 6967538"/>
                  <a:gd name="connsiteY35"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2550 w 6967538"/>
                  <a:gd name="connsiteY6" fmla="*/ 157163 h 1362075"/>
                  <a:gd name="connsiteX7" fmla="*/ 1395413 w 6967538"/>
                  <a:gd name="connsiteY7" fmla="*/ 154781 h 1362075"/>
                  <a:gd name="connsiteX8" fmla="*/ 1552575 w 6967538"/>
                  <a:gd name="connsiteY8" fmla="*/ 157163 h 1362075"/>
                  <a:gd name="connsiteX9" fmla="*/ 1552575 w 6967538"/>
                  <a:gd name="connsiteY9" fmla="*/ 190500 h 1362075"/>
                  <a:gd name="connsiteX10" fmla="*/ 1638300 w 6967538"/>
                  <a:gd name="connsiteY10" fmla="*/ 190500 h 1362075"/>
                  <a:gd name="connsiteX11" fmla="*/ 1638300 w 6967538"/>
                  <a:gd name="connsiteY11" fmla="*/ 238125 h 1362075"/>
                  <a:gd name="connsiteX12" fmla="*/ 1833563 w 6967538"/>
                  <a:gd name="connsiteY12" fmla="*/ 238125 h 1362075"/>
                  <a:gd name="connsiteX13" fmla="*/ 1833563 w 6967538"/>
                  <a:gd name="connsiteY13" fmla="*/ 271463 h 1362075"/>
                  <a:gd name="connsiteX14" fmla="*/ 2266950 w 6967538"/>
                  <a:gd name="connsiteY14" fmla="*/ 271463 h 1362075"/>
                  <a:gd name="connsiteX15" fmla="*/ 2266950 w 6967538"/>
                  <a:gd name="connsiteY15" fmla="*/ 319088 h 1362075"/>
                  <a:gd name="connsiteX16" fmla="*/ 2547938 w 6967538"/>
                  <a:gd name="connsiteY16" fmla="*/ 319088 h 1362075"/>
                  <a:gd name="connsiteX17" fmla="*/ 2547938 w 6967538"/>
                  <a:gd name="connsiteY17" fmla="*/ 357188 h 1362075"/>
                  <a:gd name="connsiteX18" fmla="*/ 3076575 w 6967538"/>
                  <a:gd name="connsiteY18" fmla="*/ 357188 h 1362075"/>
                  <a:gd name="connsiteX19" fmla="*/ 3076575 w 6967538"/>
                  <a:gd name="connsiteY19" fmla="*/ 414338 h 1362075"/>
                  <a:gd name="connsiteX20" fmla="*/ 3405188 w 6967538"/>
                  <a:gd name="connsiteY20" fmla="*/ 414338 h 1362075"/>
                  <a:gd name="connsiteX21" fmla="*/ 3405188 w 6967538"/>
                  <a:gd name="connsiteY21" fmla="*/ 461963 h 1362075"/>
                  <a:gd name="connsiteX22" fmla="*/ 3810000 w 6967538"/>
                  <a:gd name="connsiteY22" fmla="*/ 461963 h 1362075"/>
                  <a:gd name="connsiteX23" fmla="*/ 3810000 w 6967538"/>
                  <a:gd name="connsiteY23" fmla="*/ 590550 h 1362075"/>
                  <a:gd name="connsiteX24" fmla="*/ 4010025 w 6967538"/>
                  <a:gd name="connsiteY24" fmla="*/ 590550 h 1362075"/>
                  <a:gd name="connsiteX25" fmla="*/ 4010025 w 6967538"/>
                  <a:gd name="connsiteY25" fmla="*/ 647700 h 1362075"/>
                  <a:gd name="connsiteX26" fmla="*/ 4152900 w 6967538"/>
                  <a:gd name="connsiteY26" fmla="*/ 647700 h 1362075"/>
                  <a:gd name="connsiteX27" fmla="*/ 4152900 w 6967538"/>
                  <a:gd name="connsiteY27" fmla="*/ 714375 h 1362075"/>
                  <a:gd name="connsiteX28" fmla="*/ 4367213 w 6967538"/>
                  <a:gd name="connsiteY28" fmla="*/ 714375 h 1362075"/>
                  <a:gd name="connsiteX29" fmla="*/ 4367213 w 6967538"/>
                  <a:gd name="connsiteY29" fmla="*/ 795338 h 1362075"/>
                  <a:gd name="connsiteX30" fmla="*/ 4767263 w 6967538"/>
                  <a:gd name="connsiteY30" fmla="*/ 795338 h 1362075"/>
                  <a:gd name="connsiteX31" fmla="*/ 4767263 w 6967538"/>
                  <a:gd name="connsiteY31" fmla="*/ 904875 h 1362075"/>
                  <a:gd name="connsiteX32" fmla="*/ 5772150 w 6967538"/>
                  <a:gd name="connsiteY32" fmla="*/ 904875 h 1362075"/>
                  <a:gd name="connsiteX33" fmla="*/ 5772150 w 6967538"/>
                  <a:gd name="connsiteY33" fmla="*/ 1114425 h 1362075"/>
                  <a:gd name="connsiteX34" fmla="*/ 6034088 w 6967538"/>
                  <a:gd name="connsiteY34" fmla="*/ 1114425 h 1362075"/>
                  <a:gd name="connsiteX35" fmla="*/ 6034088 w 6967538"/>
                  <a:gd name="connsiteY35" fmla="*/ 1362075 h 1362075"/>
                  <a:gd name="connsiteX36" fmla="*/ 6967538 w 6967538"/>
                  <a:gd name="connsiteY36"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88106 h 1362075"/>
                  <a:gd name="connsiteX7" fmla="*/ 1352550 w 6967538"/>
                  <a:gd name="connsiteY7" fmla="*/ 157163 h 1362075"/>
                  <a:gd name="connsiteX8" fmla="*/ 1395413 w 6967538"/>
                  <a:gd name="connsiteY8" fmla="*/ 154781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88106 h 1362075"/>
                  <a:gd name="connsiteX7" fmla="*/ 1352550 w 6967538"/>
                  <a:gd name="connsiteY7" fmla="*/ 157163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88106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88106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88106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9225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6844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6844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 name="connsiteX0" fmla="*/ 0 w 6967538"/>
                  <a:gd name="connsiteY0" fmla="*/ 0 h 1362075"/>
                  <a:gd name="connsiteX1" fmla="*/ 123825 w 6967538"/>
                  <a:gd name="connsiteY1" fmla="*/ 0 h 1362075"/>
                  <a:gd name="connsiteX2" fmla="*/ 123825 w 6967538"/>
                  <a:gd name="connsiteY2" fmla="*/ 42863 h 1362075"/>
                  <a:gd name="connsiteX3" fmla="*/ 642938 w 6967538"/>
                  <a:gd name="connsiteY3" fmla="*/ 42863 h 1362075"/>
                  <a:gd name="connsiteX4" fmla="*/ 642938 w 6967538"/>
                  <a:gd name="connsiteY4" fmla="*/ 76200 h 1362075"/>
                  <a:gd name="connsiteX5" fmla="*/ 1352550 w 6967538"/>
                  <a:gd name="connsiteY5" fmla="*/ 76200 h 1362075"/>
                  <a:gd name="connsiteX6" fmla="*/ 1350169 w 6967538"/>
                  <a:gd name="connsiteY6" fmla="*/ 114300 h 1362075"/>
                  <a:gd name="connsiteX7" fmla="*/ 1416844 w 6967538"/>
                  <a:gd name="connsiteY7" fmla="*/ 116682 h 1362075"/>
                  <a:gd name="connsiteX8" fmla="*/ 1416845 w 6967538"/>
                  <a:gd name="connsiteY8" fmla="*/ 157163 h 1362075"/>
                  <a:gd name="connsiteX9" fmla="*/ 1552575 w 6967538"/>
                  <a:gd name="connsiteY9" fmla="*/ 157163 h 1362075"/>
                  <a:gd name="connsiteX10" fmla="*/ 1552575 w 6967538"/>
                  <a:gd name="connsiteY10" fmla="*/ 190500 h 1362075"/>
                  <a:gd name="connsiteX11" fmla="*/ 1638300 w 6967538"/>
                  <a:gd name="connsiteY11" fmla="*/ 190500 h 1362075"/>
                  <a:gd name="connsiteX12" fmla="*/ 1638300 w 6967538"/>
                  <a:gd name="connsiteY12" fmla="*/ 238125 h 1362075"/>
                  <a:gd name="connsiteX13" fmla="*/ 1833563 w 6967538"/>
                  <a:gd name="connsiteY13" fmla="*/ 238125 h 1362075"/>
                  <a:gd name="connsiteX14" fmla="*/ 1833563 w 6967538"/>
                  <a:gd name="connsiteY14" fmla="*/ 271463 h 1362075"/>
                  <a:gd name="connsiteX15" fmla="*/ 2266950 w 6967538"/>
                  <a:gd name="connsiteY15" fmla="*/ 271463 h 1362075"/>
                  <a:gd name="connsiteX16" fmla="*/ 2266950 w 6967538"/>
                  <a:gd name="connsiteY16" fmla="*/ 319088 h 1362075"/>
                  <a:gd name="connsiteX17" fmla="*/ 2547938 w 6967538"/>
                  <a:gd name="connsiteY17" fmla="*/ 319088 h 1362075"/>
                  <a:gd name="connsiteX18" fmla="*/ 2547938 w 6967538"/>
                  <a:gd name="connsiteY18" fmla="*/ 357188 h 1362075"/>
                  <a:gd name="connsiteX19" fmla="*/ 3076575 w 6967538"/>
                  <a:gd name="connsiteY19" fmla="*/ 357188 h 1362075"/>
                  <a:gd name="connsiteX20" fmla="*/ 3076575 w 6967538"/>
                  <a:gd name="connsiteY20" fmla="*/ 414338 h 1362075"/>
                  <a:gd name="connsiteX21" fmla="*/ 3405188 w 6967538"/>
                  <a:gd name="connsiteY21" fmla="*/ 414338 h 1362075"/>
                  <a:gd name="connsiteX22" fmla="*/ 3405188 w 6967538"/>
                  <a:gd name="connsiteY22" fmla="*/ 461963 h 1362075"/>
                  <a:gd name="connsiteX23" fmla="*/ 3810000 w 6967538"/>
                  <a:gd name="connsiteY23" fmla="*/ 461963 h 1362075"/>
                  <a:gd name="connsiteX24" fmla="*/ 3810000 w 6967538"/>
                  <a:gd name="connsiteY24" fmla="*/ 590550 h 1362075"/>
                  <a:gd name="connsiteX25" fmla="*/ 4010025 w 6967538"/>
                  <a:gd name="connsiteY25" fmla="*/ 590550 h 1362075"/>
                  <a:gd name="connsiteX26" fmla="*/ 4010025 w 6967538"/>
                  <a:gd name="connsiteY26" fmla="*/ 647700 h 1362075"/>
                  <a:gd name="connsiteX27" fmla="*/ 4152900 w 6967538"/>
                  <a:gd name="connsiteY27" fmla="*/ 647700 h 1362075"/>
                  <a:gd name="connsiteX28" fmla="*/ 4152900 w 6967538"/>
                  <a:gd name="connsiteY28" fmla="*/ 714375 h 1362075"/>
                  <a:gd name="connsiteX29" fmla="*/ 4367213 w 6967538"/>
                  <a:gd name="connsiteY29" fmla="*/ 714375 h 1362075"/>
                  <a:gd name="connsiteX30" fmla="*/ 4367213 w 6967538"/>
                  <a:gd name="connsiteY30" fmla="*/ 795338 h 1362075"/>
                  <a:gd name="connsiteX31" fmla="*/ 4767263 w 6967538"/>
                  <a:gd name="connsiteY31" fmla="*/ 795338 h 1362075"/>
                  <a:gd name="connsiteX32" fmla="*/ 4767263 w 6967538"/>
                  <a:gd name="connsiteY32" fmla="*/ 904875 h 1362075"/>
                  <a:gd name="connsiteX33" fmla="*/ 5772150 w 6967538"/>
                  <a:gd name="connsiteY33" fmla="*/ 904875 h 1362075"/>
                  <a:gd name="connsiteX34" fmla="*/ 5772150 w 6967538"/>
                  <a:gd name="connsiteY34" fmla="*/ 1114425 h 1362075"/>
                  <a:gd name="connsiteX35" fmla="*/ 6034088 w 6967538"/>
                  <a:gd name="connsiteY35" fmla="*/ 1114425 h 1362075"/>
                  <a:gd name="connsiteX36" fmla="*/ 6034088 w 6967538"/>
                  <a:gd name="connsiteY36" fmla="*/ 1362075 h 1362075"/>
                  <a:gd name="connsiteX37" fmla="*/ 6967538 w 6967538"/>
                  <a:gd name="connsiteY37" fmla="*/ 1362075 h 1362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967538" h="1362075">
                    <a:moveTo>
                      <a:pt x="0" y="0"/>
                    </a:moveTo>
                    <a:lnTo>
                      <a:pt x="123825" y="0"/>
                    </a:lnTo>
                    <a:lnTo>
                      <a:pt x="123825" y="42863"/>
                    </a:lnTo>
                    <a:lnTo>
                      <a:pt x="642938" y="42863"/>
                    </a:lnTo>
                    <a:lnTo>
                      <a:pt x="642938" y="76200"/>
                    </a:lnTo>
                    <a:cubicBezTo>
                      <a:pt x="761207" y="81756"/>
                      <a:pt x="997744" y="76200"/>
                      <a:pt x="1352550" y="76200"/>
                    </a:cubicBezTo>
                    <a:cubicBezTo>
                      <a:pt x="1351360" y="106362"/>
                      <a:pt x="1348582" y="86122"/>
                      <a:pt x="1350169" y="114300"/>
                    </a:cubicBezTo>
                    <a:cubicBezTo>
                      <a:pt x="1389856" y="113903"/>
                      <a:pt x="1389062" y="116681"/>
                      <a:pt x="1416844" y="116682"/>
                    </a:cubicBezTo>
                    <a:cubicBezTo>
                      <a:pt x="1420814" y="152402"/>
                      <a:pt x="1420019" y="119856"/>
                      <a:pt x="1416845" y="157163"/>
                    </a:cubicBezTo>
                    <a:lnTo>
                      <a:pt x="1552575" y="157163"/>
                    </a:lnTo>
                    <a:lnTo>
                      <a:pt x="1552575" y="190500"/>
                    </a:lnTo>
                    <a:lnTo>
                      <a:pt x="1638300" y="190500"/>
                    </a:lnTo>
                    <a:lnTo>
                      <a:pt x="1638300" y="238125"/>
                    </a:lnTo>
                    <a:lnTo>
                      <a:pt x="1833563" y="238125"/>
                    </a:lnTo>
                    <a:lnTo>
                      <a:pt x="1833563" y="271463"/>
                    </a:lnTo>
                    <a:lnTo>
                      <a:pt x="2266950" y="271463"/>
                    </a:lnTo>
                    <a:lnTo>
                      <a:pt x="2266950" y="319088"/>
                    </a:lnTo>
                    <a:lnTo>
                      <a:pt x="2547938" y="319088"/>
                    </a:lnTo>
                    <a:lnTo>
                      <a:pt x="2547938" y="357188"/>
                    </a:lnTo>
                    <a:lnTo>
                      <a:pt x="3076575" y="357188"/>
                    </a:lnTo>
                    <a:lnTo>
                      <a:pt x="3076575" y="414338"/>
                    </a:lnTo>
                    <a:lnTo>
                      <a:pt x="3405188" y="414338"/>
                    </a:lnTo>
                    <a:lnTo>
                      <a:pt x="3405188" y="461963"/>
                    </a:lnTo>
                    <a:lnTo>
                      <a:pt x="3810000" y="461963"/>
                    </a:lnTo>
                    <a:lnTo>
                      <a:pt x="3810000" y="590550"/>
                    </a:lnTo>
                    <a:lnTo>
                      <a:pt x="4010025" y="590550"/>
                    </a:lnTo>
                    <a:lnTo>
                      <a:pt x="4010025" y="647700"/>
                    </a:lnTo>
                    <a:lnTo>
                      <a:pt x="4152900" y="647700"/>
                    </a:lnTo>
                    <a:lnTo>
                      <a:pt x="4152900" y="714375"/>
                    </a:lnTo>
                    <a:lnTo>
                      <a:pt x="4367213" y="714375"/>
                    </a:lnTo>
                    <a:lnTo>
                      <a:pt x="4367213" y="795338"/>
                    </a:lnTo>
                    <a:lnTo>
                      <a:pt x="4767263" y="795338"/>
                    </a:lnTo>
                    <a:lnTo>
                      <a:pt x="4767263" y="904875"/>
                    </a:lnTo>
                    <a:lnTo>
                      <a:pt x="5772150" y="904875"/>
                    </a:lnTo>
                    <a:lnTo>
                      <a:pt x="5772150" y="1114425"/>
                    </a:lnTo>
                    <a:lnTo>
                      <a:pt x="6034088" y="1114425"/>
                    </a:lnTo>
                    <a:lnTo>
                      <a:pt x="6034088" y="1362075"/>
                    </a:lnTo>
                    <a:lnTo>
                      <a:pt x="6967538" y="1362075"/>
                    </a:lnTo>
                  </a:path>
                </a:pathLst>
              </a:custGeom>
              <a:noFill/>
              <a:ln w="19050" cap="sq" cmpd="sng" algn="ctr">
                <a:solidFill>
                  <a:schemeClr val="accent5">
                    <a:lumMod val="75000"/>
                  </a:schemeClr>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ea typeface="ヒラギノ角ゴ Pro W3" charset="-128"/>
                  <a:cs typeface="MS PGothic" charset="0"/>
                </a:endParaRPr>
              </a:p>
            </p:txBody>
          </p:sp>
          <p:grpSp>
            <p:nvGrpSpPr>
              <p:cNvPr id="96375" name="Group 346"/>
              <p:cNvGrpSpPr>
                <a:grpSpLocks/>
              </p:cNvGrpSpPr>
              <p:nvPr/>
            </p:nvGrpSpPr>
            <p:grpSpPr bwMode="auto">
              <a:xfrm>
                <a:off x="1004865" y="2153339"/>
                <a:ext cx="7012012" cy="1403134"/>
                <a:chOff x="1004865" y="2153339"/>
                <a:chExt cx="7012012" cy="1403134"/>
              </a:xfrm>
            </p:grpSpPr>
            <p:sp>
              <p:nvSpPr>
                <p:cNvPr id="348" name="Isosceles Triangle 347"/>
                <p:cNvSpPr/>
                <p:nvPr/>
              </p:nvSpPr>
              <p:spPr bwMode="auto">
                <a:xfrm>
                  <a:off x="1116698" y="2188787"/>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49" name="Isosceles Triangle 348"/>
                <p:cNvSpPr/>
                <p:nvPr/>
              </p:nvSpPr>
              <p:spPr bwMode="auto">
                <a:xfrm>
                  <a:off x="1005727" y="2153318"/>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50" name="Isosceles Triangle 349"/>
                <p:cNvSpPr/>
                <p:nvPr/>
              </p:nvSpPr>
              <p:spPr bwMode="auto">
                <a:xfrm>
                  <a:off x="1148404" y="2188787"/>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51" name="Isosceles Triangle 350"/>
                <p:cNvSpPr/>
                <p:nvPr/>
              </p:nvSpPr>
              <p:spPr bwMode="auto">
                <a:xfrm>
                  <a:off x="1365063" y="2188787"/>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52" name="Isosceles Triangle 351"/>
                <p:cNvSpPr/>
                <p:nvPr/>
              </p:nvSpPr>
              <p:spPr bwMode="auto">
                <a:xfrm>
                  <a:off x="1541209" y="2188787"/>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53" name="Isosceles Triangle 352"/>
                <p:cNvSpPr/>
                <p:nvPr/>
              </p:nvSpPr>
              <p:spPr bwMode="auto">
                <a:xfrm>
                  <a:off x="1650419" y="2224255"/>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54" name="Isosceles Triangle 353"/>
                <p:cNvSpPr/>
                <p:nvPr/>
              </p:nvSpPr>
              <p:spPr bwMode="auto">
                <a:xfrm>
                  <a:off x="1803665" y="2224255"/>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55" name="Isosceles Triangle 354"/>
                <p:cNvSpPr/>
                <p:nvPr/>
              </p:nvSpPr>
              <p:spPr bwMode="auto">
                <a:xfrm>
                  <a:off x="1925205" y="2224255"/>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56" name="Isosceles Triangle 355"/>
                <p:cNvSpPr/>
                <p:nvPr/>
              </p:nvSpPr>
              <p:spPr bwMode="auto">
                <a:xfrm>
                  <a:off x="1965718" y="2224255"/>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57" name="Isosceles Triangle 356"/>
                <p:cNvSpPr/>
                <p:nvPr/>
              </p:nvSpPr>
              <p:spPr bwMode="auto">
                <a:xfrm>
                  <a:off x="2064360" y="2224255"/>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58" name="Isosceles Triangle 357"/>
                <p:cNvSpPr/>
                <p:nvPr/>
              </p:nvSpPr>
              <p:spPr bwMode="auto">
                <a:xfrm>
                  <a:off x="2184138" y="2224255"/>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59" name="Isosceles Triangle 358"/>
                <p:cNvSpPr/>
                <p:nvPr/>
              </p:nvSpPr>
              <p:spPr bwMode="auto">
                <a:xfrm>
                  <a:off x="2233459" y="2224255"/>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60" name="Isosceles Triangle 359"/>
                <p:cNvSpPr/>
                <p:nvPr/>
              </p:nvSpPr>
              <p:spPr bwMode="auto">
                <a:xfrm>
                  <a:off x="2245790" y="2224255"/>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61" name="Isosceles Triangle 360"/>
                <p:cNvSpPr/>
                <p:nvPr/>
              </p:nvSpPr>
              <p:spPr bwMode="auto">
                <a:xfrm>
                  <a:off x="2360284" y="2270807"/>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62" name="Isosceles Triangle 361"/>
                <p:cNvSpPr/>
                <p:nvPr/>
              </p:nvSpPr>
              <p:spPr bwMode="auto">
                <a:xfrm>
                  <a:off x="2406081" y="2270807"/>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63" name="Isosceles Triangle 362"/>
                <p:cNvSpPr/>
                <p:nvPr/>
              </p:nvSpPr>
              <p:spPr bwMode="auto">
                <a:xfrm>
                  <a:off x="2427219" y="2308494"/>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64" name="Isosceles Triangle 363"/>
                <p:cNvSpPr/>
                <p:nvPr/>
              </p:nvSpPr>
              <p:spPr bwMode="auto">
                <a:xfrm>
                  <a:off x="2568135" y="2343962"/>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65" name="Isosceles Triangle 364"/>
                <p:cNvSpPr/>
                <p:nvPr/>
              </p:nvSpPr>
              <p:spPr bwMode="auto">
                <a:xfrm>
                  <a:off x="2642116" y="2388298"/>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66" name="Isosceles Triangle 365"/>
                <p:cNvSpPr/>
                <p:nvPr/>
              </p:nvSpPr>
              <p:spPr bwMode="auto">
                <a:xfrm>
                  <a:off x="2841161" y="2421549"/>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67" name="Isosceles Triangle 366"/>
                <p:cNvSpPr/>
                <p:nvPr/>
              </p:nvSpPr>
              <p:spPr bwMode="auto">
                <a:xfrm>
                  <a:off x="3124754" y="2421549"/>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68" name="Isosceles Triangle 367"/>
                <p:cNvSpPr/>
                <p:nvPr/>
              </p:nvSpPr>
              <p:spPr bwMode="auto">
                <a:xfrm>
                  <a:off x="3191689" y="2421549"/>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69" name="Isosceles Triangle 368"/>
                <p:cNvSpPr/>
                <p:nvPr/>
              </p:nvSpPr>
              <p:spPr bwMode="auto">
                <a:xfrm>
                  <a:off x="3286808" y="2470319"/>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70" name="Isosceles Triangle 369"/>
                <p:cNvSpPr/>
                <p:nvPr/>
              </p:nvSpPr>
              <p:spPr bwMode="auto">
                <a:xfrm>
                  <a:off x="3350220" y="2470319"/>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71" name="Isosceles Triangle 370"/>
                <p:cNvSpPr/>
                <p:nvPr/>
              </p:nvSpPr>
              <p:spPr bwMode="auto">
                <a:xfrm>
                  <a:off x="3455907" y="2470319"/>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72" name="Isosceles Triangle 371"/>
                <p:cNvSpPr/>
                <p:nvPr/>
              </p:nvSpPr>
              <p:spPr bwMode="auto">
                <a:xfrm>
                  <a:off x="3464715" y="2470319"/>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73" name="Isosceles Triangle 372"/>
                <p:cNvSpPr/>
                <p:nvPr/>
              </p:nvSpPr>
              <p:spPr bwMode="auto">
                <a:xfrm>
                  <a:off x="3551026" y="2508005"/>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74" name="Isosceles Triangle 373"/>
                <p:cNvSpPr/>
                <p:nvPr/>
              </p:nvSpPr>
              <p:spPr bwMode="auto">
                <a:xfrm>
                  <a:off x="3588017" y="2508005"/>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75" name="Isosceles Triangle 374"/>
                <p:cNvSpPr/>
                <p:nvPr/>
              </p:nvSpPr>
              <p:spPr bwMode="auto">
                <a:xfrm>
                  <a:off x="3610915" y="2508005"/>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76" name="Isosceles Triangle 375"/>
                <p:cNvSpPr/>
                <p:nvPr/>
              </p:nvSpPr>
              <p:spPr bwMode="auto">
                <a:xfrm>
                  <a:off x="3637337" y="2508005"/>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77" name="Isosceles Triangle 376"/>
                <p:cNvSpPr/>
                <p:nvPr/>
              </p:nvSpPr>
              <p:spPr bwMode="auto">
                <a:xfrm>
                  <a:off x="3716602" y="2508005"/>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78" name="Isosceles Triangle 377"/>
                <p:cNvSpPr/>
                <p:nvPr/>
              </p:nvSpPr>
              <p:spPr bwMode="auto">
                <a:xfrm>
                  <a:off x="3741263" y="2508005"/>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79" name="Isosceles Triangle 378"/>
                <p:cNvSpPr/>
                <p:nvPr/>
              </p:nvSpPr>
              <p:spPr bwMode="auto">
                <a:xfrm>
                  <a:off x="3917408" y="2508005"/>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80" name="Isosceles Triangle 379"/>
                <p:cNvSpPr/>
                <p:nvPr/>
              </p:nvSpPr>
              <p:spPr bwMode="auto">
                <a:xfrm>
                  <a:off x="3929739" y="2508005"/>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81" name="Isosceles Triangle 380"/>
                <p:cNvSpPr/>
                <p:nvPr/>
              </p:nvSpPr>
              <p:spPr bwMode="auto">
                <a:xfrm>
                  <a:off x="4079462" y="2563424"/>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82" name="Isosceles Triangle 381"/>
                <p:cNvSpPr/>
                <p:nvPr/>
              </p:nvSpPr>
              <p:spPr bwMode="auto">
                <a:xfrm>
                  <a:off x="4134067" y="2563424"/>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83" name="Isosceles Triangle 382"/>
                <p:cNvSpPr/>
                <p:nvPr/>
              </p:nvSpPr>
              <p:spPr bwMode="auto">
                <a:xfrm>
                  <a:off x="4181626" y="2563424"/>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84" name="Isosceles Triangle 383"/>
                <p:cNvSpPr/>
                <p:nvPr/>
              </p:nvSpPr>
              <p:spPr bwMode="auto">
                <a:xfrm>
                  <a:off x="4378909" y="2563424"/>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85" name="Isosceles Triangle 384"/>
                <p:cNvSpPr/>
                <p:nvPr/>
              </p:nvSpPr>
              <p:spPr bwMode="auto">
                <a:xfrm>
                  <a:off x="4400046" y="2563424"/>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86" name="Isosceles Triangle 385"/>
                <p:cNvSpPr/>
                <p:nvPr/>
              </p:nvSpPr>
              <p:spPr bwMode="auto">
                <a:xfrm>
                  <a:off x="4405331" y="2609977"/>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87" name="Isosceles Triangle 386"/>
                <p:cNvSpPr/>
                <p:nvPr/>
              </p:nvSpPr>
              <p:spPr bwMode="auto">
                <a:xfrm>
                  <a:off x="4447606" y="2609977"/>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88" name="Isosceles Triangle 387"/>
                <p:cNvSpPr/>
                <p:nvPr/>
              </p:nvSpPr>
              <p:spPr bwMode="auto">
                <a:xfrm>
                  <a:off x="4533916" y="2609977"/>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89" name="Isosceles Triangle 388"/>
                <p:cNvSpPr/>
                <p:nvPr/>
              </p:nvSpPr>
              <p:spPr bwMode="auto">
                <a:xfrm>
                  <a:off x="4588522" y="2609977"/>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90" name="Isosceles Triangle 389"/>
                <p:cNvSpPr/>
                <p:nvPr/>
              </p:nvSpPr>
              <p:spPr bwMode="auto">
                <a:xfrm>
                  <a:off x="4669549" y="2609977"/>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91" name="Isosceles Triangle 390"/>
                <p:cNvSpPr/>
                <p:nvPr/>
              </p:nvSpPr>
              <p:spPr bwMode="auto">
                <a:xfrm>
                  <a:off x="4695970" y="2609977"/>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92" name="Isosceles Triangle 391"/>
                <p:cNvSpPr/>
                <p:nvPr/>
              </p:nvSpPr>
              <p:spPr bwMode="auto">
                <a:xfrm>
                  <a:off x="4729438" y="2609977"/>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93" name="Isosceles Triangle 392"/>
                <p:cNvSpPr/>
                <p:nvPr/>
              </p:nvSpPr>
              <p:spPr bwMode="auto">
                <a:xfrm>
                  <a:off x="4805180" y="2609977"/>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94" name="Isosceles Triangle 393"/>
                <p:cNvSpPr/>
                <p:nvPr/>
              </p:nvSpPr>
              <p:spPr bwMode="auto">
                <a:xfrm>
                  <a:off x="4817511" y="2669830"/>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95" name="Isosceles Triangle 394"/>
                <p:cNvSpPr/>
                <p:nvPr/>
              </p:nvSpPr>
              <p:spPr bwMode="auto">
                <a:xfrm>
                  <a:off x="4815749" y="2742985"/>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96" name="Isosceles Triangle 395"/>
                <p:cNvSpPr/>
                <p:nvPr/>
              </p:nvSpPr>
              <p:spPr bwMode="auto">
                <a:xfrm>
                  <a:off x="4838648" y="2742985"/>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97" name="Isosceles Triangle 396"/>
                <p:cNvSpPr/>
                <p:nvPr/>
              </p:nvSpPr>
              <p:spPr bwMode="auto">
                <a:xfrm>
                  <a:off x="4910867" y="2742985"/>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98" name="Isosceles Triangle 397"/>
                <p:cNvSpPr/>
                <p:nvPr/>
              </p:nvSpPr>
              <p:spPr bwMode="auto">
                <a:xfrm>
                  <a:off x="5016554" y="2798404"/>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399" name="Isosceles Triangle 398"/>
                <p:cNvSpPr/>
                <p:nvPr/>
              </p:nvSpPr>
              <p:spPr bwMode="auto">
                <a:xfrm>
                  <a:off x="5027123" y="2798404"/>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00" name="Isosceles Triangle 399"/>
                <p:cNvSpPr/>
                <p:nvPr/>
              </p:nvSpPr>
              <p:spPr bwMode="auto">
                <a:xfrm>
                  <a:off x="5108150" y="2798404"/>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01" name="Isosceles Triangle 400"/>
                <p:cNvSpPr/>
                <p:nvPr/>
              </p:nvSpPr>
              <p:spPr bwMode="auto">
                <a:xfrm>
                  <a:off x="5155710" y="2798404"/>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02" name="Isosceles Triangle 401"/>
                <p:cNvSpPr/>
                <p:nvPr/>
              </p:nvSpPr>
              <p:spPr bwMode="auto">
                <a:xfrm>
                  <a:off x="5155710" y="2867125"/>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03" name="Isosceles Triangle 402"/>
                <p:cNvSpPr/>
                <p:nvPr/>
              </p:nvSpPr>
              <p:spPr bwMode="auto">
                <a:xfrm>
                  <a:off x="5185654" y="2867125"/>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04" name="Isosceles Triangle 403"/>
                <p:cNvSpPr/>
                <p:nvPr/>
              </p:nvSpPr>
              <p:spPr bwMode="auto">
                <a:xfrm>
                  <a:off x="5333616" y="2867125"/>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05" name="Isosceles Triangle 404"/>
                <p:cNvSpPr/>
                <p:nvPr/>
              </p:nvSpPr>
              <p:spPr bwMode="auto">
                <a:xfrm>
                  <a:off x="5354753" y="2867125"/>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06" name="Isosceles Triangle 405"/>
                <p:cNvSpPr/>
                <p:nvPr/>
              </p:nvSpPr>
              <p:spPr bwMode="auto">
                <a:xfrm>
                  <a:off x="5368845" y="2949146"/>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07" name="Isosceles Triangle 406"/>
                <p:cNvSpPr/>
                <p:nvPr/>
              </p:nvSpPr>
              <p:spPr bwMode="auto">
                <a:xfrm>
                  <a:off x="5388221" y="2949146"/>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08" name="Isosceles Triangle 407"/>
                <p:cNvSpPr/>
                <p:nvPr/>
              </p:nvSpPr>
              <p:spPr bwMode="auto">
                <a:xfrm>
                  <a:off x="5493909" y="2949146"/>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09" name="Isosceles Triangle 408"/>
                <p:cNvSpPr/>
                <p:nvPr/>
              </p:nvSpPr>
              <p:spPr bwMode="auto">
                <a:xfrm>
                  <a:off x="5596073" y="2949146"/>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10" name="Isosceles Triangle 409"/>
                <p:cNvSpPr/>
                <p:nvPr/>
              </p:nvSpPr>
              <p:spPr bwMode="auto">
                <a:xfrm>
                  <a:off x="5604880" y="2949146"/>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11" name="Isosceles Triangle 410"/>
                <p:cNvSpPr/>
                <p:nvPr/>
              </p:nvSpPr>
              <p:spPr bwMode="auto">
                <a:xfrm>
                  <a:off x="5618971" y="2949146"/>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12" name="Isosceles Triangle 411"/>
                <p:cNvSpPr/>
                <p:nvPr/>
              </p:nvSpPr>
              <p:spPr bwMode="auto">
                <a:xfrm>
                  <a:off x="5641871" y="2949146"/>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13" name="Isosceles Triangle 412"/>
                <p:cNvSpPr/>
                <p:nvPr/>
              </p:nvSpPr>
              <p:spPr bwMode="auto">
                <a:xfrm>
                  <a:off x="5666531" y="2949146"/>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14" name="Isosceles Triangle 413"/>
                <p:cNvSpPr/>
                <p:nvPr/>
              </p:nvSpPr>
              <p:spPr bwMode="auto">
                <a:xfrm>
                  <a:off x="5684146" y="2949146"/>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15" name="Isosceles Triangle 414"/>
                <p:cNvSpPr/>
                <p:nvPr/>
              </p:nvSpPr>
              <p:spPr bwMode="auto">
                <a:xfrm>
                  <a:off x="5754604" y="2949146"/>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16" name="Isosceles Triangle 415"/>
                <p:cNvSpPr/>
                <p:nvPr/>
              </p:nvSpPr>
              <p:spPr bwMode="auto">
                <a:xfrm>
                  <a:off x="5770456" y="3055552"/>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17" name="Isosceles Triangle 416"/>
                <p:cNvSpPr/>
                <p:nvPr/>
              </p:nvSpPr>
              <p:spPr bwMode="auto">
                <a:xfrm>
                  <a:off x="5807447" y="3055552"/>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18" name="Isosceles Triangle 417"/>
                <p:cNvSpPr/>
                <p:nvPr/>
              </p:nvSpPr>
              <p:spPr bwMode="auto">
                <a:xfrm>
                  <a:off x="5819777" y="3055552"/>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19" name="Isosceles Triangle 418"/>
                <p:cNvSpPr/>
                <p:nvPr/>
              </p:nvSpPr>
              <p:spPr bwMode="auto">
                <a:xfrm>
                  <a:off x="5916657" y="3055552"/>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20" name="Isosceles Triangle 419"/>
                <p:cNvSpPr/>
                <p:nvPr/>
              </p:nvSpPr>
              <p:spPr bwMode="auto">
                <a:xfrm>
                  <a:off x="5950124" y="3055552"/>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21" name="Isosceles Triangle 420"/>
                <p:cNvSpPr/>
                <p:nvPr/>
              </p:nvSpPr>
              <p:spPr bwMode="auto">
                <a:xfrm>
                  <a:off x="6004730" y="3055552"/>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22" name="Isosceles Triangle 421"/>
                <p:cNvSpPr/>
                <p:nvPr/>
              </p:nvSpPr>
              <p:spPr bwMode="auto">
                <a:xfrm>
                  <a:off x="6015299" y="3055552"/>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23" name="Isosceles Triangle 422"/>
                <p:cNvSpPr/>
                <p:nvPr/>
              </p:nvSpPr>
              <p:spPr bwMode="auto">
                <a:xfrm>
                  <a:off x="6193205" y="3055552"/>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24" name="Isosceles Triangle 423"/>
                <p:cNvSpPr/>
                <p:nvPr/>
              </p:nvSpPr>
              <p:spPr bwMode="auto">
                <a:xfrm>
                  <a:off x="6667036" y="3055552"/>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25" name="Isosceles Triangle 424"/>
                <p:cNvSpPr/>
                <p:nvPr/>
              </p:nvSpPr>
              <p:spPr bwMode="auto">
                <a:xfrm>
                  <a:off x="6762155" y="3055552"/>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26" name="Isosceles Triangle 425"/>
                <p:cNvSpPr/>
                <p:nvPr/>
              </p:nvSpPr>
              <p:spPr bwMode="auto">
                <a:xfrm>
                  <a:off x="6772723" y="3266148"/>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27" name="Isosceles Triangle 426"/>
                <p:cNvSpPr/>
                <p:nvPr/>
              </p:nvSpPr>
              <p:spPr bwMode="auto">
                <a:xfrm>
                  <a:off x="6883694" y="3266148"/>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28" name="Isosceles Triangle 427"/>
                <p:cNvSpPr/>
                <p:nvPr/>
              </p:nvSpPr>
              <p:spPr bwMode="auto">
                <a:xfrm>
                  <a:off x="6941823" y="3266148"/>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29" name="Isosceles Triangle 428"/>
                <p:cNvSpPr/>
                <p:nvPr/>
              </p:nvSpPr>
              <p:spPr bwMode="auto">
                <a:xfrm>
                  <a:off x="7036941" y="3512211"/>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30" name="Isosceles Triangle 429"/>
                <p:cNvSpPr/>
                <p:nvPr/>
              </p:nvSpPr>
              <p:spPr bwMode="auto">
                <a:xfrm>
                  <a:off x="7072170" y="3512211"/>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31" name="Isosceles Triangle 430"/>
                <p:cNvSpPr/>
                <p:nvPr/>
              </p:nvSpPr>
              <p:spPr bwMode="auto">
                <a:xfrm>
                  <a:off x="7186664" y="3512211"/>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32" name="Isosceles Triangle 431"/>
                <p:cNvSpPr/>
                <p:nvPr/>
              </p:nvSpPr>
              <p:spPr bwMode="auto">
                <a:xfrm>
                  <a:off x="7336388" y="3512211"/>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33" name="Isosceles Triangle 432"/>
                <p:cNvSpPr/>
                <p:nvPr/>
              </p:nvSpPr>
              <p:spPr bwMode="auto">
                <a:xfrm>
                  <a:off x="7477304" y="3512211"/>
                  <a:ext cx="44036"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34" name="Isosceles Triangle 433"/>
                <p:cNvSpPr/>
                <p:nvPr/>
              </p:nvSpPr>
              <p:spPr bwMode="auto">
                <a:xfrm>
                  <a:off x="7507249" y="3512211"/>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35" name="Isosceles Triangle 434"/>
                <p:cNvSpPr/>
                <p:nvPr/>
              </p:nvSpPr>
              <p:spPr bwMode="auto">
                <a:xfrm>
                  <a:off x="7752091" y="3512211"/>
                  <a:ext cx="45798"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36" name="Isosceles Triangle 435"/>
                <p:cNvSpPr/>
                <p:nvPr/>
              </p:nvSpPr>
              <p:spPr bwMode="auto">
                <a:xfrm>
                  <a:off x="7951135" y="3512211"/>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sp>
              <p:nvSpPr>
                <p:cNvPr id="437" name="Isosceles Triangle 436"/>
                <p:cNvSpPr/>
                <p:nvPr/>
              </p:nvSpPr>
              <p:spPr bwMode="auto">
                <a:xfrm>
                  <a:off x="7972272" y="3512211"/>
                  <a:ext cx="44037" cy="44336"/>
                </a:xfrm>
                <a:prstGeom prst="triangle">
                  <a:avLst/>
                </a:prstGeom>
                <a:solidFill>
                  <a:schemeClr val="accent4"/>
                </a:solidFill>
                <a:ln w="9525" cap="sq" cmpd="sng" algn="ctr">
                  <a:solidFill>
                    <a:schemeClr val="accent4"/>
                  </a:solidFill>
                  <a:prstDash val="solid"/>
                  <a:miter lim="800000"/>
                  <a:headEnd type="none" w="med" len="med"/>
                  <a:tailEnd type="none" w="med" len="med"/>
                </a:ln>
                <a:effectLst/>
              </p:spPr>
              <p:txBody>
                <a:bodyPr wrap="none" anchor="ctr"/>
                <a:lstStyle/>
                <a:p>
                  <a:pPr algn="ctr" defTabSz="457200" fontAlgn="auto">
                    <a:spcBef>
                      <a:spcPts val="0"/>
                    </a:spcBef>
                    <a:spcAft>
                      <a:spcPts val="0"/>
                    </a:spcAft>
                    <a:defRPr/>
                  </a:pPr>
                  <a:endParaRPr lang="en-GB" sz="1100" kern="0" dirty="0">
                    <a:solidFill>
                      <a:prstClr val="black"/>
                    </a:solidFill>
                    <a:latin typeface="Arial" charset="0"/>
                    <a:ea typeface="ヒラギノ角ゴ Pro W3" charset="-128"/>
                    <a:cs typeface="Arial" pitchFamily="34" charset="0"/>
                  </a:endParaRPr>
                </a:p>
              </p:txBody>
            </p:sp>
          </p:grpSp>
        </p:grpSp>
        <p:grpSp>
          <p:nvGrpSpPr>
            <p:cNvPr id="96280" name="Group 15"/>
            <p:cNvGrpSpPr>
              <a:grpSpLocks/>
            </p:cNvGrpSpPr>
            <p:nvPr/>
          </p:nvGrpSpPr>
          <p:grpSpPr bwMode="auto">
            <a:xfrm>
              <a:off x="1003270" y="2143394"/>
              <a:ext cx="7123142" cy="2002460"/>
              <a:chOff x="1003270" y="2143394"/>
              <a:chExt cx="7123142" cy="2002460"/>
            </a:xfrm>
          </p:grpSpPr>
          <p:sp>
            <p:nvSpPr>
              <p:cNvPr id="96284" name="Freeform 255"/>
              <p:cNvSpPr>
                <a:spLocks/>
              </p:cNvSpPr>
              <p:nvPr/>
            </p:nvSpPr>
            <p:spPr bwMode="auto">
              <a:xfrm>
                <a:off x="1028700" y="2171700"/>
                <a:ext cx="7072313" cy="1947863"/>
              </a:xfrm>
              <a:custGeom>
                <a:avLst/>
                <a:gdLst>
                  <a:gd name="T0" fmla="*/ 0 w 7072313"/>
                  <a:gd name="T1" fmla="*/ 0 h 1947863"/>
                  <a:gd name="T2" fmla="*/ 609600 w 7072313"/>
                  <a:gd name="T3" fmla="*/ 0 h 1947863"/>
                  <a:gd name="T4" fmla="*/ 609600 w 7072313"/>
                  <a:gd name="T5" fmla="*/ 38100 h 1947863"/>
                  <a:gd name="T6" fmla="*/ 1200150 w 7072313"/>
                  <a:gd name="T7" fmla="*/ 38100 h 1947863"/>
                  <a:gd name="T8" fmla="*/ 1200150 w 7072313"/>
                  <a:gd name="T9" fmla="*/ 85725 h 1947863"/>
                  <a:gd name="T10" fmla="*/ 1328738 w 7072313"/>
                  <a:gd name="T11" fmla="*/ 85725 h 1947863"/>
                  <a:gd name="T12" fmla="*/ 1328738 w 7072313"/>
                  <a:gd name="T13" fmla="*/ 152400 h 1947863"/>
                  <a:gd name="T14" fmla="*/ 1557338 w 7072313"/>
                  <a:gd name="T15" fmla="*/ 152400 h 1947863"/>
                  <a:gd name="T16" fmla="*/ 1557338 w 7072313"/>
                  <a:gd name="T17" fmla="*/ 209550 h 1947863"/>
                  <a:gd name="T18" fmla="*/ 1926431 w 7072313"/>
                  <a:gd name="T19" fmla="*/ 209550 h 1947863"/>
                  <a:gd name="T20" fmla="*/ 1928811 w 7072313"/>
                  <a:gd name="T21" fmla="*/ 235745 h 1947863"/>
                  <a:gd name="T22" fmla="*/ 1957388 w 7072313"/>
                  <a:gd name="T23" fmla="*/ 235744 h 1947863"/>
                  <a:gd name="T24" fmla="*/ 1959769 w 7072313"/>
                  <a:gd name="T25" fmla="*/ 288131 h 1947863"/>
                  <a:gd name="T26" fmla="*/ 2185988 w 7072313"/>
                  <a:gd name="T27" fmla="*/ 285750 h 1947863"/>
                  <a:gd name="T28" fmla="*/ 2185988 w 7072313"/>
                  <a:gd name="T29" fmla="*/ 328613 h 1947863"/>
                  <a:gd name="T30" fmla="*/ 2762250 w 7072313"/>
                  <a:gd name="T31" fmla="*/ 328613 h 1947863"/>
                  <a:gd name="T32" fmla="*/ 2762250 w 7072313"/>
                  <a:gd name="T33" fmla="*/ 381000 h 1947863"/>
                  <a:gd name="T34" fmla="*/ 2871788 w 7072313"/>
                  <a:gd name="T35" fmla="*/ 381000 h 1947863"/>
                  <a:gd name="T36" fmla="*/ 2871788 w 7072313"/>
                  <a:gd name="T37" fmla="*/ 423863 h 1947863"/>
                  <a:gd name="T38" fmla="*/ 3219450 w 7072313"/>
                  <a:gd name="T39" fmla="*/ 423863 h 1947863"/>
                  <a:gd name="T40" fmla="*/ 3219450 w 7072313"/>
                  <a:gd name="T41" fmla="*/ 481013 h 1947863"/>
                  <a:gd name="T42" fmla="*/ 3248025 w 7072313"/>
                  <a:gd name="T43" fmla="*/ 481013 h 1947863"/>
                  <a:gd name="T44" fmla="*/ 3248025 w 7072313"/>
                  <a:gd name="T45" fmla="*/ 542925 h 1947863"/>
                  <a:gd name="T46" fmla="*/ 4705350 w 7072313"/>
                  <a:gd name="T47" fmla="*/ 542925 h 1947863"/>
                  <a:gd name="T48" fmla="*/ 4705350 w 7072313"/>
                  <a:gd name="T49" fmla="*/ 647700 h 1947863"/>
                  <a:gd name="T50" fmla="*/ 5143500 w 7072313"/>
                  <a:gd name="T51" fmla="*/ 647700 h 1947863"/>
                  <a:gd name="T52" fmla="*/ 5143500 w 7072313"/>
                  <a:gd name="T53" fmla="*/ 800100 h 1947863"/>
                  <a:gd name="T54" fmla="*/ 5710238 w 7072313"/>
                  <a:gd name="T55" fmla="*/ 800100 h 1947863"/>
                  <a:gd name="T56" fmla="*/ 5710238 w 7072313"/>
                  <a:gd name="T57" fmla="*/ 1090613 h 1947863"/>
                  <a:gd name="T58" fmla="*/ 6372225 w 7072313"/>
                  <a:gd name="T59" fmla="*/ 1090613 h 1947863"/>
                  <a:gd name="T60" fmla="*/ 6372225 w 7072313"/>
                  <a:gd name="T61" fmla="*/ 1471613 h 1947863"/>
                  <a:gd name="T62" fmla="*/ 6448425 w 7072313"/>
                  <a:gd name="T63" fmla="*/ 1471613 h 1947863"/>
                  <a:gd name="T64" fmla="*/ 6448425 w 7072313"/>
                  <a:gd name="T65" fmla="*/ 1947863 h 1947863"/>
                  <a:gd name="T66" fmla="*/ 7072313 w 7072313"/>
                  <a:gd name="T67" fmla="*/ 1947863 h 19478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072313" h="1947863">
                    <a:moveTo>
                      <a:pt x="0" y="0"/>
                    </a:moveTo>
                    <a:lnTo>
                      <a:pt x="609600" y="0"/>
                    </a:lnTo>
                    <a:lnTo>
                      <a:pt x="609600" y="38100"/>
                    </a:lnTo>
                    <a:lnTo>
                      <a:pt x="1200150" y="38100"/>
                    </a:lnTo>
                    <a:lnTo>
                      <a:pt x="1200150" y="85725"/>
                    </a:lnTo>
                    <a:lnTo>
                      <a:pt x="1328738" y="85725"/>
                    </a:lnTo>
                    <a:lnTo>
                      <a:pt x="1328738" y="152400"/>
                    </a:lnTo>
                    <a:lnTo>
                      <a:pt x="1557338" y="152400"/>
                    </a:lnTo>
                    <a:lnTo>
                      <a:pt x="1557338" y="209550"/>
                    </a:lnTo>
                    <a:lnTo>
                      <a:pt x="1926431" y="209550"/>
                    </a:lnTo>
                    <a:lnTo>
                      <a:pt x="1928811" y="235745"/>
                    </a:lnTo>
                    <a:lnTo>
                      <a:pt x="1957388" y="235744"/>
                    </a:lnTo>
                    <a:lnTo>
                      <a:pt x="1959769" y="288131"/>
                    </a:lnTo>
                    <a:lnTo>
                      <a:pt x="2185988" y="285750"/>
                    </a:lnTo>
                    <a:lnTo>
                      <a:pt x="2185988" y="328613"/>
                    </a:lnTo>
                    <a:lnTo>
                      <a:pt x="2762250" y="328613"/>
                    </a:lnTo>
                    <a:lnTo>
                      <a:pt x="2762250" y="381000"/>
                    </a:lnTo>
                    <a:lnTo>
                      <a:pt x="2871788" y="381000"/>
                    </a:lnTo>
                    <a:lnTo>
                      <a:pt x="2871788" y="423863"/>
                    </a:lnTo>
                    <a:lnTo>
                      <a:pt x="3219450" y="423863"/>
                    </a:lnTo>
                    <a:lnTo>
                      <a:pt x="3219450" y="481013"/>
                    </a:lnTo>
                    <a:lnTo>
                      <a:pt x="3248025" y="481013"/>
                    </a:lnTo>
                    <a:lnTo>
                      <a:pt x="3248025" y="542925"/>
                    </a:lnTo>
                    <a:lnTo>
                      <a:pt x="4705350" y="542925"/>
                    </a:lnTo>
                    <a:lnTo>
                      <a:pt x="4705350" y="647700"/>
                    </a:lnTo>
                    <a:lnTo>
                      <a:pt x="5143500" y="647700"/>
                    </a:lnTo>
                    <a:lnTo>
                      <a:pt x="5143500" y="800100"/>
                    </a:lnTo>
                    <a:lnTo>
                      <a:pt x="5710238" y="800100"/>
                    </a:lnTo>
                    <a:lnTo>
                      <a:pt x="5710238" y="1090613"/>
                    </a:lnTo>
                    <a:lnTo>
                      <a:pt x="6372225" y="1090613"/>
                    </a:lnTo>
                    <a:lnTo>
                      <a:pt x="6372225" y="1471613"/>
                    </a:lnTo>
                    <a:lnTo>
                      <a:pt x="6448425" y="1471613"/>
                    </a:lnTo>
                    <a:lnTo>
                      <a:pt x="6448425" y="1947863"/>
                    </a:lnTo>
                    <a:lnTo>
                      <a:pt x="7072313" y="1947863"/>
                    </a:lnTo>
                  </a:path>
                </a:pathLst>
              </a:custGeom>
              <a:noFill/>
              <a:ln w="19050" cap="flat" cmpd="sng">
                <a:solidFill>
                  <a:srgbClr val="002060"/>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wrap="none" anchor="ctr"/>
              <a:lstStyle/>
              <a:p>
                <a:pPr fontAlgn="auto">
                  <a:spcBef>
                    <a:spcPts val="0"/>
                  </a:spcBef>
                  <a:spcAft>
                    <a:spcPts val="0"/>
                  </a:spcAft>
                  <a:defRPr/>
                </a:pPr>
                <a:endParaRPr lang="en-US" kern="0" dirty="0">
                  <a:solidFill>
                    <a:sysClr val="windowText" lastClr="000000"/>
                  </a:solidFill>
                </a:endParaRPr>
              </a:p>
            </p:txBody>
          </p:sp>
          <p:grpSp>
            <p:nvGrpSpPr>
              <p:cNvPr id="96285" name="Group 20"/>
              <p:cNvGrpSpPr>
                <a:grpSpLocks/>
              </p:cNvGrpSpPr>
              <p:nvPr/>
            </p:nvGrpSpPr>
            <p:grpSpPr bwMode="auto">
              <a:xfrm>
                <a:off x="1003270" y="2143394"/>
                <a:ext cx="7123142" cy="2002460"/>
                <a:chOff x="1003270" y="2143394"/>
                <a:chExt cx="7123142" cy="2002460"/>
              </a:xfrm>
            </p:grpSpPr>
            <p:sp>
              <p:nvSpPr>
                <p:cNvPr id="96286" name="Diamond 257"/>
                <p:cNvSpPr>
                  <a:spLocks noChangeArrowheads="1"/>
                </p:cNvSpPr>
                <p:nvPr/>
              </p:nvSpPr>
              <p:spPr bwMode="auto">
                <a:xfrm>
                  <a:off x="1003270" y="2143394"/>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87" name="Diamond 258"/>
                <p:cNvSpPr>
                  <a:spLocks noChangeArrowheads="1"/>
                </p:cNvSpPr>
                <p:nvPr/>
              </p:nvSpPr>
              <p:spPr bwMode="auto">
                <a:xfrm>
                  <a:off x="1129477" y="2143394"/>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88" name="Diamond 259"/>
                <p:cNvSpPr>
                  <a:spLocks noChangeArrowheads="1"/>
                </p:cNvSpPr>
                <p:nvPr/>
              </p:nvSpPr>
              <p:spPr bwMode="auto">
                <a:xfrm>
                  <a:off x="1362839" y="2143394"/>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89" name="Diamond 260"/>
                <p:cNvSpPr>
                  <a:spLocks noChangeArrowheads="1"/>
                </p:cNvSpPr>
                <p:nvPr/>
              </p:nvSpPr>
              <p:spPr bwMode="auto">
                <a:xfrm>
                  <a:off x="1529527" y="2143394"/>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90" name="Diamond 261"/>
                <p:cNvSpPr>
                  <a:spLocks noChangeArrowheads="1"/>
                </p:cNvSpPr>
                <p:nvPr/>
              </p:nvSpPr>
              <p:spPr bwMode="auto">
                <a:xfrm>
                  <a:off x="1550958" y="2143394"/>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91" name="Diamond 262"/>
                <p:cNvSpPr>
                  <a:spLocks noChangeArrowheads="1"/>
                </p:cNvSpPr>
                <p:nvPr/>
              </p:nvSpPr>
              <p:spPr bwMode="auto">
                <a:xfrm>
                  <a:off x="1610490" y="218030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92" name="Diamond 263"/>
                <p:cNvSpPr>
                  <a:spLocks noChangeArrowheads="1"/>
                </p:cNvSpPr>
                <p:nvPr/>
              </p:nvSpPr>
              <p:spPr bwMode="auto">
                <a:xfrm>
                  <a:off x="1636683" y="218030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93" name="Diamond 264"/>
                <p:cNvSpPr>
                  <a:spLocks noChangeArrowheads="1"/>
                </p:cNvSpPr>
                <p:nvPr/>
              </p:nvSpPr>
              <p:spPr bwMode="auto">
                <a:xfrm>
                  <a:off x="1665258" y="218030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94" name="Diamond 265"/>
                <p:cNvSpPr>
                  <a:spLocks noChangeArrowheads="1"/>
                </p:cNvSpPr>
                <p:nvPr/>
              </p:nvSpPr>
              <p:spPr bwMode="auto">
                <a:xfrm>
                  <a:off x="1693833" y="218030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95" name="Diamond 266"/>
                <p:cNvSpPr>
                  <a:spLocks noChangeArrowheads="1"/>
                </p:cNvSpPr>
                <p:nvPr/>
              </p:nvSpPr>
              <p:spPr bwMode="auto">
                <a:xfrm>
                  <a:off x="1734314" y="218030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96" name="Diamond 267"/>
                <p:cNvSpPr>
                  <a:spLocks noChangeArrowheads="1"/>
                </p:cNvSpPr>
                <p:nvPr/>
              </p:nvSpPr>
              <p:spPr bwMode="auto">
                <a:xfrm>
                  <a:off x="1770033" y="218030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97" name="Diamond 268"/>
                <p:cNvSpPr>
                  <a:spLocks noChangeArrowheads="1"/>
                </p:cNvSpPr>
                <p:nvPr/>
              </p:nvSpPr>
              <p:spPr bwMode="auto">
                <a:xfrm>
                  <a:off x="1877190" y="218030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98" name="Diamond 269"/>
                <p:cNvSpPr>
                  <a:spLocks noChangeArrowheads="1"/>
                </p:cNvSpPr>
                <p:nvPr/>
              </p:nvSpPr>
              <p:spPr bwMode="auto">
                <a:xfrm>
                  <a:off x="1910527" y="218030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299" name="Diamond 270"/>
                <p:cNvSpPr>
                  <a:spLocks noChangeArrowheads="1"/>
                </p:cNvSpPr>
                <p:nvPr/>
              </p:nvSpPr>
              <p:spPr bwMode="auto">
                <a:xfrm>
                  <a:off x="2191514" y="218030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00" name="Diamond 271"/>
                <p:cNvSpPr>
                  <a:spLocks noChangeArrowheads="1"/>
                </p:cNvSpPr>
                <p:nvPr/>
              </p:nvSpPr>
              <p:spPr bwMode="auto">
                <a:xfrm>
                  <a:off x="2201039" y="2231500"/>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01" name="Diamond 272"/>
                <p:cNvSpPr>
                  <a:spLocks noChangeArrowheads="1"/>
                </p:cNvSpPr>
                <p:nvPr/>
              </p:nvSpPr>
              <p:spPr bwMode="auto">
                <a:xfrm>
                  <a:off x="2255808" y="2231500"/>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02" name="Diamond 273"/>
                <p:cNvSpPr>
                  <a:spLocks noChangeArrowheads="1"/>
                </p:cNvSpPr>
                <p:nvPr/>
              </p:nvSpPr>
              <p:spPr bwMode="auto">
                <a:xfrm>
                  <a:off x="2272477" y="2231500"/>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03" name="Diamond 274"/>
                <p:cNvSpPr>
                  <a:spLocks noChangeArrowheads="1"/>
                </p:cNvSpPr>
                <p:nvPr/>
              </p:nvSpPr>
              <p:spPr bwMode="auto">
                <a:xfrm>
                  <a:off x="2322483" y="2261266"/>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04" name="Diamond 275"/>
                <p:cNvSpPr>
                  <a:spLocks noChangeArrowheads="1"/>
                </p:cNvSpPr>
                <p:nvPr/>
              </p:nvSpPr>
              <p:spPr bwMode="auto">
                <a:xfrm>
                  <a:off x="2346296" y="230174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05" name="Diamond 276"/>
                <p:cNvSpPr>
                  <a:spLocks noChangeArrowheads="1"/>
                </p:cNvSpPr>
                <p:nvPr/>
              </p:nvSpPr>
              <p:spPr bwMode="auto">
                <a:xfrm>
                  <a:off x="2424877" y="230174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06" name="Diamond 277"/>
                <p:cNvSpPr>
                  <a:spLocks noChangeArrowheads="1"/>
                </p:cNvSpPr>
                <p:nvPr/>
              </p:nvSpPr>
              <p:spPr bwMode="auto">
                <a:xfrm>
                  <a:off x="2555845" y="235115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07" name="Diamond 278"/>
                <p:cNvSpPr>
                  <a:spLocks noChangeArrowheads="1"/>
                </p:cNvSpPr>
                <p:nvPr/>
              </p:nvSpPr>
              <p:spPr bwMode="auto">
                <a:xfrm>
                  <a:off x="2710627" y="235115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08" name="Diamond 279"/>
                <p:cNvSpPr>
                  <a:spLocks noChangeArrowheads="1"/>
                </p:cNvSpPr>
                <p:nvPr/>
              </p:nvSpPr>
              <p:spPr bwMode="auto">
                <a:xfrm>
                  <a:off x="2755870" y="235115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09" name="Diamond 280"/>
                <p:cNvSpPr>
                  <a:spLocks noChangeArrowheads="1"/>
                </p:cNvSpPr>
                <p:nvPr/>
              </p:nvSpPr>
              <p:spPr bwMode="auto">
                <a:xfrm>
                  <a:off x="2798733" y="235115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10" name="Diamond 281"/>
                <p:cNvSpPr>
                  <a:spLocks noChangeArrowheads="1"/>
                </p:cNvSpPr>
                <p:nvPr/>
              </p:nvSpPr>
              <p:spPr bwMode="auto">
                <a:xfrm>
                  <a:off x="2872552" y="235115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11" name="Diamond 282"/>
                <p:cNvSpPr>
                  <a:spLocks noChangeArrowheads="1"/>
                </p:cNvSpPr>
                <p:nvPr/>
              </p:nvSpPr>
              <p:spPr bwMode="auto">
                <a:xfrm>
                  <a:off x="2922558" y="2380328"/>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12" name="Diamond 283"/>
                <p:cNvSpPr>
                  <a:spLocks noChangeArrowheads="1"/>
                </p:cNvSpPr>
                <p:nvPr/>
              </p:nvSpPr>
              <p:spPr bwMode="auto">
                <a:xfrm>
                  <a:off x="2960658" y="242795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13" name="Diamond 284"/>
                <p:cNvSpPr>
                  <a:spLocks noChangeArrowheads="1"/>
                </p:cNvSpPr>
                <p:nvPr/>
              </p:nvSpPr>
              <p:spPr bwMode="auto">
                <a:xfrm>
                  <a:off x="3117820" y="242795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14" name="Diamond 285"/>
                <p:cNvSpPr>
                  <a:spLocks noChangeArrowheads="1"/>
                </p:cNvSpPr>
                <p:nvPr/>
              </p:nvSpPr>
              <p:spPr bwMode="auto">
                <a:xfrm>
                  <a:off x="3146395" y="242795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15" name="Diamond 286"/>
                <p:cNvSpPr>
                  <a:spLocks noChangeArrowheads="1"/>
                </p:cNvSpPr>
                <p:nvPr/>
              </p:nvSpPr>
              <p:spPr bwMode="auto">
                <a:xfrm>
                  <a:off x="3174970" y="2427953"/>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16" name="Diamond 287"/>
                <p:cNvSpPr>
                  <a:spLocks noChangeArrowheads="1"/>
                </p:cNvSpPr>
                <p:nvPr/>
              </p:nvSpPr>
              <p:spPr bwMode="auto">
                <a:xfrm>
                  <a:off x="3184495" y="2473196"/>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17" name="Diamond 288"/>
                <p:cNvSpPr>
                  <a:spLocks noChangeArrowheads="1"/>
                </p:cNvSpPr>
                <p:nvPr/>
              </p:nvSpPr>
              <p:spPr bwMode="auto">
                <a:xfrm>
                  <a:off x="3258313" y="2473196"/>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18" name="Diamond 289"/>
                <p:cNvSpPr>
                  <a:spLocks noChangeArrowheads="1"/>
                </p:cNvSpPr>
                <p:nvPr/>
              </p:nvSpPr>
              <p:spPr bwMode="auto">
                <a:xfrm>
                  <a:off x="3284507" y="2473196"/>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19" name="Diamond 290"/>
                <p:cNvSpPr>
                  <a:spLocks noChangeArrowheads="1"/>
                </p:cNvSpPr>
                <p:nvPr/>
              </p:nvSpPr>
              <p:spPr bwMode="auto">
                <a:xfrm>
                  <a:off x="3417857" y="2473196"/>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20" name="Diamond 291"/>
                <p:cNvSpPr>
                  <a:spLocks noChangeArrowheads="1"/>
                </p:cNvSpPr>
                <p:nvPr/>
              </p:nvSpPr>
              <p:spPr bwMode="auto">
                <a:xfrm>
                  <a:off x="3479770" y="2473196"/>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21" name="Diamond 292"/>
                <p:cNvSpPr>
                  <a:spLocks noChangeArrowheads="1"/>
                </p:cNvSpPr>
                <p:nvPr/>
              </p:nvSpPr>
              <p:spPr bwMode="auto">
                <a:xfrm>
                  <a:off x="3646457" y="2473196"/>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22" name="Diamond 293"/>
                <p:cNvSpPr>
                  <a:spLocks noChangeArrowheads="1"/>
                </p:cNvSpPr>
                <p:nvPr/>
              </p:nvSpPr>
              <p:spPr bwMode="auto">
                <a:xfrm>
                  <a:off x="3660745" y="2473196"/>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23" name="Diamond 294"/>
                <p:cNvSpPr>
                  <a:spLocks noChangeArrowheads="1"/>
                </p:cNvSpPr>
                <p:nvPr/>
              </p:nvSpPr>
              <p:spPr bwMode="auto">
                <a:xfrm>
                  <a:off x="3705989" y="2473196"/>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24" name="Diamond 295"/>
                <p:cNvSpPr>
                  <a:spLocks noChangeArrowheads="1"/>
                </p:cNvSpPr>
                <p:nvPr/>
              </p:nvSpPr>
              <p:spPr bwMode="auto">
                <a:xfrm>
                  <a:off x="3760757" y="2517249"/>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25" name="Diamond 296"/>
                <p:cNvSpPr>
                  <a:spLocks noChangeArrowheads="1"/>
                </p:cNvSpPr>
                <p:nvPr/>
              </p:nvSpPr>
              <p:spPr bwMode="auto">
                <a:xfrm>
                  <a:off x="3779807" y="2517249"/>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26" name="Diamond 297"/>
                <p:cNvSpPr>
                  <a:spLocks noChangeArrowheads="1"/>
                </p:cNvSpPr>
                <p:nvPr/>
              </p:nvSpPr>
              <p:spPr bwMode="auto">
                <a:xfrm>
                  <a:off x="3810764" y="2517249"/>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27" name="Diamond 298"/>
                <p:cNvSpPr>
                  <a:spLocks noChangeArrowheads="1"/>
                </p:cNvSpPr>
                <p:nvPr/>
              </p:nvSpPr>
              <p:spPr bwMode="auto">
                <a:xfrm>
                  <a:off x="3867914" y="2567255"/>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28" name="Diamond 299"/>
                <p:cNvSpPr>
                  <a:spLocks noChangeArrowheads="1"/>
                </p:cNvSpPr>
                <p:nvPr/>
              </p:nvSpPr>
              <p:spPr bwMode="auto">
                <a:xfrm>
                  <a:off x="3984595" y="2567255"/>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29" name="Diamond 300"/>
                <p:cNvSpPr>
                  <a:spLocks noChangeArrowheads="1"/>
                </p:cNvSpPr>
                <p:nvPr/>
              </p:nvSpPr>
              <p:spPr bwMode="auto">
                <a:xfrm>
                  <a:off x="4106039" y="2567255"/>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30" name="Diamond 301"/>
                <p:cNvSpPr>
                  <a:spLocks noChangeArrowheads="1"/>
                </p:cNvSpPr>
                <p:nvPr/>
              </p:nvSpPr>
              <p:spPr bwMode="auto">
                <a:xfrm>
                  <a:off x="4136995" y="2567255"/>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31" name="Diamond 302"/>
                <p:cNvSpPr>
                  <a:spLocks noChangeArrowheads="1"/>
                </p:cNvSpPr>
                <p:nvPr/>
              </p:nvSpPr>
              <p:spPr bwMode="auto">
                <a:xfrm>
                  <a:off x="4210814" y="262797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32" name="Diamond 303"/>
                <p:cNvSpPr>
                  <a:spLocks noChangeArrowheads="1"/>
                </p:cNvSpPr>
                <p:nvPr/>
              </p:nvSpPr>
              <p:spPr bwMode="auto">
                <a:xfrm>
                  <a:off x="4237008"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33" name="Diamond 304"/>
                <p:cNvSpPr>
                  <a:spLocks noChangeArrowheads="1"/>
                </p:cNvSpPr>
                <p:nvPr/>
              </p:nvSpPr>
              <p:spPr bwMode="auto">
                <a:xfrm>
                  <a:off x="4270345"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34" name="Diamond 305"/>
                <p:cNvSpPr>
                  <a:spLocks noChangeArrowheads="1"/>
                </p:cNvSpPr>
                <p:nvPr/>
              </p:nvSpPr>
              <p:spPr bwMode="auto">
                <a:xfrm>
                  <a:off x="4298920"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35" name="Diamond 306"/>
                <p:cNvSpPr>
                  <a:spLocks noChangeArrowheads="1"/>
                </p:cNvSpPr>
                <p:nvPr/>
              </p:nvSpPr>
              <p:spPr bwMode="auto">
                <a:xfrm>
                  <a:off x="4420364"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36" name="Diamond 307"/>
                <p:cNvSpPr>
                  <a:spLocks noChangeArrowheads="1"/>
                </p:cNvSpPr>
                <p:nvPr/>
              </p:nvSpPr>
              <p:spPr bwMode="auto">
                <a:xfrm>
                  <a:off x="4529901"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37" name="Diamond 308"/>
                <p:cNvSpPr>
                  <a:spLocks noChangeArrowheads="1"/>
                </p:cNvSpPr>
                <p:nvPr/>
              </p:nvSpPr>
              <p:spPr bwMode="auto">
                <a:xfrm>
                  <a:off x="4563239"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38" name="Diamond 309"/>
                <p:cNvSpPr>
                  <a:spLocks noChangeArrowheads="1"/>
                </p:cNvSpPr>
                <p:nvPr/>
              </p:nvSpPr>
              <p:spPr bwMode="auto">
                <a:xfrm>
                  <a:off x="4882326"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39" name="Diamond 310"/>
                <p:cNvSpPr>
                  <a:spLocks noChangeArrowheads="1"/>
                </p:cNvSpPr>
                <p:nvPr/>
              </p:nvSpPr>
              <p:spPr bwMode="auto">
                <a:xfrm>
                  <a:off x="4927570"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40" name="Diamond 311"/>
                <p:cNvSpPr>
                  <a:spLocks noChangeArrowheads="1"/>
                </p:cNvSpPr>
                <p:nvPr/>
              </p:nvSpPr>
              <p:spPr bwMode="auto">
                <a:xfrm>
                  <a:off x="5018058"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41" name="Diamond 312"/>
                <p:cNvSpPr>
                  <a:spLocks noChangeArrowheads="1"/>
                </p:cNvSpPr>
                <p:nvPr/>
              </p:nvSpPr>
              <p:spPr bwMode="auto">
                <a:xfrm>
                  <a:off x="5037108"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42" name="Diamond 313"/>
                <p:cNvSpPr>
                  <a:spLocks noChangeArrowheads="1"/>
                </p:cNvSpPr>
                <p:nvPr/>
              </p:nvSpPr>
              <p:spPr bwMode="auto">
                <a:xfrm>
                  <a:off x="5082351"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43" name="Diamond 314"/>
                <p:cNvSpPr>
                  <a:spLocks noChangeArrowheads="1"/>
                </p:cNvSpPr>
                <p:nvPr/>
              </p:nvSpPr>
              <p:spPr bwMode="auto">
                <a:xfrm>
                  <a:off x="5132358"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44" name="Diamond 315"/>
                <p:cNvSpPr>
                  <a:spLocks noChangeArrowheads="1"/>
                </p:cNvSpPr>
                <p:nvPr/>
              </p:nvSpPr>
              <p:spPr bwMode="auto">
                <a:xfrm>
                  <a:off x="5282377"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45" name="Diamond 316"/>
                <p:cNvSpPr>
                  <a:spLocks noChangeArrowheads="1"/>
                </p:cNvSpPr>
                <p:nvPr/>
              </p:nvSpPr>
              <p:spPr bwMode="auto">
                <a:xfrm>
                  <a:off x="5358577"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46" name="Diamond 317"/>
                <p:cNvSpPr>
                  <a:spLocks noChangeArrowheads="1"/>
                </p:cNvSpPr>
                <p:nvPr/>
              </p:nvSpPr>
              <p:spPr bwMode="auto">
                <a:xfrm>
                  <a:off x="5415727"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47" name="Diamond 318"/>
                <p:cNvSpPr>
                  <a:spLocks noChangeArrowheads="1"/>
                </p:cNvSpPr>
                <p:nvPr/>
              </p:nvSpPr>
              <p:spPr bwMode="auto">
                <a:xfrm>
                  <a:off x="5520502"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48" name="Diamond 319"/>
                <p:cNvSpPr>
                  <a:spLocks noChangeArrowheads="1"/>
                </p:cNvSpPr>
                <p:nvPr/>
              </p:nvSpPr>
              <p:spPr bwMode="auto">
                <a:xfrm>
                  <a:off x="5553839"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49" name="Diamond 320"/>
                <p:cNvSpPr>
                  <a:spLocks noChangeArrowheads="1"/>
                </p:cNvSpPr>
                <p:nvPr/>
              </p:nvSpPr>
              <p:spPr bwMode="auto">
                <a:xfrm>
                  <a:off x="5584796"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50" name="Diamond 321"/>
                <p:cNvSpPr>
                  <a:spLocks noChangeArrowheads="1"/>
                </p:cNvSpPr>
                <p:nvPr/>
              </p:nvSpPr>
              <p:spPr bwMode="auto">
                <a:xfrm>
                  <a:off x="5610990" y="2685127"/>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51" name="Diamond 322"/>
                <p:cNvSpPr>
                  <a:spLocks noChangeArrowheads="1"/>
                </p:cNvSpPr>
                <p:nvPr/>
              </p:nvSpPr>
              <p:spPr bwMode="auto">
                <a:xfrm>
                  <a:off x="5703858" y="2789901"/>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52" name="Diamond 323"/>
                <p:cNvSpPr>
                  <a:spLocks noChangeArrowheads="1"/>
                </p:cNvSpPr>
                <p:nvPr/>
              </p:nvSpPr>
              <p:spPr bwMode="auto">
                <a:xfrm>
                  <a:off x="5761008" y="2789901"/>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53" name="Diamond 324"/>
                <p:cNvSpPr>
                  <a:spLocks noChangeArrowheads="1"/>
                </p:cNvSpPr>
                <p:nvPr/>
              </p:nvSpPr>
              <p:spPr bwMode="auto">
                <a:xfrm>
                  <a:off x="5827683" y="2789901"/>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54" name="Diamond 325"/>
                <p:cNvSpPr>
                  <a:spLocks noChangeArrowheads="1"/>
                </p:cNvSpPr>
                <p:nvPr/>
              </p:nvSpPr>
              <p:spPr bwMode="auto">
                <a:xfrm>
                  <a:off x="5894358" y="2789901"/>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55" name="Diamond 326"/>
                <p:cNvSpPr>
                  <a:spLocks noChangeArrowheads="1"/>
                </p:cNvSpPr>
                <p:nvPr/>
              </p:nvSpPr>
              <p:spPr bwMode="auto">
                <a:xfrm>
                  <a:off x="5989608" y="2789901"/>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56" name="Diamond 327"/>
                <p:cNvSpPr>
                  <a:spLocks noChangeArrowheads="1"/>
                </p:cNvSpPr>
                <p:nvPr/>
              </p:nvSpPr>
              <p:spPr bwMode="auto">
                <a:xfrm>
                  <a:off x="6058664" y="2789901"/>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57" name="Diamond 328"/>
                <p:cNvSpPr>
                  <a:spLocks noChangeArrowheads="1"/>
                </p:cNvSpPr>
                <p:nvPr/>
              </p:nvSpPr>
              <p:spPr bwMode="auto">
                <a:xfrm>
                  <a:off x="6096764" y="2789901"/>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58" name="Diamond 329"/>
                <p:cNvSpPr>
                  <a:spLocks noChangeArrowheads="1"/>
                </p:cNvSpPr>
                <p:nvPr/>
              </p:nvSpPr>
              <p:spPr bwMode="auto">
                <a:xfrm>
                  <a:off x="6142008" y="2941110"/>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59" name="Diamond 330"/>
                <p:cNvSpPr>
                  <a:spLocks noChangeArrowheads="1"/>
                </p:cNvSpPr>
                <p:nvPr/>
              </p:nvSpPr>
              <p:spPr bwMode="auto">
                <a:xfrm>
                  <a:off x="6199158" y="2941110"/>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60" name="Diamond 331"/>
                <p:cNvSpPr>
                  <a:spLocks noChangeArrowheads="1"/>
                </p:cNvSpPr>
                <p:nvPr/>
              </p:nvSpPr>
              <p:spPr bwMode="auto">
                <a:xfrm>
                  <a:off x="6394420" y="2941110"/>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61" name="Diamond 332"/>
                <p:cNvSpPr>
                  <a:spLocks noChangeArrowheads="1"/>
                </p:cNvSpPr>
                <p:nvPr/>
              </p:nvSpPr>
              <p:spPr bwMode="auto">
                <a:xfrm>
                  <a:off x="6418232" y="2941110"/>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62" name="Diamond 333"/>
                <p:cNvSpPr>
                  <a:spLocks noChangeArrowheads="1"/>
                </p:cNvSpPr>
                <p:nvPr/>
              </p:nvSpPr>
              <p:spPr bwMode="auto">
                <a:xfrm>
                  <a:off x="6439663" y="2941110"/>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63" name="Diamond 334"/>
                <p:cNvSpPr>
                  <a:spLocks noChangeArrowheads="1"/>
                </p:cNvSpPr>
                <p:nvPr/>
              </p:nvSpPr>
              <p:spPr bwMode="auto">
                <a:xfrm>
                  <a:off x="6501576" y="2941110"/>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64" name="Diamond 335"/>
                <p:cNvSpPr>
                  <a:spLocks noChangeArrowheads="1"/>
                </p:cNvSpPr>
                <p:nvPr/>
              </p:nvSpPr>
              <p:spPr bwMode="auto">
                <a:xfrm>
                  <a:off x="6556344" y="2941110"/>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65" name="Diamond 336"/>
                <p:cNvSpPr>
                  <a:spLocks noChangeArrowheads="1"/>
                </p:cNvSpPr>
                <p:nvPr/>
              </p:nvSpPr>
              <p:spPr bwMode="auto">
                <a:xfrm>
                  <a:off x="6708744" y="3236385"/>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66" name="Diamond 337"/>
                <p:cNvSpPr>
                  <a:spLocks noChangeArrowheads="1"/>
                </p:cNvSpPr>
                <p:nvPr/>
              </p:nvSpPr>
              <p:spPr bwMode="auto">
                <a:xfrm>
                  <a:off x="7089744" y="3236385"/>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67" name="Diamond 338"/>
                <p:cNvSpPr>
                  <a:spLocks noChangeArrowheads="1"/>
                </p:cNvSpPr>
                <p:nvPr/>
              </p:nvSpPr>
              <p:spPr bwMode="auto">
                <a:xfrm>
                  <a:off x="7184994" y="3236385"/>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68" name="Diamond 339"/>
                <p:cNvSpPr>
                  <a:spLocks noChangeArrowheads="1"/>
                </p:cNvSpPr>
                <p:nvPr/>
              </p:nvSpPr>
              <p:spPr bwMode="auto">
                <a:xfrm>
                  <a:off x="7368351" y="3612622"/>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69" name="Diamond 340"/>
                <p:cNvSpPr>
                  <a:spLocks noChangeArrowheads="1"/>
                </p:cNvSpPr>
                <p:nvPr/>
              </p:nvSpPr>
              <p:spPr bwMode="auto">
                <a:xfrm>
                  <a:off x="7425501" y="3612622"/>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70" name="Diamond 341"/>
                <p:cNvSpPr>
                  <a:spLocks noChangeArrowheads="1"/>
                </p:cNvSpPr>
                <p:nvPr/>
              </p:nvSpPr>
              <p:spPr bwMode="auto">
                <a:xfrm>
                  <a:off x="7446932" y="4090064"/>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71" name="Diamond 342"/>
                <p:cNvSpPr>
                  <a:spLocks noChangeArrowheads="1"/>
                </p:cNvSpPr>
                <p:nvPr/>
              </p:nvSpPr>
              <p:spPr bwMode="auto">
                <a:xfrm>
                  <a:off x="7608857" y="4090064"/>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72" name="Diamond 343"/>
                <p:cNvSpPr>
                  <a:spLocks noChangeArrowheads="1"/>
                </p:cNvSpPr>
                <p:nvPr/>
              </p:nvSpPr>
              <p:spPr bwMode="auto">
                <a:xfrm>
                  <a:off x="7930326" y="4090064"/>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sp>
              <p:nvSpPr>
                <p:cNvPr id="96373" name="Diamond 344"/>
                <p:cNvSpPr>
                  <a:spLocks noChangeArrowheads="1"/>
                </p:cNvSpPr>
                <p:nvPr/>
              </p:nvSpPr>
              <p:spPr bwMode="auto">
                <a:xfrm>
                  <a:off x="8070820" y="4090064"/>
                  <a:ext cx="55592" cy="55790"/>
                </a:xfrm>
                <a:prstGeom prst="diamond">
                  <a:avLst/>
                </a:prstGeom>
                <a:solidFill>
                  <a:schemeClr val="accent1"/>
                </a:solidFill>
                <a:ln w="9525">
                  <a:solidFill>
                    <a:srgbClr val="001965"/>
                  </a:solidFill>
                  <a:miter lim="800000"/>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endParaRPr lang="en-GB" altLang="en-US" sz="1100" b="0" kern="0" dirty="0">
                    <a:solidFill>
                      <a:srgbClr val="000000"/>
                    </a:solidFill>
                    <a:cs typeface="Tahoma" panose="020B0604030504040204" pitchFamily="34" charset="0"/>
                  </a:endParaRPr>
                </a:p>
              </p:txBody>
            </p:sp>
          </p:grpSp>
        </p:grpSp>
        <p:cxnSp>
          <p:nvCxnSpPr>
            <p:cNvPr id="96281" name="Straight Connector 252"/>
            <p:cNvCxnSpPr>
              <a:cxnSpLocks noChangeShapeType="1"/>
            </p:cNvCxnSpPr>
            <p:nvPr/>
          </p:nvCxnSpPr>
          <p:spPr bwMode="auto">
            <a:xfrm flipH="1" flipV="1">
              <a:off x="3151308" y="2059542"/>
              <a:ext cx="4894" cy="3444633"/>
            </a:xfrm>
            <a:prstGeom prst="line">
              <a:avLst/>
            </a:prstGeom>
            <a:noFill/>
            <a:ln w="9525">
              <a:solidFill>
                <a:schemeClr val="accent2"/>
              </a:solidFill>
              <a:prstDash val="dash"/>
              <a:round/>
              <a:headEnd/>
              <a:tailEnd/>
            </a:ln>
            <a:extLst>
              <a:ext uri="{909E8E84-426E-40dd-AFC4-6F175D3DCCD1}">
                <a14:hiddenFill xmlns="" xmlns:a14="http://schemas.microsoft.com/office/drawing/2010/main">
                  <a:noFill/>
                </a14:hiddenFill>
              </a:ext>
            </a:extLst>
          </p:spPr>
        </p:cxnSp>
        <p:sp>
          <p:nvSpPr>
            <p:cNvPr id="96282" name="TextBox 253"/>
            <p:cNvSpPr txBox="1">
              <a:spLocks noChangeArrowheads="1"/>
            </p:cNvSpPr>
            <p:nvPr/>
          </p:nvSpPr>
          <p:spPr bwMode="auto">
            <a:xfrm>
              <a:off x="1144808" y="1539266"/>
              <a:ext cx="2026243" cy="6016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algn="ctr" fontAlgn="auto">
                <a:spcBef>
                  <a:spcPct val="0"/>
                </a:spcBef>
                <a:spcAft>
                  <a:spcPts val="0"/>
                </a:spcAft>
                <a:buNone/>
                <a:defRPr/>
              </a:pPr>
              <a:r>
                <a:rPr lang="en-GB" altLang="en-US" sz="1100" b="0" kern="0" dirty="0">
                  <a:solidFill>
                    <a:srgbClr val="000000"/>
                  </a:solidFill>
                  <a:cs typeface="Tahoma" panose="020B0604030504040204" pitchFamily="34" charset="0"/>
                </a:rPr>
                <a:t>Randomized double-blind </a:t>
              </a:r>
            </a:p>
            <a:p>
              <a:pPr algn="ctr" fontAlgn="auto">
                <a:spcBef>
                  <a:spcPct val="0"/>
                </a:spcBef>
                <a:spcAft>
                  <a:spcPts val="0"/>
                </a:spcAft>
                <a:buNone/>
                <a:defRPr/>
              </a:pPr>
              <a:r>
                <a:rPr lang="en-GB" altLang="en-US" sz="1100" b="0" kern="0" dirty="0">
                  <a:solidFill>
                    <a:srgbClr val="000000"/>
                  </a:solidFill>
                  <a:cs typeface="Tahoma" panose="020B0604030504040204" pitchFamily="34" charset="0"/>
                </a:rPr>
                <a:t>study for ≤96 weeks</a:t>
              </a:r>
            </a:p>
          </p:txBody>
        </p:sp>
        <p:sp>
          <p:nvSpPr>
            <p:cNvPr id="96283" name="TextBox 254"/>
            <p:cNvSpPr txBox="1">
              <a:spLocks noChangeArrowheads="1"/>
            </p:cNvSpPr>
            <p:nvPr/>
          </p:nvSpPr>
          <p:spPr bwMode="auto">
            <a:xfrm>
              <a:off x="4781609" y="1546456"/>
              <a:ext cx="1981120" cy="1074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b="0" kern="0" dirty="0">
                  <a:solidFill>
                    <a:srgbClr val="000000"/>
                  </a:solidFill>
                  <a:cs typeface="Tahoma" panose="020B0604030504040204" pitchFamily="34" charset="0"/>
                </a:rPr>
                <a:t>Post-study survival phase</a:t>
              </a:r>
            </a:p>
            <a:p>
              <a:pPr fontAlgn="auto">
                <a:spcBef>
                  <a:spcPct val="0"/>
                </a:spcBef>
                <a:spcAft>
                  <a:spcPts val="0"/>
                </a:spcAft>
                <a:buNone/>
                <a:defRPr/>
              </a:pPr>
              <a:r>
                <a:rPr lang="en-US" altLang="en-US" sz="1100" b="0" kern="0" dirty="0">
                  <a:solidFill>
                    <a:srgbClr val="000000"/>
                  </a:solidFill>
                  <a:cs typeface="Tahoma" panose="020B0604030504040204" pitchFamily="34" charset="0"/>
                </a:rPr>
                <a:t>lanreotide depot OLE study, n=88 or treatment not specified (local care) </a:t>
              </a:r>
            </a:p>
          </p:txBody>
        </p:sp>
      </p:grpSp>
      <p:graphicFrame>
        <p:nvGraphicFramePr>
          <p:cNvPr id="476" name="Table 475"/>
          <p:cNvGraphicFramePr>
            <a:graphicFrameLocks noGrp="1"/>
          </p:cNvGraphicFramePr>
          <p:nvPr/>
        </p:nvGraphicFramePr>
        <p:xfrm>
          <a:off x="2006601" y="5267326"/>
          <a:ext cx="8356599" cy="371475"/>
        </p:xfrm>
        <a:graphic>
          <a:graphicData uri="http://schemas.openxmlformats.org/drawingml/2006/table">
            <a:tbl>
              <a:tblPr firstRow="1" bandRow="1">
                <a:tableStyleId>{5C22544A-7EE6-4342-B048-85BDC9FD1C3A}</a:tableStyleId>
              </a:tblPr>
              <a:tblGrid>
                <a:gridCol w="975372">
                  <a:extLst>
                    <a:ext uri="{9D8B030D-6E8A-4147-A177-3AD203B41FA5}">
                      <a16:colId xmlns:a16="http://schemas.microsoft.com/office/drawing/2014/main" val="20000"/>
                    </a:ext>
                  </a:extLst>
                </a:gridCol>
                <a:gridCol w="612190">
                  <a:extLst>
                    <a:ext uri="{9D8B030D-6E8A-4147-A177-3AD203B41FA5}">
                      <a16:colId xmlns:a16="http://schemas.microsoft.com/office/drawing/2014/main" val="20001"/>
                    </a:ext>
                  </a:extLst>
                </a:gridCol>
                <a:gridCol w="1197971">
                  <a:extLst>
                    <a:ext uri="{9D8B030D-6E8A-4147-A177-3AD203B41FA5}">
                      <a16:colId xmlns:a16="http://schemas.microsoft.com/office/drawing/2014/main" val="20002"/>
                    </a:ext>
                  </a:extLst>
                </a:gridCol>
                <a:gridCol w="657621">
                  <a:extLst>
                    <a:ext uri="{9D8B030D-6E8A-4147-A177-3AD203B41FA5}">
                      <a16:colId xmlns:a16="http://schemas.microsoft.com/office/drawing/2014/main" val="20003"/>
                    </a:ext>
                  </a:extLst>
                </a:gridCol>
                <a:gridCol w="1217732">
                  <a:extLst>
                    <a:ext uri="{9D8B030D-6E8A-4147-A177-3AD203B41FA5}">
                      <a16:colId xmlns:a16="http://schemas.microsoft.com/office/drawing/2014/main" val="20004"/>
                    </a:ext>
                  </a:extLst>
                </a:gridCol>
                <a:gridCol w="811821">
                  <a:extLst>
                    <a:ext uri="{9D8B030D-6E8A-4147-A177-3AD203B41FA5}">
                      <a16:colId xmlns:a16="http://schemas.microsoft.com/office/drawing/2014/main" val="20005"/>
                    </a:ext>
                  </a:extLst>
                </a:gridCol>
                <a:gridCol w="1026870">
                  <a:extLst>
                    <a:ext uri="{9D8B030D-6E8A-4147-A177-3AD203B41FA5}">
                      <a16:colId xmlns:a16="http://schemas.microsoft.com/office/drawing/2014/main" val="20006"/>
                    </a:ext>
                  </a:extLst>
                </a:gridCol>
                <a:gridCol w="928511">
                  <a:extLst>
                    <a:ext uri="{9D8B030D-6E8A-4147-A177-3AD203B41FA5}">
                      <a16:colId xmlns:a16="http://schemas.microsoft.com/office/drawing/2014/main" val="20007"/>
                    </a:ext>
                  </a:extLst>
                </a:gridCol>
                <a:gridCol w="928511">
                  <a:extLst>
                    <a:ext uri="{9D8B030D-6E8A-4147-A177-3AD203B41FA5}">
                      <a16:colId xmlns:a16="http://schemas.microsoft.com/office/drawing/2014/main" val="20008"/>
                    </a:ext>
                  </a:extLst>
                </a:gridCol>
              </a:tblGrid>
              <a:tr h="371475">
                <a:tc>
                  <a:txBody>
                    <a:bodyPr/>
                    <a:lstStyle/>
                    <a:p>
                      <a:pPr algn="r"/>
                      <a:r>
                        <a:rPr lang="en-US" sz="1100" b="1" dirty="0">
                          <a:solidFill>
                            <a:srgbClr val="63A5B4"/>
                          </a:solidFill>
                        </a:rPr>
                        <a:t>Lanreotide, n</a:t>
                      </a:r>
                    </a:p>
                    <a:p>
                      <a:pPr algn="r"/>
                      <a:r>
                        <a:rPr lang="en-US" sz="1100" b="1" dirty="0">
                          <a:solidFill>
                            <a:srgbClr val="1385FF"/>
                          </a:solidFill>
                        </a:rPr>
                        <a:t>Placebo, </a:t>
                      </a:r>
                      <a:r>
                        <a:rPr lang="en-US" sz="1100" b="1" dirty="0">
                          <a:solidFill>
                            <a:srgbClr val="008CCF"/>
                          </a:solidFill>
                        </a:rPr>
                        <a:t>n</a:t>
                      </a: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100" b="1" dirty="0">
                          <a:solidFill>
                            <a:srgbClr val="63A5B4"/>
                          </a:solidFill>
                        </a:rPr>
                        <a:t>101</a:t>
                      </a:r>
                    </a:p>
                    <a:p>
                      <a:pPr algn="ctr"/>
                      <a:r>
                        <a:rPr lang="en-US" sz="1100" b="1" dirty="0">
                          <a:solidFill>
                            <a:srgbClr val="008CCF"/>
                          </a:solidFill>
                        </a:rPr>
                        <a:t>103</a:t>
                      </a: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100" b="1" dirty="0">
                          <a:solidFill>
                            <a:srgbClr val="63A5B4"/>
                          </a:solidFill>
                        </a:rPr>
                        <a:t>89</a:t>
                      </a:r>
                      <a:br>
                        <a:rPr lang="en-US" sz="1100" b="1" dirty="0">
                          <a:solidFill>
                            <a:schemeClr val="tx1"/>
                          </a:solidFill>
                        </a:rPr>
                      </a:br>
                      <a:r>
                        <a:rPr lang="en-US" sz="1100" b="1" dirty="0">
                          <a:solidFill>
                            <a:srgbClr val="008CCF"/>
                          </a:solidFill>
                        </a:rPr>
                        <a:t>88</a:t>
                      </a: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100" b="1" dirty="0">
                          <a:solidFill>
                            <a:srgbClr val="63A5B4"/>
                          </a:solidFill>
                        </a:rPr>
                        <a:t>78</a:t>
                      </a:r>
                      <a:br>
                        <a:rPr lang="en-US" sz="1100" b="1" dirty="0">
                          <a:solidFill>
                            <a:schemeClr val="tx1"/>
                          </a:solidFill>
                        </a:rPr>
                      </a:br>
                      <a:r>
                        <a:rPr lang="en-US" sz="1100" b="1" dirty="0">
                          <a:solidFill>
                            <a:srgbClr val="008CCF"/>
                          </a:solidFill>
                        </a:rPr>
                        <a:t>73</a:t>
                      </a: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100" b="1" dirty="0">
                          <a:solidFill>
                            <a:srgbClr val="63A5B4"/>
                          </a:solidFill>
                        </a:rPr>
                        <a:t>59</a:t>
                      </a:r>
                      <a:br>
                        <a:rPr lang="en-US" sz="1100" b="1" dirty="0">
                          <a:solidFill>
                            <a:srgbClr val="63A5B4"/>
                          </a:solidFill>
                        </a:rPr>
                      </a:br>
                      <a:r>
                        <a:rPr lang="en-US" sz="1100" b="1" dirty="0">
                          <a:solidFill>
                            <a:srgbClr val="008CCF"/>
                          </a:solidFill>
                        </a:rPr>
                        <a:t>51</a:t>
                      </a: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100" b="1" dirty="0">
                          <a:solidFill>
                            <a:srgbClr val="63A5B4"/>
                          </a:solidFill>
                        </a:rPr>
                        <a:t>37</a:t>
                      </a:r>
                      <a:br>
                        <a:rPr lang="en-US" sz="1100" b="1" dirty="0">
                          <a:solidFill>
                            <a:srgbClr val="63A5B4"/>
                          </a:solidFill>
                        </a:rPr>
                      </a:br>
                      <a:r>
                        <a:rPr lang="en-US" sz="1100" b="1" dirty="0">
                          <a:solidFill>
                            <a:srgbClr val="008CCF"/>
                          </a:solidFill>
                        </a:rPr>
                        <a:t>35</a:t>
                      </a: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100" b="1" dirty="0">
                          <a:solidFill>
                            <a:srgbClr val="63A5B4"/>
                          </a:solidFill>
                        </a:rPr>
                        <a:t>14</a:t>
                      </a:r>
                      <a:br>
                        <a:rPr lang="en-US" sz="1100" b="1" dirty="0">
                          <a:solidFill>
                            <a:srgbClr val="63A5B4"/>
                          </a:solidFill>
                        </a:rPr>
                      </a:br>
                      <a:r>
                        <a:rPr lang="en-US" sz="1100" b="1" dirty="0">
                          <a:solidFill>
                            <a:srgbClr val="008CCF"/>
                          </a:solidFill>
                        </a:rPr>
                        <a:t>16</a:t>
                      </a: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100" b="1" dirty="0">
                          <a:solidFill>
                            <a:srgbClr val="63A5B4"/>
                          </a:solidFill>
                        </a:rPr>
                        <a:t>5</a:t>
                      </a:r>
                      <a:br>
                        <a:rPr lang="en-US" sz="1100" b="1" dirty="0">
                          <a:solidFill>
                            <a:schemeClr val="tx1"/>
                          </a:solidFill>
                        </a:rPr>
                      </a:br>
                      <a:r>
                        <a:rPr lang="en-US" sz="1100" b="1" dirty="0">
                          <a:solidFill>
                            <a:srgbClr val="008CCF"/>
                          </a:solidFill>
                        </a:rPr>
                        <a:t>6</a:t>
                      </a: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100" b="1" dirty="0">
                          <a:solidFill>
                            <a:srgbClr val="63A5B4"/>
                          </a:solidFill>
                        </a:rPr>
                        <a:t>0</a:t>
                      </a:r>
                      <a:br>
                        <a:rPr lang="en-US" sz="1100" b="1" dirty="0">
                          <a:solidFill>
                            <a:schemeClr val="tx1"/>
                          </a:solidFill>
                        </a:rPr>
                      </a:br>
                      <a:r>
                        <a:rPr lang="en-US" sz="1100" b="1" dirty="0">
                          <a:solidFill>
                            <a:srgbClr val="008CCF"/>
                          </a:solidFill>
                        </a:rPr>
                        <a:t>0</a:t>
                      </a: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477" name="Rounded Rectangle 476"/>
          <p:cNvSpPr>
            <a:spLocks noChangeArrowheads="1"/>
          </p:cNvSpPr>
          <p:nvPr/>
        </p:nvSpPr>
        <p:spPr bwMode="auto">
          <a:xfrm>
            <a:off x="8516938" y="1820863"/>
            <a:ext cx="1555750" cy="436562"/>
          </a:xfrm>
          <a:prstGeom prst="roundRect">
            <a:avLst>
              <a:gd name="adj" fmla="val 16667"/>
            </a:avLst>
          </a:prstGeom>
          <a:solidFill>
            <a:srgbClr val="99FF99"/>
          </a:solidFill>
          <a:ln w="9525">
            <a:solidFill>
              <a:schemeClr val="tx1"/>
            </a:solidFill>
            <a:round/>
            <a:headEnd/>
            <a:tailEnd/>
          </a:ln>
          <a:effectLst>
            <a:outerShdw blurRad="50800" dist="38100" dir="2700000" algn="tl" rotWithShape="0">
              <a:srgbClr val="808080">
                <a:alpha val="39998"/>
              </a:srgbClr>
            </a:outerShdw>
          </a:effectLst>
        </p:spPr>
        <p:txBody>
          <a:bodyPr wrap="none" anchor="ctr"/>
          <a:lstStyle/>
          <a:p>
            <a:pPr defTabSz="457200" fontAlgn="auto">
              <a:spcBef>
                <a:spcPts val="0"/>
              </a:spcBef>
              <a:spcAft>
                <a:spcPts val="0"/>
              </a:spcAft>
              <a:defRPr/>
            </a:pPr>
            <a:r>
              <a:rPr lang="en-GB" sz="1100" b="1" kern="0" dirty="0">
                <a:solidFill>
                  <a:srgbClr val="003874"/>
                </a:solidFill>
                <a:latin typeface="Calibri" panose="020F0502020204030204" pitchFamily="34" charset="0"/>
                <a:ea typeface="ヒラギノ角ゴ Pro W3" charset="-128"/>
                <a:cs typeface="Arial"/>
              </a:rPr>
              <a:t>Lanreotide vs. PBO</a:t>
            </a:r>
          </a:p>
          <a:p>
            <a:pPr defTabSz="457200" fontAlgn="auto">
              <a:spcBef>
                <a:spcPts val="0"/>
              </a:spcBef>
              <a:spcAft>
                <a:spcPts val="0"/>
              </a:spcAft>
              <a:defRPr/>
            </a:pPr>
            <a:r>
              <a:rPr lang="en-GB" sz="1100" b="1" kern="0" dirty="0">
                <a:solidFill>
                  <a:srgbClr val="003874"/>
                </a:solidFill>
                <a:latin typeface="Calibri" panose="020F0502020204030204" pitchFamily="34" charset="0"/>
                <a:ea typeface="ヒラギノ角ゴ Pro W3" charset="-128"/>
                <a:cs typeface="Arial"/>
              </a:rPr>
              <a:t> </a:t>
            </a:r>
            <a:r>
              <a:rPr lang="en-GB" sz="1100" b="1" i="1" kern="0" dirty="0">
                <a:solidFill>
                  <a:srgbClr val="003874"/>
                </a:solidFill>
                <a:latin typeface="Calibri" panose="020F0502020204030204" pitchFamily="34" charset="0"/>
                <a:ea typeface="ヒラギノ角ゴ Pro W3" charset="-128"/>
                <a:cs typeface="Arial"/>
              </a:rPr>
              <a:t>P</a:t>
            </a:r>
            <a:r>
              <a:rPr lang="en-GB" sz="1100" b="1" kern="0" dirty="0">
                <a:solidFill>
                  <a:srgbClr val="003874"/>
                </a:solidFill>
                <a:latin typeface="Calibri" panose="020F0502020204030204" pitchFamily="34" charset="0"/>
                <a:ea typeface="ヒラギノ角ゴ Pro W3" charset="-128"/>
                <a:cs typeface="Arial"/>
              </a:rPr>
              <a:t>=0.8791</a:t>
            </a:r>
          </a:p>
        </p:txBody>
      </p:sp>
      <p:sp>
        <p:nvSpPr>
          <p:cNvPr id="96273" name="Rectangle 545"/>
          <p:cNvSpPr>
            <a:spLocks noChangeArrowheads="1"/>
          </p:cNvSpPr>
          <p:nvPr/>
        </p:nvSpPr>
        <p:spPr bwMode="auto">
          <a:xfrm>
            <a:off x="3049589" y="4957763"/>
            <a:ext cx="2820987" cy="169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fontAlgn="auto">
              <a:spcBef>
                <a:spcPct val="0"/>
              </a:spcBef>
              <a:spcAft>
                <a:spcPts val="0"/>
              </a:spcAft>
              <a:buNone/>
              <a:defRPr/>
            </a:pPr>
            <a:r>
              <a:rPr lang="en-US" altLang="en-US" sz="1100" kern="0" dirty="0">
                <a:solidFill>
                  <a:srgbClr val="000000"/>
                </a:solidFill>
                <a:cs typeface="Tahoma" panose="020B0604030504040204" pitchFamily="34" charset="0"/>
              </a:rPr>
              <a:t>Numbers of patients at risk of death or PD</a:t>
            </a:r>
            <a:endParaRPr lang="en-US" altLang="en-US" sz="1600" kern="0" dirty="0">
              <a:solidFill>
                <a:srgbClr val="000000"/>
              </a:solidFill>
              <a:cs typeface="Tahoma" panose="020B0604030504040204" pitchFamily="34" charset="0"/>
            </a:endParaRPr>
          </a:p>
        </p:txBody>
      </p:sp>
    </p:spTree>
    <p:extLst>
      <p:ext uri="{BB962C8B-B14F-4D97-AF65-F5344CB8AC3E}">
        <p14:creationId xmlns:p14="http://schemas.microsoft.com/office/powerpoint/2010/main" val="266339317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981201" y="1765300"/>
            <a:ext cx="8215313" cy="4000500"/>
          </a:xfrm>
          <a:prstGeom prst="roundRect">
            <a:avLst>
              <a:gd name="adj" fmla="val 4452"/>
            </a:avLst>
          </a:prstGeom>
          <a:no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Calibri" panose="020F0502020204030204" pitchFamily="34" charset="0"/>
            </a:endParaRPr>
          </a:p>
        </p:txBody>
      </p:sp>
      <p:sp>
        <p:nvSpPr>
          <p:cNvPr id="2" name="Title 1"/>
          <p:cNvSpPr>
            <a:spLocks noGrp="1"/>
          </p:cNvSpPr>
          <p:nvPr>
            <p:ph type="title"/>
          </p:nvPr>
        </p:nvSpPr>
        <p:spPr>
          <a:xfrm>
            <a:off x="2533650" y="0"/>
            <a:ext cx="8134350" cy="889000"/>
          </a:xfrm>
        </p:spPr>
        <p:txBody>
          <a:bodyPr/>
          <a:lstStyle/>
          <a:p>
            <a:pPr>
              <a:defRPr/>
            </a:pPr>
            <a:r>
              <a:rPr lang="en-US" dirty="0">
                <a:solidFill>
                  <a:srgbClr val="FFFF99"/>
                </a:solidFill>
                <a:latin typeface="Calibri" panose="020F0502020204030204" pitchFamily="34" charset="0"/>
                <a:cs typeface="Arial"/>
              </a:rPr>
              <a:t>CLARINET: Primary Endpoint </a:t>
            </a:r>
            <a:br>
              <a:rPr lang="en-US" dirty="0">
                <a:solidFill>
                  <a:srgbClr val="FFFF99"/>
                </a:solidFill>
                <a:latin typeface="Calibri" panose="020F0502020204030204" pitchFamily="34" charset="0"/>
                <a:cs typeface="Arial"/>
              </a:rPr>
            </a:br>
            <a:r>
              <a:rPr lang="en-US" sz="2400" dirty="0">
                <a:solidFill>
                  <a:srgbClr val="FFFF99"/>
                </a:solidFill>
                <a:latin typeface="Calibri" panose="020F0502020204030204" pitchFamily="34" charset="0"/>
                <a:cs typeface="Arial"/>
              </a:rPr>
              <a:t>Prespecified PFS Subanalyses</a:t>
            </a:r>
            <a:endParaRPr lang="en-US" sz="2400" dirty="0">
              <a:solidFill>
                <a:srgbClr val="FFFF99"/>
              </a:solidFill>
              <a:latin typeface="Calibri" panose="020F0502020204030204" pitchFamily="34" charset="0"/>
              <a:cs typeface="ＭＳ Ｐゴシック" charset="-128"/>
            </a:endParaRPr>
          </a:p>
        </p:txBody>
      </p:sp>
      <p:sp>
        <p:nvSpPr>
          <p:cNvPr id="3" name="Text Placeholder 2"/>
          <p:cNvSpPr>
            <a:spLocks noGrp="1"/>
          </p:cNvSpPr>
          <p:nvPr>
            <p:ph type="body" sz="quarter" idx="10"/>
          </p:nvPr>
        </p:nvSpPr>
        <p:spPr>
          <a:xfrm>
            <a:off x="1638301" y="5540376"/>
            <a:ext cx="7993063" cy="1152525"/>
          </a:xfrm>
        </p:spPr>
        <p:txBody>
          <a:bodyPr/>
          <a:lstStyle/>
          <a:p>
            <a:pPr marL="0" lvl="1" indent="0">
              <a:spcBef>
                <a:spcPts val="200"/>
              </a:spcBef>
              <a:buNone/>
              <a:defRPr/>
            </a:pPr>
            <a:r>
              <a:rPr lang="en-GB" altLang="en-US" sz="1600" b="1" dirty="0">
                <a:latin typeface="Calibri" pitchFamily="34" charset="0"/>
              </a:rPr>
              <a:t>HR derived from Cox proportional hazards model.</a:t>
            </a:r>
          </a:p>
          <a:p>
            <a:pPr marL="0" lvl="1" indent="0">
              <a:spcBef>
                <a:spcPts val="200"/>
              </a:spcBef>
              <a:buNone/>
              <a:defRPr/>
            </a:pPr>
            <a:r>
              <a:rPr lang="en-GB" altLang="en-US" sz="1600" b="1" dirty="0">
                <a:latin typeface="Calibri" pitchFamily="34" charset="0"/>
                <a:ea typeface="MS PGothic" pitchFamily="34" charset="-128"/>
              </a:rPr>
              <a:t>ITT, intention to treat.</a:t>
            </a:r>
          </a:p>
          <a:p>
            <a:pPr marL="0" lvl="1" indent="0">
              <a:spcBef>
                <a:spcPts val="200"/>
              </a:spcBef>
              <a:buNone/>
              <a:defRPr/>
            </a:pPr>
            <a:endParaRPr lang="en-US" altLang="en-US" sz="1600" b="1" dirty="0">
              <a:latin typeface="Calibri" pitchFamily="34" charset="0"/>
              <a:ea typeface="MS PGothic" pitchFamily="34" charset="-128"/>
            </a:endParaRPr>
          </a:p>
          <a:p>
            <a:pPr marL="0" lvl="1" indent="0">
              <a:spcBef>
                <a:spcPts val="200"/>
              </a:spcBef>
              <a:buNone/>
              <a:defRPr/>
            </a:pPr>
            <a:r>
              <a:rPr lang="en-US" altLang="en-US" sz="1400" b="1" dirty="0">
                <a:latin typeface="Calibri" pitchFamily="34" charset="0"/>
                <a:ea typeface="MS PGothic" pitchFamily="34" charset="-128"/>
              </a:rPr>
              <a:t>Caplin ME, et al. </a:t>
            </a:r>
            <a:r>
              <a:rPr lang="en-US" altLang="en-US" sz="1400" b="1" i="1" dirty="0">
                <a:latin typeface="Calibri" pitchFamily="34" charset="0"/>
                <a:ea typeface="MS PGothic" pitchFamily="34" charset="-128"/>
              </a:rPr>
              <a:t>N Engl J Med</a:t>
            </a:r>
            <a:r>
              <a:rPr lang="en-US" altLang="en-US" sz="1400" b="1" dirty="0">
                <a:latin typeface="Calibri" pitchFamily="34" charset="0"/>
                <a:ea typeface="MS PGothic" pitchFamily="34" charset="-128"/>
              </a:rPr>
              <a:t>. 2014;371(3):224-233. </a:t>
            </a:r>
          </a:p>
        </p:txBody>
      </p:sp>
      <p:pic>
        <p:nvPicPr>
          <p:cNvPr id="9830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2650" y="2043114"/>
            <a:ext cx="7886700" cy="3533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9990" name="TextBox 5"/>
          <p:cNvSpPr txBox="1">
            <a:spLocks noChangeArrowheads="1"/>
          </p:cNvSpPr>
          <p:nvPr/>
        </p:nvSpPr>
        <p:spPr bwMode="auto">
          <a:xfrm>
            <a:off x="2070100" y="1431925"/>
            <a:ext cx="8077200" cy="400050"/>
          </a:xfrm>
          <a:prstGeom prst="rect">
            <a:avLst/>
          </a:prstGeom>
          <a:solidFill>
            <a:srgbClr val="99FF99"/>
          </a:solidFill>
          <a:ln>
            <a:noFill/>
          </a:ln>
          <a:scene3d>
            <a:camera prst="orthographicFront"/>
            <a:lightRig rig="threePt" dir="t"/>
          </a:scene3d>
          <a:sp3d>
            <a:bevelT/>
          </a:sp3d>
        </p:spPr>
        <p:txBody>
          <a:bodyPr>
            <a:spAutoFit/>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sz="2000" kern="0" dirty="0">
                <a:solidFill>
                  <a:schemeClr val="bg2"/>
                </a:solidFill>
                <a:latin typeface="Calibri" pitchFamily="34" charset="0"/>
              </a:rPr>
              <a:t>Progression-free survival according to subgroups  (ITT population)</a:t>
            </a:r>
          </a:p>
        </p:txBody>
      </p:sp>
    </p:spTree>
    <p:extLst>
      <p:ext uri="{BB962C8B-B14F-4D97-AF65-F5344CB8AC3E}">
        <p14:creationId xmlns:p14="http://schemas.microsoft.com/office/powerpoint/2010/main" val="235488071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a:xfrm>
            <a:off x="2952750" y="1598614"/>
            <a:ext cx="6218238" cy="4010025"/>
          </a:xfrm>
          <a:prstGeom prst="roundRect">
            <a:avLst>
              <a:gd name="adj" fmla="val 4452"/>
            </a:avLst>
          </a:prstGeom>
          <a:no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Calibri" panose="020F0502020204030204" pitchFamily="34" charset="0"/>
            </a:endParaRPr>
          </a:p>
        </p:txBody>
      </p:sp>
      <p:sp>
        <p:nvSpPr>
          <p:cNvPr id="2" name="Title 1"/>
          <p:cNvSpPr>
            <a:spLocks noGrp="1"/>
          </p:cNvSpPr>
          <p:nvPr>
            <p:ph type="title"/>
          </p:nvPr>
        </p:nvSpPr>
        <p:spPr>
          <a:xfrm>
            <a:off x="2952750" y="0"/>
            <a:ext cx="7715250" cy="889000"/>
          </a:xfrm>
        </p:spPr>
        <p:txBody>
          <a:bodyPr vert="horz" wrap="square" lIns="91440" tIns="45720" rIns="91440" bIns="45720" numCol="1" anchor="t" anchorCtr="0" compatLnSpc="1">
            <a:prstTxWarp prst="textNoShape">
              <a:avLst/>
            </a:prstTxWarp>
          </a:bodyPr>
          <a:lstStyle/>
          <a:p>
            <a:pPr>
              <a:defRPr/>
            </a:pPr>
            <a:r>
              <a:rPr lang="en-US" altLang="en-US" dirty="0">
                <a:solidFill>
                  <a:srgbClr val="FFFF99"/>
                </a:solidFill>
                <a:latin typeface="Calibri" pitchFamily="34" charset="0"/>
              </a:rPr>
              <a:t>CLARINET: Secondary Endpoint </a:t>
            </a:r>
            <a:br>
              <a:rPr lang="en-US" altLang="en-US" sz="2600" dirty="0">
                <a:solidFill>
                  <a:srgbClr val="FFFF99"/>
                </a:solidFill>
                <a:latin typeface="Calibri" pitchFamily="34" charset="0"/>
              </a:rPr>
            </a:br>
            <a:r>
              <a:rPr lang="en-GB" altLang="en-US" sz="2600" dirty="0">
                <a:solidFill>
                  <a:srgbClr val="FFFF99"/>
                </a:solidFill>
                <a:latin typeface="Calibri" pitchFamily="34" charset="0"/>
                <a:cs typeface="MS PGothic" pitchFamily="34" charset="-128"/>
              </a:rPr>
              <a:t>Chromogranin A</a:t>
            </a:r>
          </a:p>
        </p:txBody>
      </p:sp>
      <p:sp>
        <p:nvSpPr>
          <p:cNvPr id="27" name="Text Placeholder 3"/>
          <p:cNvSpPr>
            <a:spLocks noGrp="1"/>
          </p:cNvSpPr>
          <p:nvPr>
            <p:ph type="body" sz="quarter" idx="10"/>
          </p:nvPr>
        </p:nvSpPr>
        <p:spPr>
          <a:xfrm>
            <a:off x="1857376" y="6099175"/>
            <a:ext cx="6272213" cy="666750"/>
          </a:xfrm>
        </p:spPr>
        <p:txBody>
          <a:bodyPr/>
          <a:lstStyle/>
          <a:p>
            <a:pPr>
              <a:spcBef>
                <a:spcPts val="0"/>
              </a:spcBef>
              <a:defRPr/>
            </a:pPr>
            <a:r>
              <a:rPr lang="en-GB" sz="1200" b="1" dirty="0">
                <a:latin typeface="Calibri" panose="020F0502020204030204" pitchFamily="34" charset="0"/>
                <a:cs typeface="Arial"/>
              </a:rPr>
              <a:t>Data are percentage of patients in this subgroup (excluding those with missing data).</a:t>
            </a:r>
          </a:p>
          <a:p>
            <a:pPr>
              <a:spcBef>
                <a:spcPts val="0"/>
              </a:spcBef>
              <a:defRPr/>
            </a:pPr>
            <a:r>
              <a:rPr lang="en-GB" sz="1200" b="1" dirty="0">
                <a:latin typeface="Calibri" panose="020F0502020204030204" pitchFamily="34" charset="0"/>
                <a:cs typeface="Arial"/>
              </a:rPr>
              <a:t>CgA, chromogranin A; ITT, intention to treat; OR, odds ratio; ULN, upper limit of normal.</a:t>
            </a:r>
          </a:p>
          <a:p>
            <a:pPr marL="0" lvl="1" indent="0">
              <a:spcBef>
                <a:spcPts val="0"/>
              </a:spcBef>
              <a:buNone/>
              <a:defRPr/>
            </a:pPr>
            <a:r>
              <a:rPr lang="en-US" sz="1200" b="1" dirty="0">
                <a:latin typeface="Calibri" panose="020F0502020204030204" pitchFamily="34" charset="0"/>
                <a:cs typeface="Arial"/>
              </a:rPr>
              <a:t>Caplin M, et al. Oral presentation at NANETS; October 4, 2013; Charleston, SC. </a:t>
            </a:r>
            <a:endParaRPr lang="en-GB" sz="1200" b="1" dirty="0">
              <a:latin typeface="Calibri" panose="020F0502020204030204" pitchFamily="34" charset="0"/>
              <a:cs typeface="Arial"/>
            </a:endParaRPr>
          </a:p>
        </p:txBody>
      </p:sp>
      <p:sp>
        <p:nvSpPr>
          <p:cNvPr id="171013" name="TextBox 2"/>
          <p:cNvSpPr txBox="1">
            <a:spLocks noChangeArrowheads="1"/>
          </p:cNvSpPr>
          <p:nvPr/>
        </p:nvSpPr>
        <p:spPr bwMode="auto">
          <a:xfrm>
            <a:off x="3160714" y="1036638"/>
            <a:ext cx="6010275" cy="615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spcBef>
                <a:spcPts val="0"/>
              </a:spcBef>
              <a:spcAft>
                <a:spcPts val="0"/>
              </a:spcAft>
              <a:defRPr/>
            </a:pPr>
            <a:r>
              <a:rPr lang="en-GB" altLang="en-US" sz="1600" b="1" kern="0" dirty="0">
                <a:solidFill>
                  <a:srgbClr val="FFFF00"/>
                </a:solidFill>
                <a:effectLst>
                  <a:outerShdw blurRad="38100" dist="38100" dir="2700000" algn="tl">
                    <a:srgbClr val="000000"/>
                  </a:outerShdw>
                </a:effectLst>
                <a:latin typeface="Calibri" pitchFamily="34" charset="0"/>
              </a:rPr>
              <a:t>Proportion of patients with ≥50% CgA reduction</a:t>
            </a:r>
          </a:p>
          <a:p>
            <a:pPr algn="ctr" fontAlgn="auto">
              <a:spcBef>
                <a:spcPts val="0"/>
              </a:spcBef>
              <a:spcAft>
                <a:spcPts val="0"/>
              </a:spcAft>
              <a:defRPr/>
            </a:pPr>
            <a:r>
              <a:rPr lang="en-GB" altLang="en-US" sz="1600" b="1" kern="0" dirty="0">
                <a:solidFill>
                  <a:srgbClr val="FFFF00"/>
                </a:solidFill>
                <a:effectLst>
                  <a:outerShdw blurRad="38100" dist="38100" dir="2700000" algn="tl">
                    <a:srgbClr val="000000"/>
                  </a:outerShdw>
                </a:effectLst>
                <a:latin typeface="Calibri" pitchFamily="34" charset="0"/>
              </a:rPr>
              <a:t> from </a:t>
            </a:r>
            <a:r>
              <a:rPr lang="en-GB" altLang="en-US" sz="1800" b="1" kern="0" dirty="0">
                <a:solidFill>
                  <a:srgbClr val="FFFF00"/>
                </a:solidFill>
                <a:effectLst>
                  <a:outerShdw blurRad="38100" dist="38100" dir="2700000" algn="tl">
                    <a:srgbClr val="000000"/>
                  </a:outerShdw>
                </a:effectLst>
                <a:latin typeface="Calibri" pitchFamily="34" charset="0"/>
              </a:rPr>
              <a:t>baseline of value &gt;ULN (ITT)</a:t>
            </a:r>
            <a:endParaRPr lang="en-US" altLang="en-US" sz="1800" b="1" kern="0" dirty="0">
              <a:solidFill>
                <a:srgbClr val="FFFF00"/>
              </a:solidFill>
              <a:effectLst>
                <a:outerShdw blurRad="38100" dist="38100" dir="2700000" algn="tl">
                  <a:srgbClr val="000000"/>
                </a:outerShdw>
              </a:effectLst>
              <a:latin typeface="Calibri" pitchFamily="34" charset="0"/>
            </a:endParaRPr>
          </a:p>
        </p:txBody>
      </p:sp>
      <p:grpSp>
        <p:nvGrpSpPr>
          <p:cNvPr id="100358" name="Group 28"/>
          <p:cNvGrpSpPr>
            <a:grpSpLocks/>
          </p:cNvGrpSpPr>
          <p:nvPr/>
        </p:nvGrpSpPr>
        <p:grpSpPr bwMode="auto">
          <a:xfrm>
            <a:off x="2205038" y="1752601"/>
            <a:ext cx="7207250" cy="4333875"/>
            <a:chOff x="527789" y="1690161"/>
            <a:chExt cx="7385575" cy="4360709"/>
          </a:xfrm>
        </p:grpSpPr>
        <p:graphicFrame>
          <p:nvGraphicFramePr>
            <p:cNvPr id="100362" name="Chart 6"/>
            <p:cNvGraphicFramePr>
              <a:graphicFrameLocks/>
            </p:cNvGraphicFramePr>
            <p:nvPr/>
          </p:nvGraphicFramePr>
          <p:xfrm>
            <a:off x="475736" y="1639046"/>
            <a:ext cx="7489682" cy="4334702"/>
          </p:xfrm>
          <a:graphic>
            <a:graphicData uri="http://schemas.openxmlformats.org/presentationml/2006/ole">
              <mc:AlternateContent xmlns:mc="http://schemas.openxmlformats.org/markup-compatibility/2006">
                <mc:Choice xmlns:v="urn:schemas-microsoft-com:vml" Requires="v">
                  <p:oleObj spid="_x0000_s27720" r:id="rId4" imgW="7309738" imgH="4310246" progId="Excel.Chart.8">
                    <p:embed/>
                  </p:oleObj>
                </mc:Choice>
                <mc:Fallback>
                  <p:oleObj r:id="rId4" imgW="7309738" imgH="4310246" progId="Excel.Chart.8">
                    <p:embed/>
                    <p:pic>
                      <p:nvPicPr>
                        <p:cNvPr id="100362" name="Char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736" y="1639046"/>
                          <a:ext cx="7489682" cy="43347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oleObj>
                </mc:Fallback>
              </mc:AlternateContent>
            </a:graphicData>
          </a:graphic>
        </p:graphicFrame>
        <p:sp>
          <p:nvSpPr>
            <p:cNvPr id="100363" name="Rectangle 36"/>
            <p:cNvSpPr>
              <a:spLocks noChangeArrowheads="1"/>
            </p:cNvSpPr>
            <p:nvPr/>
          </p:nvSpPr>
          <p:spPr bwMode="auto">
            <a:xfrm>
              <a:off x="2029813"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57</a:t>
              </a:r>
            </a:p>
          </p:txBody>
        </p:sp>
        <p:sp>
          <p:nvSpPr>
            <p:cNvPr id="100364" name="Rectangle 37"/>
            <p:cNvSpPr>
              <a:spLocks noChangeArrowheads="1"/>
            </p:cNvSpPr>
            <p:nvPr/>
          </p:nvSpPr>
          <p:spPr bwMode="auto">
            <a:xfrm>
              <a:off x="3069287"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50</a:t>
              </a:r>
            </a:p>
          </p:txBody>
        </p:sp>
        <p:sp>
          <p:nvSpPr>
            <p:cNvPr id="100365" name="Rectangle 39"/>
            <p:cNvSpPr>
              <a:spLocks noChangeArrowheads="1"/>
            </p:cNvSpPr>
            <p:nvPr/>
          </p:nvSpPr>
          <p:spPr bwMode="auto">
            <a:xfrm>
              <a:off x="4196690"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38</a:t>
              </a:r>
            </a:p>
          </p:txBody>
        </p:sp>
        <p:sp>
          <p:nvSpPr>
            <p:cNvPr id="100366" name="Rectangle 41"/>
            <p:cNvSpPr>
              <a:spLocks noChangeArrowheads="1"/>
            </p:cNvSpPr>
            <p:nvPr/>
          </p:nvSpPr>
          <p:spPr bwMode="auto">
            <a:xfrm>
              <a:off x="5207082"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35</a:t>
              </a:r>
            </a:p>
          </p:txBody>
        </p:sp>
        <p:sp>
          <p:nvSpPr>
            <p:cNvPr id="100367" name="Rectangle 43"/>
            <p:cNvSpPr>
              <a:spLocks noChangeArrowheads="1"/>
            </p:cNvSpPr>
            <p:nvPr/>
          </p:nvSpPr>
          <p:spPr bwMode="auto">
            <a:xfrm>
              <a:off x="6246048"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35</a:t>
              </a:r>
            </a:p>
          </p:txBody>
        </p:sp>
        <p:sp>
          <p:nvSpPr>
            <p:cNvPr id="100368" name="Rectangle 36"/>
            <p:cNvSpPr>
              <a:spLocks noChangeArrowheads="1"/>
            </p:cNvSpPr>
            <p:nvPr/>
          </p:nvSpPr>
          <p:spPr bwMode="auto">
            <a:xfrm>
              <a:off x="759319" y="5553216"/>
              <a:ext cx="826251"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Lanreotide, n </a:t>
              </a:r>
            </a:p>
          </p:txBody>
        </p:sp>
        <p:sp>
          <p:nvSpPr>
            <p:cNvPr id="100369" name="Rectangle 36"/>
            <p:cNvSpPr>
              <a:spLocks noChangeArrowheads="1"/>
            </p:cNvSpPr>
            <p:nvPr/>
          </p:nvSpPr>
          <p:spPr bwMode="auto">
            <a:xfrm>
              <a:off x="2029811"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59</a:t>
              </a:r>
            </a:p>
          </p:txBody>
        </p:sp>
        <p:sp>
          <p:nvSpPr>
            <p:cNvPr id="100370" name="Rectangle 37"/>
            <p:cNvSpPr>
              <a:spLocks noChangeArrowheads="1"/>
            </p:cNvSpPr>
            <p:nvPr/>
          </p:nvSpPr>
          <p:spPr bwMode="auto">
            <a:xfrm>
              <a:off x="3069287"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49</a:t>
              </a:r>
            </a:p>
          </p:txBody>
        </p:sp>
        <p:sp>
          <p:nvSpPr>
            <p:cNvPr id="100371" name="Rectangle 39"/>
            <p:cNvSpPr>
              <a:spLocks noChangeArrowheads="1"/>
            </p:cNvSpPr>
            <p:nvPr/>
          </p:nvSpPr>
          <p:spPr bwMode="auto">
            <a:xfrm>
              <a:off x="4196688"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32</a:t>
              </a:r>
            </a:p>
          </p:txBody>
        </p:sp>
        <p:sp>
          <p:nvSpPr>
            <p:cNvPr id="100372" name="Rectangle 41"/>
            <p:cNvSpPr>
              <a:spLocks noChangeArrowheads="1"/>
            </p:cNvSpPr>
            <p:nvPr/>
          </p:nvSpPr>
          <p:spPr bwMode="auto">
            <a:xfrm>
              <a:off x="5207082"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20</a:t>
              </a:r>
            </a:p>
          </p:txBody>
        </p:sp>
        <p:sp>
          <p:nvSpPr>
            <p:cNvPr id="100373" name="Rectangle 43"/>
            <p:cNvSpPr>
              <a:spLocks noChangeArrowheads="1"/>
            </p:cNvSpPr>
            <p:nvPr/>
          </p:nvSpPr>
          <p:spPr bwMode="auto">
            <a:xfrm>
              <a:off x="6246048"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15</a:t>
              </a:r>
            </a:p>
          </p:txBody>
        </p:sp>
        <p:sp>
          <p:nvSpPr>
            <p:cNvPr id="100374" name="Rectangle 36"/>
            <p:cNvSpPr>
              <a:spLocks noChangeArrowheads="1"/>
            </p:cNvSpPr>
            <p:nvPr/>
          </p:nvSpPr>
          <p:spPr bwMode="auto">
            <a:xfrm>
              <a:off x="929951" y="5880556"/>
              <a:ext cx="652131"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Placebo, n </a:t>
              </a:r>
            </a:p>
          </p:txBody>
        </p:sp>
        <p:sp>
          <p:nvSpPr>
            <p:cNvPr id="100375" name="Rectangle 43"/>
            <p:cNvSpPr>
              <a:spLocks noChangeArrowheads="1"/>
            </p:cNvSpPr>
            <p:nvPr/>
          </p:nvSpPr>
          <p:spPr bwMode="auto">
            <a:xfrm>
              <a:off x="7246174"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64</a:t>
              </a:r>
            </a:p>
          </p:txBody>
        </p:sp>
        <p:sp>
          <p:nvSpPr>
            <p:cNvPr id="100376" name="Rectangle 43"/>
            <p:cNvSpPr>
              <a:spLocks noChangeArrowheads="1"/>
            </p:cNvSpPr>
            <p:nvPr/>
          </p:nvSpPr>
          <p:spPr bwMode="auto">
            <a:xfrm>
              <a:off x="7246174"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dirty="0">
                  <a:solidFill>
                    <a:srgbClr val="FFFFFF"/>
                  </a:solidFill>
                  <a:latin typeface="Calibri" panose="020F0502020204030204" pitchFamily="34" charset="0"/>
                  <a:cs typeface="Arial" panose="020B0604020202020204" pitchFamily="34" charset="0"/>
                </a:rPr>
                <a:t>64</a:t>
              </a:r>
            </a:p>
          </p:txBody>
        </p:sp>
      </p:grpSp>
      <p:sp>
        <p:nvSpPr>
          <p:cNvPr id="29" name="Rounded Rectangle 28"/>
          <p:cNvSpPr/>
          <p:nvPr/>
        </p:nvSpPr>
        <p:spPr bwMode="auto">
          <a:xfrm>
            <a:off x="7200796" y="1965211"/>
            <a:ext cx="3265091" cy="671074"/>
          </a:xfrm>
          <a:prstGeom prst="roundRect">
            <a:avLst/>
          </a:prstGeom>
          <a:solidFill>
            <a:srgbClr val="99FF99"/>
          </a:solidFill>
          <a:ln w="9525" cap="flat" cmpd="sng" algn="ctr">
            <a:noFill/>
            <a:prstDash val="solid"/>
            <a:round/>
            <a:headEnd type="none" w="med" len="med"/>
            <a:tailEnd type="none" w="med" len="med"/>
          </a:ln>
          <a:effectLst/>
          <a:scene3d>
            <a:camera prst="orthographicFront"/>
            <a:lightRig rig="threePt" dir="t"/>
          </a:scene3d>
          <a:sp3d>
            <a:bevelT/>
          </a:sp3d>
        </p:spPr>
        <p:txBody>
          <a:bodyPr wrap="none" anchor="ct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sz="1600" b="1" kern="0" dirty="0">
                <a:solidFill>
                  <a:srgbClr val="000000"/>
                </a:solidFill>
                <a:latin typeface="Calibri" pitchFamily="34" charset="0"/>
              </a:rPr>
              <a:t>≥50% reduction at last value</a:t>
            </a:r>
          </a:p>
          <a:p>
            <a:pPr algn="ctr" fontAlgn="auto">
              <a:spcBef>
                <a:spcPts val="0"/>
              </a:spcBef>
              <a:spcAft>
                <a:spcPts val="0"/>
              </a:spcAft>
              <a:defRPr/>
            </a:pPr>
            <a:r>
              <a:rPr lang="en-US" altLang="en-US" sz="1600" b="1" i="1" kern="0" dirty="0">
                <a:solidFill>
                  <a:srgbClr val="000000"/>
                </a:solidFill>
                <a:latin typeface="Calibri" pitchFamily="34" charset="0"/>
              </a:rPr>
              <a:t>P</a:t>
            </a:r>
            <a:r>
              <a:rPr lang="en-US" altLang="en-US" sz="1600" b="1" kern="0" dirty="0">
                <a:solidFill>
                  <a:srgbClr val="000000"/>
                </a:solidFill>
                <a:latin typeface="Calibri" pitchFamily="34" charset="0"/>
              </a:rPr>
              <a:t>&lt;0.0001, OR 15.2 [95% CI: 4.3, 53.9]</a:t>
            </a:r>
          </a:p>
        </p:txBody>
      </p:sp>
    </p:spTree>
    <p:extLst>
      <p:ext uri="{BB962C8B-B14F-4D97-AF65-F5344CB8AC3E}">
        <p14:creationId xmlns:p14="http://schemas.microsoft.com/office/powerpoint/2010/main" val="206473506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p:nvPr/>
        </p:nvSpPr>
        <p:spPr bwMode="auto">
          <a:xfrm>
            <a:off x="1862323" y="815091"/>
            <a:ext cx="8369743" cy="557507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a:defRPr/>
            </a:pPr>
            <a:endParaRPr lang="en-US" b="1">
              <a:solidFill>
                <a:srgbClr val="FFFFFF"/>
              </a:solidFill>
            </a:endParaRPr>
          </a:p>
        </p:txBody>
      </p:sp>
      <p:sp>
        <p:nvSpPr>
          <p:cNvPr id="7173" name="Title 1"/>
          <p:cNvSpPr>
            <a:spLocks noGrp="1"/>
          </p:cNvSpPr>
          <p:nvPr>
            <p:ph type="title"/>
          </p:nvPr>
        </p:nvSpPr>
        <p:spPr>
          <a:xfrm>
            <a:off x="1524000" y="21526"/>
            <a:ext cx="9144000" cy="889000"/>
          </a:xfrm>
        </p:spPr>
        <p:txBody>
          <a:bodyPr vert="horz" wrap="square" lIns="91440" tIns="45720" rIns="91440" bIns="45720" numCol="1" anchor="t" anchorCtr="0" compatLnSpc="1">
            <a:prstTxWarp prst="textNoShape">
              <a:avLst/>
            </a:prstTxWarp>
          </a:bodyPr>
          <a:lstStyle/>
          <a:p>
            <a:pPr>
              <a:defRPr/>
            </a:pPr>
            <a:r>
              <a:rPr lang="en-US" altLang="en-US" dirty="0">
                <a:solidFill>
                  <a:srgbClr val="FFFF99"/>
                </a:solidFill>
                <a:latin typeface="Calibri" pitchFamily="34" charset="0"/>
                <a:cs typeface="MS PGothic" pitchFamily="34" charset="-128"/>
              </a:rPr>
              <a:t>CLARINET: Safety – Any Adverse Event</a:t>
            </a:r>
            <a:br>
              <a:rPr lang="en-US" altLang="en-US" dirty="0">
                <a:solidFill>
                  <a:srgbClr val="FFFF99"/>
                </a:solidFill>
                <a:latin typeface="Calibri" pitchFamily="34" charset="0"/>
                <a:cs typeface="MS PGothic" pitchFamily="34" charset="-128"/>
              </a:rPr>
            </a:br>
            <a:r>
              <a:rPr lang="en-US" altLang="en-US" sz="1800" b="1" dirty="0">
                <a:solidFill>
                  <a:srgbClr val="FFFF99"/>
                </a:solidFill>
                <a:latin typeface="Calibri" pitchFamily="34" charset="0"/>
                <a:cs typeface="MS PGothic" pitchFamily="34" charset="-128"/>
              </a:rPr>
              <a:t>AEs Occurring in &gt;5% with Lanreotide </a:t>
            </a:r>
            <a:r>
              <a:rPr lang="en-US" altLang="en-US" sz="1800" dirty="0">
                <a:solidFill>
                  <a:srgbClr val="FFFF99"/>
                </a:solidFill>
                <a:latin typeface="Calibri" pitchFamily="34" charset="0"/>
                <a:cs typeface="MS PGothic" pitchFamily="34" charset="-128"/>
              </a:rPr>
              <a:t>(&gt;5% Higher or Double that of Placebo)</a:t>
            </a:r>
          </a:p>
        </p:txBody>
      </p:sp>
      <p:sp>
        <p:nvSpPr>
          <p:cNvPr id="8" name="Text Placeholder 7"/>
          <p:cNvSpPr>
            <a:spLocks noGrp="1"/>
          </p:cNvSpPr>
          <p:nvPr>
            <p:ph type="body" sz="quarter" idx="10"/>
          </p:nvPr>
        </p:nvSpPr>
        <p:spPr>
          <a:xfrm>
            <a:off x="1524001" y="6343650"/>
            <a:ext cx="6272213" cy="514350"/>
          </a:xfrm>
        </p:spPr>
        <p:txBody>
          <a:bodyPr/>
          <a:lstStyle/>
          <a:p>
            <a:pPr lvl="1">
              <a:defRPr/>
            </a:pPr>
            <a:endParaRPr lang="en-US" altLang="en-US" sz="1200" dirty="0">
              <a:latin typeface="Calibri" pitchFamily="34" charset="0"/>
            </a:endParaRPr>
          </a:p>
          <a:p>
            <a:pPr defTabSz="914400">
              <a:defRPr/>
            </a:pPr>
            <a:r>
              <a:rPr lang="en-GB" altLang="en-US" sz="1200" dirty="0">
                <a:latin typeface="Calibri" pitchFamily="34" charset="0"/>
              </a:rPr>
              <a:t>Data on file. Ipsen Biopharmaceuticals, Inc.</a:t>
            </a:r>
          </a:p>
        </p:txBody>
      </p:sp>
      <p:graphicFrame>
        <p:nvGraphicFramePr>
          <p:cNvPr id="5" name="Content Placeholder 3"/>
          <p:cNvGraphicFramePr>
            <a:graphicFrameLocks/>
          </p:cNvGraphicFramePr>
          <p:nvPr>
            <p:extLst>
              <p:ext uri="{D42A27DB-BD31-4B8C-83A1-F6EECF244321}">
                <p14:modId xmlns:p14="http://schemas.microsoft.com/office/powerpoint/2010/main" val="2997051442"/>
              </p:ext>
            </p:extLst>
          </p:nvPr>
        </p:nvGraphicFramePr>
        <p:xfrm>
          <a:off x="1935088" y="912762"/>
          <a:ext cx="8245476" cy="5430889"/>
        </p:xfrm>
        <a:graphic>
          <a:graphicData uri="http://schemas.openxmlformats.org/drawingml/2006/table">
            <a:tbl>
              <a:tblPr firstRow="1" bandRow="1">
                <a:effectLst/>
                <a:tableStyleId>{5C22544A-7EE6-4342-B048-85BDC9FD1C3A}</a:tableStyleId>
              </a:tblPr>
              <a:tblGrid>
                <a:gridCol w="4327843">
                  <a:extLst>
                    <a:ext uri="{9D8B030D-6E8A-4147-A177-3AD203B41FA5}">
                      <a16:colId xmlns:a16="http://schemas.microsoft.com/office/drawing/2014/main" val="20000"/>
                    </a:ext>
                  </a:extLst>
                </a:gridCol>
                <a:gridCol w="2606040">
                  <a:extLst>
                    <a:ext uri="{9D8B030D-6E8A-4147-A177-3AD203B41FA5}">
                      <a16:colId xmlns:a16="http://schemas.microsoft.com/office/drawing/2014/main" val="20001"/>
                    </a:ext>
                  </a:extLst>
                </a:gridCol>
                <a:gridCol w="1311593">
                  <a:extLst>
                    <a:ext uri="{9D8B030D-6E8A-4147-A177-3AD203B41FA5}">
                      <a16:colId xmlns:a16="http://schemas.microsoft.com/office/drawing/2014/main" val="20002"/>
                    </a:ext>
                  </a:extLst>
                </a:gridCol>
              </a:tblGrid>
              <a:tr h="589624">
                <a:tc>
                  <a:txBody>
                    <a:bodyPr/>
                    <a:lstStyle/>
                    <a:p>
                      <a:pPr marL="0" marR="0">
                        <a:spcBef>
                          <a:spcPts val="0"/>
                        </a:spcBef>
                        <a:spcAft>
                          <a:spcPts val="0"/>
                        </a:spcAft>
                      </a:pPr>
                      <a:r>
                        <a:rPr lang="en-US" sz="1800" dirty="0">
                          <a:solidFill>
                            <a:schemeClr val="bg2"/>
                          </a:solidFill>
                          <a:effectLst/>
                          <a:latin typeface="Calibri" panose="020F0502020204030204" pitchFamily="34" charset="0"/>
                        </a:rPr>
                        <a:t>Body System:</a:t>
                      </a:r>
                      <a:r>
                        <a:rPr lang="en-US" sz="1800" baseline="0" dirty="0">
                          <a:solidFill>
                            <a:schemeClr val="bg2"/>
                          </a:solidFill>
                          <a:effectLst/>
                          <a:latin typeface="Calibri" panose="020F0502020204030204" pitchFamily="34" charset="0"/>
                        </a:rPr>
                        <a:t> </a:t>
                      </a:r>
                      <a:r>
                        <a:rPr lang="en-US" sz="1800" dirty="0">
                          <a:solidFill>
                            <a:schemeClr val="bg2"/>
                          </a:solidFill>
                          <a:effectLst/>
                          <a:latin typeface="Calibri" panose="020F0502020204030204" pitchFamily="34" charset="0"/>
                        </a:rPr>
                        <a:t>Preferred Term</a:t>
                      </a:r>
                      <a:endParaRPr lang="en-US" sz="1800" dirty="0">
                        <a:solidFill>
                          <a:schemeClr val="bg2"/>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algn="ctr">
                        <a:spcBef>
                          <a:spcPts val="0"/>
                        </a:spcBef>
                        <a:spcAft>
                          <a:spcPts val="0"/>
                        </a:spcAft>
                        <a:tabLst>
                          <a:tab pos="109220" algn="l"/>
                          <a:tab pos="252095" algn="l"/>
                        </a:tabLst>
                      </a:pPr>
                      <a:r>
                        <a:rPr lang="en-GB" sz="1800" dirty="0">
                          <a:solidFill>
                            <a:schemeClr val="bg2"/>
                          </a:solidFill>
                          <a:effectLst/>
                          <a:latin typeface="Calibri" panose="020F0502020204030204" pitchFamily="34" charset="0"/>
                        </a:rPr>
                        <a:t>Lanreotide Depot</a:t>
                      </a:r>
                      <a:r>
                        <a:rPr lang="en-US" sz="1800" baseline="0" dirty="0">
                          <a:solidFill>
                            <a:schemeClr val="bg2"/>
                          </a:solidFill>
                          <a:effectLst/>
                          <a:latin typeface="Calibri" panose="020F0502020204030204" pitchFamily="34" charset="0"/>
                        </a:rPr>
                        <a:t> </a:t>
                      </a:r>
                      <a:r>
                        <a:rPr lang="en-GB" sz="1800" dirty="0">
                          <a:solidFill>
                            <a:schemeClr val="bg2"/>
                          </a:solidFill>
                          <a:effectLst/>
                          <a:latin typeface="Calibri" panose="020F0502020204030204" pitchFamily="34" charset="0"/>
                        </a:rPr>
                        <a:t>120 mg</a:t>
                      </a:r>
                      <a:r>
                        <a:rPr lang="en-GB" sz="1800" baseline="0" dirty="0">
                          <a:solidFill>
                            <a:schemeClr val="bg2"/>
                          </a:solidFill>
                          <a:effectLst/>
                          <a:latin typeface="Calibri" panose="020F0502020204030204" pitchFamily="34" charset="0"/>
                        </a:rPr>
                        <a:t> </a:t>
                      </a:r>
                      <a:r>
                        <a:rPr lang="en-GB" sz="1400" dirty="0">
                          <a:solidFill>
                            <a:schemeClr val="bg2"/>
                          </a:solidFill>
                          <a:effectLst/>
                          <a:latin typeface="Calibri" panose="020F0502020204030204" pitchFamily="34" charset="0"/>
                        </a:rPr>
                        <a:t>(n=101)</a:t>
                      </a:r>
                      <a:r>
                        <a:rPr lang="en-US" sz="1400" baseline="0" dirty="0">
                          <a:solidFill>
                            <a:schemeClr val="bg2"/>
                          </a:solidFill>
                          <a:effectLst/>
                          <a:latin typeface="Calibri" panose="020F0502020204030204" pitchFamily="34" charset="0"/>
                        </a:rPr>
                        <a:t>  </a:t>
                      </a:r>
                      <a:r>
                        <a:rPr lang="en-US" sz="1400" dirty="0">
                          <a:solidFill>
                            <a:schemeClr val="bg2"/>
                          </a:solidFill>
                          <a:effectLst/>
                          <a:latin typeface="Calibri" panose="020F0502020204030204" pitchFamily="34" charset="0"/>
                        </a:rPr>
                        <a:t>%</a:t>
                      </a:r>
                      <a:endParaRPr lang="en-US" sz="1400" dirty="0">
                        <a:solidFill>
                          <a:schemeClr val="bg2"/>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algn="ctr">
                        <a:spcBef>
                          <a:spcPts val="0"/>
                        </a:spcBef>
                        <a:spcAft>
                          <a:spcPts val="0"/>
                        </a:spcAft>
                        <a:tabLst>
                          <a:tab pos="252095" algn="l"/>
                        </a:tabLst>
                      </a:pPr>
                      <a:r>
                        <a:rPr lang="en-GB" sz="1800" dirty="0">
                          <a:solidFill>
                            <a:schemeClr val="bg2"/>
                          </a:solidFill>
                          <a:effectLst/>
                          <a:latin typeface="Calibri" panose="020F0502020204030204" pitchFamily="34" charset="0"/>
                        </a:rPr>
                        <a:t>Placebo </a:t>
                      </a:r>
                      <a:r>
                        <a:rPr lang="en-US" sz="1400" dirty="0">
                          <a:solidFill>
                            <a:schemeClr val="bg2"/>
                          </a:solidFill>
                          <a:effectLst/>
                          <a:latin typeface="Calibri" panose="020F0502020204030204" pitchFamily="34" charset="0"/>
                        </a:rPr>
                        <a:t>(n=103)</a:t>
                      </a:r>
                      <a:r>
                        <a:rPr lang="en-US" sz="1400" baseline="0" dirty="0">
                          <a:solidFill>
                            <a:schemeClr val="bg2"/>
                          </a:solidFill>
                          <a:effectLst/>
                          <a:latin typeface="Calibri" panose="020F0502020204030204" pitchFamily="34" charset="0"/>
                        </a:rPr>
                        <a:t>  </a:t>
                      </a:r>
                      <a:r>
                        <a:rPr lang="en-US" sz="1400" dirty="0">
                          <a:solidFill>
                            <a:schemeClr val="bg2"/>
                          </a:solidFill>
                          <a:effectLst/>
                          <a:latin typeface="Calibri" panose="020F0502020204030204" pitchFamily="34" charset="0"/>
                        </a:rPr>
                        <a:t>%</a:t>
                      </a:r>
                      <a:endParaRPr lang="en-US" sz="1400" dirty="0">
                        <a:solidFill>
                          <a:schemeClr val="bg2"/>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0"/>
                  </a:ext>
                </a:extLst>
              </a:tr>
              <a:tr h="255303">
                <a:tc>
                  <a:txBody>
                    <a:bodyPr/>
                    <a:lstStyle/>
                    <a:p>
                      <a:pPr marL="0" marR="0">
                        <a:spcBef>
                          <a:spcPts val="0"/>
                        </a:spcBef>
                        <a:spcAft>
                          <a:spcPts val="0"/>
                        </a:spcAft>
                      </a:pPr>
                      <a:r>
                        <a:rPr lang="en-US" sz="1600" b="1" dirty="0">
                          <a:solidFill>
                            <a:schemeClr val="accent5">
                              <a:lumMod val="25000"/>
                            </a:schemeClr>
                          </a:solidFill>
                          <a:effectLst/>
                          <a:latin typeface="Calibri" panose="020F0502020204030204" pitchFamily="34" charset="0"/>
                        </a:rPr>
                        <a:t>Any Adverse Reactions</a:t>
                      </a:r>
                      <a:endParaRPr lang="en-US" sz="1600" b="1" dirty="0">
                        <a:solidFill>
                          <a:schemeClr val="accent5">
                            <a:lumMod val="25000"/>
                          </a:schemeClr>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algn="ctr">
                        <a:spcBef>
                          <a:spcPts val="0"/>
                        </a:spcBef>
                        <a:spcAft>
                          <a:spcPts val="0"/>
                        </a:spcAft>
                      </a:pPr>
                      <a:r>
                        <a:rPr lang="en-US" sz="1600" b="1" dirty="0">
                          <a:solidFill>
                            <a:schemeClr val="accent5">
                              <a:lumMod val="25000"/>
                            </a:schemeClr>
                          </a:solidFill>
                          <a:effectLst/>
                          <a:latin typeface="Calibri" panose="020F0502020204030204" pitchFamily="34" charset="0"/>
                        </a:rPr>
                        <a:t>88</a:t>
                      </a:r>
                      <a:endParaRPr lang="en-US" sz="1600" b="1" dirty="0">
                        <a:solidFill>
                          <a:schemeClr val="accent5">
                            <a:lumMod val="25000"/>
                          </a:schemeClr>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algn="ctr">
                        <a:spcBef>
                          <a:spcPts val="0"/>
                        </a:spcBef>
                        <a:spcAft>
                          <a:spcPts val="0"/>
                        </a:spcAft>
                      </a:pPr>
                      <a:r>
                        <a:rPr lang="en-US" sz="1600" b="1" dirty="0">
                          <a:solidFill>
                            <a:schemeClr val="accent5">
                              <a:lumMod val="25000"/>
                            </a:schemeClr>
                          </a:solidFill>
                          <a:effectLst/>
                          <a:latin typeface="Calibri" panose="020F0502020204030204" pitchFamily="34" charset="0"/>
                        </a:rPr>
                        <a:t>90</a:t>
                      </a:r>
                      <a:endParaRPr lang="en-US" sz="1600" b="1" dirty="0">
                        <a:solidFill>
                          <a:schemeClr val="accent5">
                            <a:lumMod val="25000"/>
                          </a:schemeClr>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687895">
                <a:tc>
                  <a:txBody>
                    <a:bodyPr/>
                    <a:lstStyle/>
                    <a:p>
                      <a:pPr marL="0" marR="0">
                        <a:spcBef>
                          <a:spcPts val="0"/>
                        </a:spcBef>
                        <a:spcAft>
                          <a:spcPts val="0"/>
                        </a:spcAft>
                      </a:pPr>
                      <a:r>
                        <a:rPr lang="en-US" sz="1400" b="1" dirty="0">
                          <a:solidFill>
                            <a:schemeClr val="tx1"/>
                          </a:solidFill>
                          <a:effectLst/>
                          <a:latin typeface="Calibri" panose="020F0502020204030204" pitchFamily="34" charset="0"/>
                        </a:rPr>
                        <a:t>Gastrointestinal Disorders</a:t>
                      </a:r>
                    </a:p>
                    <a:p>
                      <a:pPr marL="285750" marR="0" indent="0">
                        <a:spcBef>
                          <a:spcPts val="0"/>
                        </a:spcBef>
                        <a:spcAft>
                          <a:spcPts val="0"/>
                        </a:spcAft>
                      </a:pPr>
                      <a:r>
                        <a:rPr lang="en-US" sz="1400" b="1" dirty="0">
                          <a:solidFill>
                            <a:schemeClr val="tx1"/>
                          </a:solidFill>
                          <a:effectLst/>
                          <a:latin typeface="Calibri" panose="020F0502020204030204" pitchFamily="34" charset="0"/>
                        </a:rPr>
                        <a:t>Abdominal pain</a:t>
                      </a:r>
                      <a:r>
                        <a:rPr lang="en-US" sz="1400" b="1" strike="sngStrike" dirty="0">
                          <a:solidFill>
                            <a:schemeClr val="tx1"/>
                          </a:solidFill>
                          <a:effectLst/>
                          <a:latin typeface="Calibri" panose="020F0502020204030204" pitchFamily="34" charset="0"/>
                        </a:rPr>
                        <a:t> </a:t>
                      </a:r>
                      <a:endParaRPr lang="en-US" sz="1400" b="1" dirty="0">
                        <a:solidFill>
                          <a:schemeClr val="tx1"/>
                        </a:solidFill>
                        <a:effectLst/>
                        <a:latin typeface="Calibri" panose="020F0502020204030204" pitchFamily="34" charset="0"/>
                      </a:endParaRPr>
                    </a:p>
                    <a:p>
                      <a:pPr marL="285750" marR="0" indent="0">
                        <a:spcBef>
                          <a:spcPts val="0"/>
                        </a:spcBef>
                        <a:spcAft>
                          <a:spcPts val="0"/>
                        </a:spcAft>
                      </a:pPr>
                      <a:r>
                        <a:rPr lang="en-US" sz="1400" b="1" dirty="0">
                          <a:solidFill>
                            <a:schemeClr val="tx1"/>
                          </a:solidFill>
                          <a:effectLst/>
                          <a:latin typeface="Calibri" panose="020F0502020204030204" pitchFamily="34" charset="0"/>
                        </a:rPr>
                        <a:t>Vomiting</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algn="ctr">
                        <a:spcBef>
                          <a:spcPts val="0"/>
                        </a:spcBef>
                        <a:spcAft>
                          <a:spcPts val="0"/>
                        </a:spcAft>
                      </a:pPr>
                      <a:endParaRPr lang="en-US" sz="1400" b="1" dirty="0">
                        <a:solidFill>
                          <a:schemeClr val="tx1"/>
                        </a:solidFill>
                        <a:effectLst/>
                        <a:latin typeface="Calibri" panose="020F0502020204030204" pitchFamily="34" charset="0"/>
                      </a:endParaRPr>
                    </a:p>
                    <a:p>
                      <a:pPr marL="0" marR="0" algn="ctr">
                        <a:spcBef>
                          <a:spcPts val="0"/>
                        </a:spcBef>
                        <a:spcAft>
                          <a:spcPts val="0"/>
                        </a:spcAft>
                      </a:pPr>
                      <a:r>
                        <a:rPr lang="en-US" sz="1400" b="1" dirty="0">
                          <a:solidFill>
                            <a:schemeClr val="tx1"/>
                          </a:solidFill>
                          <a:effectLst/>
                          <a:latin typeface="Calibri" panose="020F0502020204030204" pitchFamily="34" charset="0"/>
                        </a:rPr>
                        <a:t>24</a:t>
                      </a:r>
                    </a:p>
                    <a:p>
                      <a:pPr marL="0" marR="0" algn="ctr">
                        <a:spcBef>
                          <a:spcPts val="0"/>
                        </a:spcBef>
                        <a:spcAft>
                          <a:spcPts val="0"/>
                        </a:spcAft>
                      </a:pPr>
                      <a:r>
                        <a:rPr lang="en-US" sz="1400" b="1" dirty="0">
                          <a:solidFill>
                            <a:schemeClr val="tx1"/>
                          </a:solidFill>
                          <a:effectLst/>
                          <a:latin typeface="Calibri" panose="020F0502020204030204" pitchFamily="34" charset="0"/>
                        </a:rPr>
                        <a:t>19</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algn="ctr">
                        <a:spcBef>
                          <a:spcPts val="0"/>
                        </a:spcBef>
                        <a:spcAft>
                          <a:spcPts val="0"/>
                        </a:spcAft>
                      </a:pPr>
                      <a:endParaRPr lang="en-US" sz="1400" b="1" dirty="0">
                        <a:solidFill>
                          <a:schemeClr val="tx1"/>
                        </a:solidFill>
                        <a:effectLst/>
                        <a:latin typeface="Calibri" panose="020F0502020204030204" pitchFamily="34" charset="0"/>
                      </a:endParaRPr>
                    </a:p>
                    <a:p>
                      <a:pPr marL="0" marR="0" algn="ctr">
                        <a:spcBef>
                          <a:spcPts val="0"/>
                        </a:spcBef>
                        <a:spcAft>
                          <a:spcPts val="0"/>
                        </a:spcAft>
                      </a:pPr>
                      <a:r>
                        <a:rPr lang="en-US" sz="1400" b="1" dirty="0">
                          <a:solidFill>
                            <a:schemeClr val="tx1"/>
                          </a:solidFill>
                          <a:effectLst/>
                          <a:latin typeface="Calibri" panose="020F0502020204030204" pitchFamily="34" charset="0"/>
                        </a:rPr>
                        <a:t>17</a:t>
                      </a:r>
                    </a:p>
                    <a:p>
                      <a:pPr marL="0" marR="0" algn="ctr">
                        <a:spcBef>
                          <a:spcPts val="0"/>
                        </a:spcBef>
                        <a:spcAft>
                          <a:spcPts val="0"/>
                        </a:spcAft>
                      </a:pPr>
                      <a:r>
                        <a:rPr lang="en-US" sz="1400" b="1" dirty="0">
                          <a:solidFill>
                            <a:schemeClr val="tx1"/>
                          </a:solidFill>
                          <a:effectLst/>
                          <a:latin typeface="Calibri" panose="020F0502020204030204" pitchFamily="34" charset="0"/>
                        </a:rPr>
                        <a:t>9</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458596">
                <a:tc>
                  <a:txBody>
                    <a:bodyPr/>
                    <a:lstStyle/>
                    <a:p>
                      <a:pPr marL="0" marR="0">
                        <a:spcBef>
                          <a:spcPts val="0"/>
                        </a:spcBef>
                        <a:spcAft>
                          <a:spcPts val="0"/>
                        </a:spcAft>
                      </a:pPr>
                      <a:r>
                        <a:rPr lang="en-US" sz="1400" b="1" dirty="0">
                          <a:solidFill>
                            <a:schemeClr val="tx1"/>
                          </a:solidFill>
                          <a:effectLst/>
                          <a:latin typeface="Calibri" panose="020F0502020204030204" pitchFamily="34" charset="0"/>
                        </a:rPr>
                        <a:t>General Disorders and Administration Site Disorders </a:t>
                      </a:r>
                    </a:p>
                    <a:p>
                      <a:pPr marL="285750" marR="0" indent="0">
                        <a:spcBef>
                          <a:spcPts val="0"/>
                        </a:spcBef>
                        <a:spcAft>
                          <a:spcPts val="0"/>
                        </a:spcAft>
                      </a:pPr>
                      <a:r>
                        <a:rPr lang="en-US" sz="1400" b="1" dirty="0">
                          <a:solidFill>
                            <a:schemeClr val="tx1"/>
                          </a:solidFill>
                          <a:effectLst/>
                          <a:latin typeface="Calibri" panose="020F0502020204030204" pitchFamily="34" charset="0"/>
                        </a:rPr>
                        <a:t>Injection site pain</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8</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4</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458596">
                <a:tc>
                  <a:txBody>
                    <a:bodyPr/>
                    <a:lstStyle/>
                    <a:p>
                      <a:pPr marL="0" marR="0">
                        <a:spcBef>
                          <a:spcPts val="0"/>
                        </a:spcBef>
                        <a:spcAft>
                          <a:spcPts val="0"/>
                        </a:spcAft>
                      </a:pPr>
                      <a:r>
                        <a:rPr lang="en-US" sz="1400" b="1" dirty="0">
                          <a:solidFill>
                            <a:schemeClr val="tx1"/>
                          </a:solidFill>
                          <a:effectLst/>
                          <a:latin typeface="Calibri" panose="020F0502020204030204" pitchFamily="34" charset="0"/>
                        </a:rPr>
                        <a:t>Musculoskeletal and Connective Tissue Disorders</a:t>
                      </a:r>
                    </a:p>
                    <a:p>
                      <a:pPr marL="285750" marR="0" indent="0">
                        <a:spcBef>
                          <a:spcPts val="0"/>
                        </a:spcBef>
                        <a:spcAft>
                          <a:spcPts val="0"/>
                        </a:spcAft>
                      </a:pPr>
                      <a:r>
                        <a:rPr lang="en-US" sz="1400" b="1" dirty="0">
                          <a:solidFill>
                            <a:schemeClr val="tx1"/>
                          </a:solidFill>
                          <a:effectLst/>
                          <a:latin typeface="Calibri" panose="020F0502020204030204" pitchFamily="34" charset="0"/>
                        </a:rPr>
                        <a:t>Musculoskeletal pain</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7</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 3 </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687895">
                <a:tc>
                  <a:txBody>
                    <a:bodyPr/>
                    <a:lstStyle/>
                    <a:p>
                      <a:pPr marL="0" marR="0">
                        <a:spcBef>
                          <a:spcPts val="0"/>
                        </a:spcBef>
                        <a:spcAft>
                          <a:spcPts val="0"/>
                        </a:spcAft>
                      </a:pPr>
                      <a:r>
                        <a:rPr lang="en-US" sz="1400" b="1" dirty="0">
                          <a:solidFill>
                            <a:schemeClr val="tx1"/>
                          </a:solidFill>
                          <a:effectLst/>
                          <a:latin typeface="Calibri" panose="020F0502020204030204" pitchFamily="34" charset="0"/>
                        </a:rPr>
                        <a:t>Nervous System Disorders</a:t>
                      </a:r>
                    </a:p>
                    <a:p>
                      <a:pPr marL="285750" marR="0" indent="0">
                        <a:spcBef>
                          <a:spcPts val="0"/>
                        </a:spcBef>
                        <a:spcAft>
                          <a:spcPts val="0"/>
                        </a:spcAft>
                      </a:pPr>
                      <a:r>
                        <a:rPr lang="en-US" sz="1400" b="1" dirty="0">
                          <a:solidFill>
                            <a:schemeClr val="tx1"/>
                          </a:solidFill>
                          <a:effectLst/>
                          <a:latin typeface="Calibri" panose="020F0502020204030204" pitchFamily="34" charset="0"/>
                        </a:rPr>
                        <a:t>Headache</a:t>
                      </a:r>
                    </a:p>
                    <a:p>
                      <a:pPr marL="285750" marR="0" indent="0">
                        <a:spcBef>
                          <a:spcPts val="0"/>
                        </a:spcBef>
                        <a:spcAft>
                          <a:spcPts val="0"/>
                        </a:spcAft>
                      </a:pPr>
                      <a:r>
                        <a:rPr lang="en-US" sz="1400" b="1" dirty="0">
                          <a:solidFill>
                            <a:schemeClr val="tx1"/>
                          </a:solidFill>
                          <a:effectLst/>
                          <a:latin typeface="Calibri" panose="020F0502020204030204" pitchFamily="34" charset="0"/>
                        </a:rPr>
                        <a:t>Dizziness</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 </a:t>
                      </a:r>
                    </a:p>
                    <a:p>
                      <a:pPr marL="0" marR="0" algn="ctr">
                        <a:spcBef>
                          <a:spcPts val="0"/>
                        </a:spcBef>
                        <a:spcAft>
                          <a:spcPts val="0"/>
                        </a:spcAft>
                      </a:pPr>
                      <a:r>
                        <a:rPr lang="en-US" sz="1400" b="1" dirty="0">
                          <a:solidFill>
                            <a:schemeClr val="tx1"/>
                          </a:solidFill>
                          <a:effectLst/>
                          <a:latin typeface="Calibri" panose="020F0502020204030204" pitchFamily="34" charset="0"/>
                        </a:rPr>
                        <a:t>16</a:t>
                      </a:r>
                    </a:p>
                    <a:p>
                      <a:pPr marL="0" marR="0" algn="ctr">
                        <a:spcBef>
                          <a:spcPts val="0"/>
                        </a:spcBef>
                        <a:spcAft>
                          <a:spcPts val="0"/>
                        </a:spcAft>
                      </a:pPr>
                      <a:r>
                        <a:rPr lang="en-US" sz="1400" b="1" dirty="0">
                          <a:solidFill>
                            <a:schemeClr val="tx1"/>
                          </a:solidFill>
                          <a:effectLst/>
                          <a:latin typeface="Calibri" panose="020F0502020204030204" pitchFamily="34" charset="0"/>
                        </a:rPr>
                        <a:t>9 </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algn="ctr">
                        <a:spcBef>
                          <a:spcPts val="0"/>
                        </a:spcBef>
                        <a:spcAft>
                          <a:spcPts val="0"/>
                        </a:spcAft>
                      </a:pPr>
                      <a:endParaRPr lang="en-US" sz="1400" b="1" dirty="0">
                        <a:solidFill>
                          <a:schemeClr val="tx1"/>
                        </a:solidFill>
                        <a:effectLst/>
                        <a:latin typeface="Calibri" panose="020F0502020204030204" pitchFamily="34" charset="0"/>
                      </a:endParaRPr>
                    </a:p>
                    <a:p>
                      <a:pPr marL="0" marR="0" algn="ctr">
                        <a:spcBef>
                          <a:spcPts val="0"/>
                        </a:spcBef>
                        <a:spcAft>
                          <a:spcPts val="0"/>
                        </a:spcAft>
                      </a:pPr>
                      <a:r>
                        <a:rPr lang="en-US" sz="1400" b="1" dirty="0">
                          <a:solidFill>
                            <a:schemeClr val="tx1"/>
                          </a:solidFill>
                          <a:effectLst/>
                          <a:latin typeface="Calibri" panose="020F0502020204030204" pitchFamily="34" charset="0"/>
                        </a:rPr>
                        <a:t>11</a:t>
                      </a:r>
                    </a:p>
                    <a:p>
                      <a:pPr marL="0" marR="0" algn="ctr">
                        <a:spcBef>
                          <a:spcPts val="0"/>
                        </a:spcBef>
                        <a:spcAft>
                          <a:spcPts val="0"/>
                        </a:spcAft>
                      </a:pPr>
                      <a:r>
                        <a:rPr lang="en-US" sz="1400" b="1" dirty="0">
                          <a:solidFill>
                            <a:schemeClr val="tx1"/>
                          </a:solidFill>
                          <a:effectLst/>
                          <a:latin typeface="Calibri" panose="020F0502020204030204" pitchFamily="34" charset="0"/>
                        </a:rPr>
                        <a:t>2</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r h="458596">
                <a:tc>
                  <a:txBody>
                    <a:bodyPr/>
                    <a:lstStyle/>
                    <a:p>
                      <a:pPr marL="0" marR="0">
                        <a:spcBef>
                          <a:spcPts val="0"/>
                        </a:spcBef>
                        <a:spcAft>
                          <a:spcPts val="0"/>
                        </a:spcAft>
                      </a:pPr>
                      <a:r>
                        <a:rPr lang="en-US" sz="1400" b="1" dirty="0">
                          <a:solidFill>
                            <a:schemeClr val="tx1"/>
                          </a:solidFill>
                          <a:effectLst/>
                          <a:latin typeface="Calibri" panose="020F0502020204030204" pitchFamily="34" charset="0"/>
                        </a:rPr>
                        <a:t>Metabolism and Nutrition Disorders</a:t>
                      </a:r>
                    </a:p>
                    <a:p>
                      <a:pPr marL="285750" marR="0" indent="0">
                        <a:spcBef>
                          <a:spcPts val="0"/>
                        </a:spcBef>
                        <a:spcAft>
                          <a:spcPts val="0"/>
                        </a:spcAft>
                      </a:pPr>
                      <a:r>
                        <a:rPr lang="en-US" sz="1400" b="1" dirty="0">
                          <a:solidFill>
                            <a:schemeClr val="tx1"/>
                          </a:solidFill>
                          <a:effectLst/>
                          <a:latin typeface="Calibri" panose="020F0502020204030204" pitchFamily="34" charset="0"/>
                        </a:rPr>
                        <a:t>Hyperglycemia</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6 </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0</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6"/>
                  </a:ext>
                </a:extLst>
              </a:tr>
              <a:tr h="458596">
                <a:tc>
                  <a:txBody>
                    <a:bodyPr/>
                    <a:lstStyle/>
                    <a:p>
                      <a:pPr marL="0" marR="0">
                        <a:spcBef>
                          <a:spcPts val="0"/>
                        </a:spcBef>
                        <a:spcAft>
                          <a:spcPts val="0"/>
                        </a:spcAft>
                      </a:pPr>
                      <a:r>
                        <a:rPr lang="en-US" sz="1400" b="1" dirty="0">
                          <a:solidFill>
                            <a:schemeClr val="tx1"/>
                          </a:solidFill>
                          <a:effectLst/>
                          <a:latin typeface="Calibri" panose="020F0502020204030204" pitchFamily="34" charset="0"/>
                        </a:rPr>
                        <a:t>Vascular Disorders</a:t>
                      </a:r>
                    </a:p>
                    <a:p>
                      <a:pPr marL="285750" marR="0" indent="0">
                        <a:spcBef>
                          <a:spcPts val="0"/>
                        </a:spcBef>
                        <a:spcAft>
                          <a:spcPts val="0"/>
                        </a:spcAft>
                      </a:pPr>
                      <a:r>
                        <a:rPr lang="en-US" sz="1400" b="1" dirty="0">
                          <a:solidFill>
                            <a:schemeClr val="tx1"/>
                          </a:solidFill>
                          <a:effectLst/>
                          <a:latin typeface="Calibri" panose="020F0502020204030204" pitchFamily="34" charset="0"/>
                        </a:rPr>
                        <a:t>Hypertension</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13 </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5</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7"/>
                  </a:ext>
                </a:extLst>
              </a:tr>
              <a:tr h="458596">
                <a:tc>
                  <a:txBody>
                    <a:bodyPr/>
                    <a:lstStyle/>
                    <a:p>
                      <a:pPr marL="0" marR="0">
                        <a:spcBef>
                          <a:spcPts val="0"/>
                        </a:spcBef>
                        <a:spcAft>
                          <a:spcPts val="0"/>
                        </a:spcAft>
                      </a:pPr>
                      <a:r>
                        <a:rPr lang="en-US" sz="1400" b="1" dirty="0">
                          <a:solidFill>
                            <a:schemeClr val="tx1"/>
                          </a:solidFill>
                          <a:effectLst/>
                          <a:latin typeface="Calibri" panose="020F0502020204030204" pitchFamily="34" charset="0"/>
                        </a:rPr>
                        <a:t>Hepatobiliary Disorders</a:t>
                      </a:r>
                    </a:p>
                    <a:p>
                      <a:pPr marL="285750" marR="0" indent="0" algn="l" defTabSz="457200" rtl="0" eaLnBrk="1" fontAlgn="auto" latinLnBrk="0" hangingPunct="1">
                        <a:lnSpc>
                          <a:spcPct val="100000"/>
                        </a:lnSpc>
                        <a:spcBef>
                          <a:spcPts val="0"/>
                        </a:spcBef>
                        <a:spcAft>
                          <a:spcPts val="0"/>
                        </a:spcAft>
                        <a:buClrTx/>
                        <a:buSzTx/>
                        <a:buFontTx/>
                        <a:buNone/>
                        <a:tabLst/>
                        <a:defRPr/>
                      </a:pPr>
                      <a:r>
                        <a:rPr lang="en-US" sz="1400" b="1" dirty="0">
                          <a:solidFill>
                            <a:schemeClr val="tx1"/>
                          </a:solidFill>
                          <a:effectLst/>
                          <a:latin typeface="Calibri" panose="020F0502020204030204" pitchFamily="34" charset="0"/>
                        </a:rPr>
                        <a:t>Cholelithiasis</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 14 </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7 </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8"/>
                  </a:ext>
                </a:extLst>
              </a:tr>
              <a:tr h="458596">
                <a:tc>
                  <a:txBody>
                    <a:bodyPr/>
                    <a:lstStyle/>
                    <a:p>
                      <a:pPr marL="0" marR="0">
                        <a:spcBef>
                          <a:spcPts val="0"/>
                        </a:spcBef>
                        <a:spcAft>
                          <a:spcPts val="0"/>
                        </a:spcAft>
                      </a:pPr>
                      <a:r>
                        <a:rPr lang="en-US" sz="1400" b="1" dirty="0">
                          <a:solidFill>
                            <a:schemeClr val="tx1"/>
                          </a:solidFill>
                          <a:effectLst/>
                          <a:latin typeface="Calibri" panose="020F0502020204030204" pitchFamily="34" charset="0"/>
                        </a:rPr>
                        <a:t>Respiratory, Thoracic, and Mediastinal Disorders</a:t>
                      </a:r>
                    </a:p>
                    <a:p>
                      <a:pPr marL="285750" marR="0" indent="0">
                        <a:spcBef>
                          <a:spcPts val="0"/>
                        </a:spcBef>
                        <a:spcAft>
                          <a:spcPts val="0"/>
                        </a:spcAft>
                      </a:pPr>
                      <a:r>
                        <a:rPr lang="en-US" sz="1400" b="1" dirty="0">
                          <a:solidFill>
                            <a:schemeClr val="tx1"/>
                          </a:solidFill>
                          <a:effectLst/>
                          <a:latin typeface="Calibri" panose="020F0502020204030204" pitchFamily="34" charset="0"/>
                        </a:rPr>
                        <a:t>Dyspnea</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6</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1</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9"/>
                  </a:ext>
                </a:extLst>
              </a:tr>
              <a:tr h="458596">
                <a:tc>
                  <a:txBody>
                    <a:bodyPr/>
                    <a:lstStyle/>
                    <a:p>
                      <a:pPr marL="0" marR="0">
                        <a:spcBef>
                          <a:spcPts val="0"/>
                        </a:spcBef>
                        <a:spcAft>
                          <a:spcPts val="0"/>
                        </a:spcAft>
                      </a:pPr>
                      <a:r>
                        <a:rPr lang="en-US" sz="1400" b="1" dirty="0">
                          <a:solidFill>
                            <a:schemeClr val="tx1"/>
                          </a:solidFill>
                          <a:effectLst/>
                          <a:latin typeface="Calibri" panose="020F0502020204030204" pitchFamily="34" charset="0"/>
                        </a:rPr>
                        <a:t>Blood and Lymphatic System Disorders</a:t>
                      </a:r>
                    </a:p>
                    <a:p>
                      <a:pPr marL="285750" marR="0" indent="0">
                        <a:spcBef>
                          <a:spcPts val="0"/>
                        </a:spcBef>
                        <a:spcAft>
                          <a:spcPts val="0"/>
                        </a:spcAft>
                      </a:pPr>
                      <a:r>
                        <a:rPr lang="en-US" sz="1400" b="1" dirty="0">
                          <a:solidFill>
                            <a:schemeClr val="tx1"/>
                          </a:solidFill>
                          <a:effectLst/>
                          <a:latin typeface="Calibri" panose="020F0502020204030204" pitchFamily="34" charset="0"/>
                        </a:rPr>
                        <a:t> Anemia</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6</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algn="ctr">
                        <a:spcBef>
                          <a:spcPts val="0"/>
                        </a:spcBef>
                        <a:spcAft>
                          <a:spcPts val="0"/>
                        </a:spcAft>
                      </a:pPr>
                      <a:r>
                        <a:rPr lang="en-US" sz="1400" b="1" dirty="0">
                          <a:solidFill>
                            <a:schemeClr val="tx1"/>
                          </a:solidFill>
                          <a:effectLst/>
                          <a:latin typeface="Calibri" panose="020F0502020204030204" pitchFamily="34" charset="0"/>
                        </a:rPr>
                        <a:t> 1</a:t>
                      </a:r>
                      <a:endParaRPr lang="en-US" sz="1400" b="1" dirty="0">
                        <a:solidFill>
                          <a:schemeClr val="tx1"/>
                        </a:solidFill>
                        <a:effectLst/>
                        <a:latin typeface="Calibri" panose="020F0502020204030204" pitchFamily="34" charset="0"/>
                        <a:ea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0"/>
                  </a:ext>
                </a:extLst>
              </a:tr>
            </a:tbl>
          </a:graphicData>
        </a:graphic>
      </p:graphicFrame>
      <p:sp>
        <p:nvSpPr>
          <p:cNvPr id="102405" name="Text Placeholder 7"/>
          <p:cNvSpPr txBox="1">
            <a:spLocks/>
          </p:cNvSpPr>
          <p:nvPr/>
        </p:nvSpPr>
        <p:spPr bwMode="auto">
          <a:xfrm>
            <a:off x="5057775" y="6519863"/>
            <a:ext cx="5411788" cy="298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rIns="0" anchor="b"/>
          <a:lstStyle>
            <a:lvl1pPr marL="342900" indent="-342900" defTabSz="457200">
              <a:defRPr>
                <a:solidFill>
                  <a:schemeClr val="tx1"/>
                </a:solidFill>
                <a:latin typeface="Verdana" panose="020B0604030504040204" pitchFamily="34" charset="0"/>
                <a:ea typeface="MS PGothic" panose="020B0600070205080204" pitchFamily="34" charset="-128"/>
              </a:defRPr>
            </a:lvl1pPr>
            <a:lvl2pPr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lvl="1" fontAlgn="auto">
              <a:spcBef>
                <a:spcPct val="20000"/>
              </a:spcBef>
              <a:spcAft>
                <a:spcPts val="0"/>
              </a:spcAft>
              <a:defRPr/>
            </a:pPr>
            <a:endParaRPr lang="en-US" altLang="en-US" sz="1200" kern="0" dirty="0">
              <a:solidFill>
                <a:srgbClr val="FFFFFF"/>
              </a:solidFill>
              <a:latin typeface="Calibri" panose="020F0502020204030204" pitchFamily="34" charset="0"/>
            </a:endParaRPr>
          </a:p>
          <a:p>
            <a:pPr marL="0" lvl="1" algn="ctr" fontAlgn="auto">
              <a:spcBef>
                <a:spcPct val="20000"/>
              </a:spcBef>
              <a:spcAft>
                <a:spcPts val="0"/>
              </a:spcAft>
              <a:defRPr/>
            </a:pPr>
            <a:r>
              <a:rPr lang="en-US" altLang="en-US" sz="1200" kern="0" dirty="0">
                <a:solidFill>
                  <a:srgbClr val="FFFFFF"/>
                </a:solidFill>
                <a:latin typeface="Calibri" panose="020F0502020204030204" pitchFamily="34" charset="0"/>
              </a:rPr>
              <a:t>The most common adverse event was diarrhea (35% vs 36%, lanreotide vs placebo, respectively). Flushing incidence was 4% vs 6% (lanreotide vs placebo, respectively).</a:t>
            </a:r>
          </a:p>
        </p:txBody>
      </p:sp>
    </p:spTree>
    <p:extLst>
      <p:ext uri="{BB962C8B-B14F-4D97-AF65-F5344CB8AC3E}">
        <p14:creationId xmlns:p14="http://schemas.microsoft.com/office/powerpoint/2010/main" val="109892807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itle 1"/>
          <p:cNvSpPr>
            <a:spLocks noGrp="1"/>
          </p:cNvSpPr>
          <p:nvPr>
            <p:ph type="title"/>
          </p:nvPr>
        </p:nvSpPr>
        <p:spPr>
          <a:xfrm>
            <a:off x="4152900" y="228600"/>
            <a:ext cx="4495800" cy="622300"/>
          </a:xfrm>
        </p:spPr>
        <p:txBody>
          <a:bodyPr vert="horz" wrap="square" lIns="91440" tIns="45720" rIns="91440" bIns="45720" numCol="1" anchor="t" anchorCtr="0" compatLnSpc="1">
            <a:prstTxWarp prst="textNoShape">
              <a:avLst/>
            </a:prstTxWarp>
          </a:bodyPr>
          <a:lstStyle/>
          <a:p>
            <a:pPr>
              <a:defRPr/>
            </a:pPr>
            <a:r>
              <a:rPr lang="en-US" altLang="en-US" sz="3600" dirty="0">
                <a:solidFill>
                  <a:srgbClr val="FFFF99"/>
                </a:solidFill>
                <a:latin typeface="Calibri" pitchFamily="34" charset="0"/>
                <a:cs typeface="MS PGothic" pitchFamily="34" charset="-128"/>
              </a:rPr>
              <a:t>Summary of CLARINET</a:t>
            </a:r>
          </a:p>
        </p:txBody>
      </p:sp>
      <p:sp>
        <p:nvSpPr>
          <p:cNvPr id="4" name="Text Placeholder 3"/>
          <p:cNvSpPr>
            <a:spLocks noGrp="1"/>
          </p:cNvSpPr>
          <p:nvPr>
            <p:ph type="body" sz="quarter" idx="10"/>
          </p:nvPr>
        </p:nvSpPr>
        <p:spPr>
          <a:xfrm>
            <a:off x="1719263" y="5886451"/>
            <a:ext cx="6272212" cy="898525"/>
          </a:xfrm>
        </p:spPr>
        <p:txBody>
          <a:bodyPr/>
          <a:lstStyle/>
          <a:p>
            <a:pPr marL="0" lvl="1" indent="0">
              <a:spcBef>
                <a:spcPct val="0"/>
              </a:spcBef>
              <a:buNone/>
              <a:defRPr/>
            </a:pPr>
            <a:r>
              <a:rPr lang="en-US" altLang="en-US" sz="1300" dirty="0">
                <a:latin typeface="Calibri" pitchFamily="34" charset="0"/>
              </a:rPr>
              <a:t>GEP-NETs, gastroenteropancreatic neuroendocrine tumors; NETs, neuroendocrine tumors; PFS, progression-free survival; SSA, somatostatin analog.</a:t>
            </a:r>
            <a:endParaRPr lang="en-US" altLang="en-US" sz="1300" dirty="0">
              <a:latin typeface="Calibri" pitchFamily="34" charset="0"/>
              <a:ea typeface="MS PGothic" pitchFamily="34" charset="-128"/>
            </a:endParaRPr>
          </a:p>
          <a:p>
            <a:pPr marL="0" lvl="1" indent="0">
              <a:spcBef>
                <a:spcPct val="0"/>
              </a:spcBef>
              <a:buNone/>
              <a:defRPr/>
            </a:pPr>
            <a:endParaRPr lang="en-US" altLang="en-US" sz="1300" dirty="0">
              <a:latin typeface="Calibri" pitchFamily="34" charset="0"/>
              <a:ea typeface="MS PGothic" pitchFamily="34" charset="-128"/>
            </a:endParaRPr>
          </a:p>
          <a:p>
            <a:pPr marL="0" lvl="1" indent="0">
              <a:spcBef>
                <a:spcPct val="0"/>
              </a:spcBef>
              <a:buNone/>
              <a:defRPr/>
            </a:pPr>
            <a:r>
              <a:rPr lang="en-US" altLang="en-US" sz="1300" dirty="0">
                <a:latin typeface="Calibri" pitchFamily="34" charset="0"/>
                <a:ea typeface="MS PGothic" pitchFamily="34" charset="-128"/>
              </a:rPr>
              <a:t>Caplin ME, et al. </a:t>
            </a:r>
            <a:r>
              <a:rPr lang="en-US" altLang="en-US" sz="1300" i="1" dirty="0">
                <a:latin typeface="Calibri" pitchFamily="34" charset="0"/>
                <a:ea typeface="MS PGothic" pitchFamily="34" charset="-128"/>
              </a:rPr>
              <a:t>N Engl J Med</a:t>
            </a:r>
            <a:r>
              <a:rPr lang="en-US" altLang="en-US" sz="1300" dirty="0">
                <a:latin typeface="Calibri" pitchFamily="34" charset="0"/>
                <a:ea typeface="MS PGothic" pitchFamily="34" charset="-128"/>
              </a:rPr>
              <a:t>. 2014;371(3):224-233. </a:t>
            </a:r>
          </a:p>
        </p:txBody>
      </p:sp>
      <p:graphicFrame>
        <p:nvGraphicFramePr>
          <p:cNvPr id="5" name="Table 4"/>
          <p:cNvGraphicFramePr>
            <a:graphicFrameLocks noGrp="1"/>
          </p:cNvGraphicFramePr>
          <p:nvPr>
            <p:extLst/>
          </p:nvPr>
        </p:nvGraphicFramePr>
        <p:xfrm>
          <a:off x="1700213" y="1082675"/>
          <a:ext cx="8864600" cy="10852150"/>
        </p:xfrm>
        <a:graphic>
          <a:graphicData uri="http://schemas.openxmlformats.org/drawingml/2006/table">
            <a:tbl>
              <a:tblPr/>
              <a:tblGrid>
                <a:gridCol w="8864600">
                  <a:extLst>
                    <a:ext uri="{9D8B030D-6E8A-4147-A177-3AD203B41FA5}">
                      <a16:colId xmlns:a16="http://schemas.microsoft.com/office/drawing/2014/main" val="20000"/>
                    </a:ext>
                  </a:extLst>
                </a:gridCol>
              </a:tblGrid>
              <a:tr h="6568824">
                <a:tc>
                  <a:txBody>
                    <a:bodyPr/>
                    <a:lstStyle>
                      <a:lvl1pPr algn="l" defTabSz="8890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228600" indent="-228600" algn="l" defTabSz="8890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889000">
                        <a:lnSpc>
                          <a:spcPct val="95000"/>
                        </a:lnSpc>
                        <a:spcBef>
                          <a:spcPct val="15000"/>
                        </a:spcBef>
                        <a:buClr>
                          <a:schemeClr val="tx2"/>
                        </a:buClr>
                        <a:buFont typeface="Times" pitchFamily="48" charset="0"/>
                        <a:defRPr sz="2200" i="1">
                          <a:solidFill>
                            <a:schemeClr val="tx1"/>
                          </a:solidFill>
                          <a:latin typeface="Tahoma" pitchFamily="34" charset="0"/>
                          <a:ea typeface="Tahoma" pitchFamily="34" charset="0"/>
                          <a:cs typeface="Tahoma" pitchFamily="34" charset="0"/>
                        </a:defRPr>
                      </a:lvl3pPr>
                      <a:lvl4pPr marL="16002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CLARINET is the first Phase 3 tumor control trial of a somatostatin analog which </a:t>
                      </a:r>
                      <a:r>
                        <a:rPr kumimoji="0" lang="en-US" altLang="en-US" sz="2400" b="1" i="0" u="none" strike="noStrike" cap="none" normalizeH="0" baseline="0" dirty="0">
                          <a:ln>
                            <a:noFill/>
                          </a:ln>
                          <a:solidFill>
                            <a:srgbClr val="FFFF00"/>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included all types of GEP-NET  </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1" i="0" u="none" strike="noStrike" cap="none" normalizeH="0" baseline="0" dirty="0">
                          <a:ln>
                            <a:noFill/>
                          </a:ln>
                          <a:solidFill>
                            <a:srgbClr val="FFFF00"/>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Prolongation of PFS was significant, </a:t>
                      </a: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whether GEP-NET were </a:t>
                      </a: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Tahoma" pitchFamily="34" charset="0"/>
                          <a:cs typeface="Arial" pitchFamily="34" charset="0"/>
                        </a:rPr>
                        <a:t>well- or moderately differentiated, whether metastatic or locally advanced, and whether high or low liver tumor burden</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1" i="0" u="none" strike="noStrike" cap="none" normalizeH="0" baseline="0" dirty="0">
                          <a:ln>
                            <a:noFill/>
                          </a:ln>
                          <a:solidFill>
                            <a:srgbClr val="FFFF00"/>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Lanreotide reduced risk of tumor progression or death by 53%</a:t>
                      </a: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PFS was &gt; 96-weeks for lanreotide vs 18 months for placebo</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Hazard ratio favored lanreotide in midgut and pancreatic NET</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Quality of life not significantly different or impaired by lanreotide.</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Overall survival not different between groups</a:t>
                      </a:r>
                    </a:p>
                    <a:p>
                      <a:pPr marL="228600" marR="0" lvl="1" indent="-228600" algn="l" defTabSz="889000" rtl="0" eaLnBrk="1" fontAlgn="base" latinLnBrk="0" hangingPunct="1">
                        <a:lnSpc>
                          <a:spcPct val="100000"/>
                        </a:lnSpc>
                        <a:spcBef>
                          <a:spcPts val="600"/>
                        </a:spcBef>
                        <a:spcAft>
                          <a:spcPct val="0"/>
                        </a:spcAft>
                        <a:buClr>
                          <a:srgbClr val="00FFFF"/>
                        </a:buClr>
                        <a:buSzTx/>
                        <a:buFontTx/>
                        <a:buNone/>
                        <a:tabLst/>
                      </a:pPr>
                      <a:r>
                        <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rPr>
                        <a:t> </a:t>
                      </a:r>
                    </a:p>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p>
                      <a:pPr marL="0" marR="0" lvl="0" indent="0" algn="l" defTabSz="889000" rtl="0" eaLnBrk="1" fontAlgn="base" latinLnBrk="0" hangingPunct="1">
                        <a:lnSpc>
                          <a:spcPct val="100000"/>
                        </a:lnSpc>
                        <a:spcBef>
                          <a:spcPts val="600"/>
                        </a:spcBef>
                        <a:spcAft>
                          <a:spcPts val="600"/>
                        </a:spcAft>
                        <a:buClrTx/>
                        <a:buSzTx/>
                        <a:buFontTx/>
                        <a:buNone/>
                        <a:tabLst/>
                      </a:pPr>
                      <a:endParaRPr kumimoji="0" lang="en-US" altLang="en-US" sz="2800" b="1" i="0" u="none" strike="noStrike" cap="none" normalizeH="0" baseline="0" dirty="0">
                        <a:ln>
                          <a:noFill/>
                        </a:ln>
                        <a:solidFill>
                          <a:srgbClr val="FFFF00"/>
                        </a:solidFill>
                        <a:effectLst/>
                        <a:latin typeface="Calibri" pitchFamily="34" charset="0"/>
                        <a:ea typeface="MS PGothic" pitchFamily="34" charset="-128"/>
                        <a:cs typeface="Tahoma" pitchFamily="34" charset="0"/>
                      </a:endParaRPr>
                    </a:p>
                  </a:txBody>
                  <a:tcPr marL="45721" marR="45721" marT="45723" marB="45723"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283326">
                <a:tc>
                  <a:txBody>
                    <a:bodyPr/>
                    <a:lstStyle>
                      <a:lvl1pPr marL="342900" indent="-342900" algn="l" defTabSz="8890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228600" indent="-228600" algn="l" defTabSz="8890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889000">
                        <a:lnSpc>
                          <a:spcPct val="95000"/>
                        </a:lnSpc>
                        <a:spcBef>
                          <a:spcPct val="15000"/>
                        </a:spcBef>
                        <a:buClr>
                          <a:schemeClr val="tx2"/>
                        </a:buClr>
                        <a:buFont typeface="Times" pitchFamily="48" charset="0"/>
                        <a:defRPr sz="2200" i="1">
                          <a:solidFill>
                            <a:schemeClr val="tx1"/>
                          </a:solidFill>
                          <a:latin typeface="Tahoma" pitchFamily="34" charset="0"/>
                          <a:ea typeface="Tahoma" pitchFamily="34" charset="0"/>
                          <a:cs typeface="Tahoma" pitchFamily="34" charset="0"/>
                        </a:defRPr>
                      </a:lvl3pPr>
                      <a:lvl4pPr marL="16002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L="45721" marR="45721" marT="45723" marB="45723"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5206530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ctangle 20"/>
          <p:cNvSpPr/>
          <p:nvPr/>
        </p:nvSpPr>
        <p:spPr bwMode="auto">
          <a:xfrm>
            <a:off x="1647825" y="549867"/>
            <a:ext cx="8910638" cy="5989156"/>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a:defRPr/>
            </a:pPr>
            <a:endParaRPr lang="en-US" b="1">
              <a:solidFill>
                <a:srgbClr val="FFFFFF"/>
              </a:solidFill>
            </a:endParaRPr>
          </a:p>
        </p:txBody>
      </p:sp>
      <p:sp>
        <p:nvSpPr>
          <p:cNvPr id="2" name="Title 1"/>
          <p:cNvSpPr>
            <a:spLocks noGrp="1"/>
          </p:cNvSpPr>
          <p:nvPr>
            <p:ph type="title"/>
          </p:nvPr>
        </p:nvSpPr>
        <p:spPr>
          <a:xfrm>
            <a:off x="2424113" y="0"/>
            <a:ext cx="8134350" cy="889000"/>
          </a:xfrm>
        </p:spPr>
        <p:txBody>
          <a:bodyPr vert="horz" wrap="square" lIns="91440" tIns="45720" rIns="91440" bIns="45720" numCol="1" anchor="t" anchorCtr="0" compatLnSpc="1">
            <a:prstTxWarp prst="textNoShape">
              <a:avLst/>
            </a:prstTxWarp>
          </a:bodyPr>
          <a:lstStyle/>
          <a:p>
            <a:pPr>
              <a:defRPr/>
            </a:pPr>
            <a:r>
              <a:rPr lang="en-US" altLang="en-US" dirty="0">
                <a:solidFill>
                  <a:srgbClr val="FFFF99"/>
                </a:solidFill>
                <a:latin typeface="Calibri" pitchFamily="34" charset="0"/>
                <a:cs typeface="MS PGothic" pitchFamily="34" charset="-128"/>
              </a:rPr>
              <a:t>Comparison of CLARINET and PROMID</a:t>
            </a:r>
          </a:p>
        </p:txBody>
      </p:sp>
      <p:sp>
        <p:nvSpPr>
          <p:cNvPr id="15" name="Text Placeholder 14"/>
          <p:cNvSpPr>
            <a:spLocks noGrp="1"/>
          </p:cNvSpPr>
          <p:nvPr>
            <p:ph type="body" sz="quarter" idx="10"/>
          </p:nvPr>
        </p:nvSpPr>
        <p:spPr>
          <a:xfrm>
            <a:off x="1697038" y="6037264"/>
            <a:ext cx="6272212" cy="731837"/>
          </a:xfrm>
        </p:spPr>
        <p:txBody>
          <a:bodyPr/>
          <a:lstStyle/>
          <a:p>
            <a:pPr marL="182563" indent="-182563">
              <a:defRPr/>
            </a:pPr>
            <a:r>
              <a:rPr lang="en-GB" altLang="en-US" sz="1200" b="1" dirty="0">
                <a:latin typeface="Calibri" pitchFamily="34" charset="0"/>
              </a:rPr>
              <a:t> G2 tumors included Ki-67 of 3-10% or </a:t>
            </a:r>
            <a:r>
              <a:rPr altLang="en-US" sz="1200" b="1" dirty="0">
                <a:latin typeface="Calibri" pitchFamily="34" charset="0"/>
              </a:rPr>
              <a:t>≤2 mitoses per 10 high-power fields</a:t>
            </a:r>
            <a:r>
              <a:rPr lang="en-GB" altLang="en-US" sz="1200" b="1" dirty="0">
                <a:latin typeface="Calibri" pitchFamily="34" charset="0"/>
              </a:rPr>
              <a:t>.</a:t>
            </a:r>
          </a:p>
          <a:p>
            <a:pPr marL="182563" indent="-182563">
              <a:defRPr/>
            </a:pPr>
            <a:endParaRPr lang="en-GB" altLang="en-US" sz="1100" b="1" dirty="0">
              <a:latin typeface="Calibri" pitchFamily="34" charset="0"/>
            </a:endParaRPr>
          </a:p>
          <a:p>
            <a:pPr marL="182563" indent="-182563">
              <a:defRPr/>
            </a:pPr>
            <a:r>
              <a:rPr lang="en-GB" altLang="en-US" sz="1400" b="1" dirty="0">
                <a:latin typeface="Calibri" pitchFamily="34" charset="0"/>
              </a:rPr>
              <a:t> </a:t>
            </a:r>
            <a:r>
              <a:rPr lang="en-GB" altLang="en-US" sz="1200" b="1" dirty="0">
                <a:latin typeface="Calibri" pitchFamily="34" charset="0"/>
              </a:rPr>
              <a:t>Rinke A, et al. </a:t>
            </a:r>
            <a:r>
              <a:rPr lang="en-GB" altLang="en-US" sz="1200" b="1" i="1" dirty="0">
                <a:latin typeface="Calibri" pitchFamily="34" charset="0"/>
              </a:rPr>
              <a:t>J Clin Oncol</a:t>
            </a:r>
            <a:r>
              <a:rPr lang="en-GB" altLang="en-US" sz="1200" b="1" dirty="0">
                <a:latin typeface="Calibri" pitchFamily="34" charset="0"/>
              </a:rPr>
              <a:t>. 2009;27(28):4656-4663</a:t>
            </a:r>
            <a:r>
              <a:rPr altLang="en-US" sz="1200" b="1" dirty="0">
                <a:latin typeface="Calibri" pitchFamily="34" charset="0"/>
              </a:rPr>
              <a:t>.</a:t>
            </a:r>
            <a:endParaRPr lang="en-GB" altLang="en-US" sz="1200" b="1" dirty="0">
              <a:latin typeface="Calibri" pitchFamily="34" charset="0"/>
            </a:endParaRPr>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3275876497"/>
              </p:ext>
            </p:extLst>
          </p:nvPr>
        </p:nvGraphicFramePr>
        <p:xfrm>
          <a:off x="1685925" y="649288"/>
          <a:ext cx="8834438" cy="5843588"/>
        </p:xfrm>
        <a:graphic>
          <a:graphicData uri="http://schemas.openxmlformats.org/drawingml/2006/table">
            <a:tbl>
              <a:tblPr/>
              <a:tblGrid>
                <a:gridCol w="2084388">
                  <a:extLst>
                    <a:ext uri="{9D8B030D-6E8A-4147-A177-3AD203B41FA5}">
                      <a16:colId xmlns:a16="http://schemas.microsoft.com/office/drawing/2014/main" val="20000"/>
                    </a:ext>
                  </a:extLst>
                </a:gridCol>
                <a:gridCol w="3122612">
                  <a:extLst>
                    <a:ext uri="{9D8B030D-6E8A-4147-A177-3AD203B41FA5}">
                      <a16:colId xmlns:a16="http://schemas.microsoft.com/office/drawing/2014/main" val="20001"/>
                    </a:ext>
                  </a:extLst>
                </a:gridCol>
                <a:gridCol w="3627438">
                  <a:extLst>
                    <a:ext uri="{9D8B030D-6E8A-4147-A177-3AD203B41FA5}">
                      <a16:colId xmlns:a16="http://schemas.microsoft.com/office/drawing/2014/main" val="20002"/>
                    </a:ext>
                  </a:extLst>
                </a:gridCol>
              </a:tblGrid>
              <a:tr h="365718">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bg2"/>
                          </a:solidFill>
                          <a:effectLst/>
                          <a:latin typeface="Calibri" pitchFamily="34" charset="0"/>
                          <a:ea typeface="MS PGothic" pitchFamily="34" charset="-128"/>
                        </a:rPr>
                        <a:t>Feature</a:t>
                      </a:r>
                    </a:p>
                  </a:txBody>
                  <a:tcPr marT="45699" marB="45699"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bg2"/>
                          </a:solidFill>
                          <a:effectLst/>
                          <a:latin typeface="Calibri" pitchFamily="34" charset="0"/>
                          <a:ea typeface="MS PGothic" pitchFamily="34" charset="-128"/>
                        </a:rPr>
                        <a:t>CLARINET</a:t>
                      </a:r>
                    </a:p>
                  </a:txBody>
                  <a:tcPr marT="45699" marB="45699"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bg2"/>
                          </a:solidFill>
                          <a:effectLst/>
                          <a:latin typeface="Calibri" pitchFamily="34" charset="0"/>
                          <a:ea typeface="MS PGothic" pitchFamily="34" charset="-128"/>
                        </a:rPr>
                        <a:t>PROMID</a:t>
                      </a:r>
                    </a:p>
                  </a:txBody>
                  <a:tcPr marT="45699" marB="45699"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0"/>
                  </a:ext>
                </a:extLst>
              </a:tr>
              <a:tr h="323815">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Design</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Double-blind, placebo-controlled</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Double-blind, placebo-controlled</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323815">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Sponsor</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Ipsen</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Investigator (Carmen Schade-Brittenger)</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23815">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Countries</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International:14 countries</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Single country: Germany</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422229">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Randomized</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204 patients</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85 Patients (Stopped after interim analysis)</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55080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Tumor Origin</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GEP NETs, including pancreas, midgut, and hindgut</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Midgut (n=64); unknown (n=21, thought to be midgut)</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r h="323815">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Treatment Arms</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120 mg SC every 4 weeks vs placebo</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30 mg IM every 4 weeks vs placebo</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6"/>
                  </a:ext>
                </a:extLst>
              </a:tr>
              <a:tr h="55080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Treatment Duration</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Not event-driven, 96 weeks or until disease progression or death</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defTabSz="4572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defTabSz="4572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457200">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Event-driven, 18 months</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7"/>
                  </a:ext>
                </a:extLst>
              </a:tr>
              <a:tr h="323815">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Functioning Status</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Asymptomatic tumors only</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defTabSz="4572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defTabSz="4572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457200">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4572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4572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Symptomatic (mild) and asymptomatic tumors</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8"/>
                  </a:ext>
                </a:extLst>
              </a:tr>
              <a:tr h="323815">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Tumor Grade</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G1 &amp; G2*</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G1</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9"/>
                  </a:ext>
                </a:extLst>
              </a:tr>
              <a:tr h="55080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Primary Endpoint</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Progression-free survival (RECIST)</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Time to tumor progression or tumor-related death (WHO)</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0"/>
                  </a:ext>
                </a:extLst>
              </a:tr>
              <a:tr h="55080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Survival</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Effect on overall survival not significant</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ja-JP"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a:t>
                      </a:r>
                      <a:r>
                        <a:rPr kumimoji="0" lang="en-US" altLang="ja-JP"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Because of low number of observed deaths, survival analysis was not confirmatory</a:t>
                      </a:r>
                      <a:r>
                        <a:rPr kumimoji="0" lang="ja-JP"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a:t>
                      </a:r>
                      <a:r>
                        <a:rPr kumimoji="0" lang="en-US" altLang="ja-JP" sz="1400" b="0" i="0" u="none" strike="noStrike" cap="none" normalizeH="0" baseline="30000" dirty="0">
                          <a:ln>
                            <a:noFill/>
                          </a:ln>
                          <a:solidFill>
                            <a:schemeClr val="tx1"/>
                          </a:solidFill>
                          <a:effectLst>
                            <a:outerShdw blurRad="38100" dist="38100" dir="2700000" algn="tl">
                              <a:srgbClr val="000000"/>
                            </a:outerShdw>
                          </a:effectLst>
                          <a:latin typeface="Calibri" pitchFamily="34" charset="0"/>
                          <a:ea typeface="MS PGothic" pitchFamily="34" charset="-128"/>
                        </a:rPr>
                        <a:t>1</a:t>
                      </a:r>
                      <a:endParaRPr kumimoji="0" lang="en-US" altLang="en-US" sz="1400" b="0" i="0" u="none" strike="noStrike" cap="none" normalizeH="0" baseline="30000" dirty="0">
                        <a:ln>
                          <a:noFill/>
                        </a:ln>
                        <a:solidFill>
                          <a:schemeClr val="tx1"/>
                        </a:solidFill>
                        <a:effectLst>
                          <a:outerShdw blurRad="38100" dist="38100" dir="2700000" algn="tl">
                            <a:srgbClr val="000000"/>
                          </a:outerShdw>
                        </a:effectLst>
                        <a:latin typeface="Calibri" pitchFamily="34" charset="0"/>
                        <a:ea typeface="MS PGothic" pitchFamily="34" charset="-128"/>
                      </a:endParaRP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1"/>
                  </a:ext>
                </a:extLst>
              </a:tr>
              <a:tr h="358736">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Progression Status</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96% had stable disease at study entry</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Unknown</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2"/>
                  </a:ext>
                </a:extLst>
              </a:tr>
              <a:tr h="550803">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rPr>
                        <a:t>Hepatic tumor load </a:t>
                      </a:r>
                    </a:p>
                  </a:txBody>
                  <a:tcPr marT="45699" marB="45699"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0">
                          <a:srgbClr val="004D68"/>
                        </a:gs>
                        <a:gs pos="50000">
                          <a:srgbClr val="006082"/>
                        </a:gs>
                        <a:gs pos="100000">
                          <a:srgbClr val="004D68"/>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≤25% hepatic tumor volume (137/204)</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FF00"/>
                          </a:solidFill>
                          <a:effectLst>
                            <a:outerShdw blurRad="38100" dist="38100" dir="2700000" algn="tl">
                              <a:srgbClr val="000000"/>
                            </a:outerShdw>
                          </a:effectLst>
                          <a:latin typeface="Calibri" pitchFamily="34" charset="0"/>
                          <a:ea typeface="MS PGothic" pitchFamily="34" charset="-128"/>
                        </a:rPr>
                        <a:t>&gt;25% hepatic tumor volume (67/204)</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tc>
                  <a:txBody>
                    <a:bodyPr/>
                    <a:lstStyle>
                      <a:lvl1pPr algn="l">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742950" indent="-285750" algn="l">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a:lnSpc>
                          <a:spcPct val="95000"/>
                        </a:lnSpc>
                        <a:spcBef>
                          <a:spcPct val="15000"/>
                        </a:spcBef>
                        <a:buClr>
                          <a:schemeClr val="tx2"/>
                        </a:buClr>
                        <a:buFont typeface="Times" charset="0"/>
                        <a:defRPr sz="2200" i="1">
                          <a:solidFill>
                            <a:schemeClr val="tx1"/>
                          </a:solidFill>
                          <a:latin typeface="Tahoma" pitchFamily="34" charset="0"/>
                          <a:ea typeface="Tahoma" pitchFamily="34" charset="0"/>
                          <a:cs typeface="Tahoma" pitchFamily="34" charset="0"/>
                        </a:defRPr>
                      </a:lvl3pPr>
                      <a:lvl4pPr marL="1600200" indent="-228600" algn="l">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outerShdw blurRad="38100" dist="38100" dir="2700000" algn="tl">
                              <a:srgbClr val="000000"/>
                            </a:outerShdw>
                          </a:effectLst>
                          <a:latin typeface="Calibri" pitchFamily="34" charset="0"/>
                          <a:ea typeface="MS PGothic" pitchFamily="34" charset="-128"/>
                        </a:rPr>
                        <a:t>10% or less liver involvement (52/85)</a:t>
                      </a:r>
                    </a:p>
                  </a:txBody>
                  <a:tcPr marT="45699" marB="45699"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3"/>
                  </a:ext>
                </a:extLst>
              </a:tr>
            </a:tbl>
          </a:graphicData>
        </a:graphic>
      </p:graphicFrame>
      <p:sp>
        <p:nvSpPr>
          <p:cNvPr id="11" name="Rectangle 10"/>
          <p:cNvSpPr/>
          <p:nvPr/>
        </p:nvSpPr>
        <p:spPr>
          <a:xfrm>
            <a:off x="4451351" y="2259013"/>
            <a:ext cx="2174875" cy="2032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3" name="Rectangle 12"/>
          <p:cNvSpPr/>
          <p:nvPr/>
        </p:nvSpPr>
        <p:spPr>
          <a:xfrm>
            <a:off x="4449763" y="2587626"/>
            <a:ext cx="1014412" cy="20637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4" name="Rectangle 13"/>
          <p:cNvSpPr/>
          <p:nvPr/>
        </p:nvSpPr>
        <p:spPr>
          <a:xfrm>
            <a:off x="4460875" y="2932114"/>
            <a:ext cx="1017588" cy="19367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6" name="Rectangle 15"/>
          <p:cNvSpPr/>
          <p:nvPr/>
        </p:nvSpPr>
        <p:spPr>
          <a:xfrm>
            <a:off x="4483101" y="5802313"/>
            <a:ext cx="2416175" cy="19526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7" name="Rectangle 16"/>
          <p:cNvSpPr/>
          <p:nvPr/>
        </p:nvSpPr>
        <p:spPr>
          <a:xfrm>
            <a:off x="4473576" y="3992564"/>
            <a:ext cx="2017713" cy="2111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8" name="Rectangle 17"/>
          <p:cNvSpPr/>
          <p:nvPr/>
        </p:nvSpPr>
        <p:spPr>
          <a:xfrm>
            <a:off x="4878388" y="4246563"/>
            <a:ext cx="273050" cy="2032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9" name="Rectangle 18"/>
          <p:cNvSpPr/>
          <p:nvPr/>
        </p:nvSpPr>
        <p:spPr>
          <a:xfrm>
            <a:off x="4510088" y="5356225"/>
            <a:ext cx="355600" cy="20478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20" name="Rectangle 19"/>
          <p:cNvSpPr/>
          <p:nvPr/>
        </p:nvSpPr>
        <p:spPr>
          <a:xfrm>
            <a:off x="4475164" y="4594225"/>
            <a:ext cx="2327275" cy="22383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Tree>
    <p:extLst>
      <p:ext uri="{BB962C8B-B14F-4D97-AF65-F5344CB8AC3E}">
        <p14:creationId xmlns:p14="http://schemas.microsoft.com/office/powerpoint/2010/main" val="15416518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2518" y="0"/>
            <a:ext cx="7815483" cy="889000"/>
          </a:xfrm>
        </p:spPr>
        <p:txBody>
          <a:bodyPr/>
          <a:lstStyle/>
          <a:p>
            <a:r>
              <a:rPr lang="en-US" dirty="0">
                <a:solidFill>
                  <a:srgbClr val="FFFF99"/>
                </a:solidFill>
                <a:latin typeface="Calibri" panose="020F0502020204030204" pitchFamily="34" charset="0"/>
              </a:rPr>
              <a:t>SPINET: Phase III Trial of </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Lanreotide in Lung NETs</a:t>
            </a:r>
          </a:p>
        </p:txBody>
      </p:sp>
      <p:sp>
        <p:nvSpPr>
          <p:cNvPr id="3" name="Text Placeholder 2"/>
          <p:cNvSpPr>
            <a:spLocks noGrp="1"/>
          </p:cNvSpPr>
          <p:nvPr>
            <p:ph type="body" sz="quarter" idx="10"/>
          </p:nvPr>
        </p:nvSpPr>
        <p:spPr>
          <a:xfrm>
            <a:off x="1783844" y="6460227"/>
            <a:ext cx="6272924" cy="293350"/>
          </a:xfrm>
        </p:spPr>
        <p:txBody>
          <a:bodyPr/>
          <a:lstStyle/>
          <a:p>
            <a:r>
              <a:rPr lang="en-US" sz="1050" dirty="0">
                <a:latin typeface="Calibri" panose="020F0502020204030204" pitchFamily="34" charset="0"/>
              </a:rPr>
              <a:t>NCT02683941</a:t>
            </a:r>
          </a:p>
        </p:txBody>
      </p:sp>
      <p:sp>
        <p:nvSpPr>
          <p:cNvPr id="4" name="Rectangle 3"/>
          <p:cNvSpPr/>
          <p:nvPr/>
        </p:nvSpPr>
        <p:spPr bwMode="auto">
          <a:xfrm>
            <a:off x="2008616" y="2698915"/>
            <a:ext cx="1236608" cy="1282937"/>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algn="ctr">
              <a:defRPr/>
            </a:pPr>
            <a:r>
              <a:rPr lang="en-US" b="1" kern="0" dirty="0">
                <a:solidFill>
                  <a:schemeClr val="bg2"/>
                </a:solidFill>
                <a:latin typeface="Calibri" panose="020F0502020204030204" pitchFamily="34" charset="0"/>
              </a:rPr>
              <a:t>WD, typical, or atypical lung NET</a:t>
            </a:r>
          </a:p>
        </p:txBody>
      </p:sp>
      <p:cxnSp>
        <p:nvCxnSpPr>
          <p:cNvPr id="6" name="Straight Arrow Connector 5"/>
          <p:cNvCxnSpPr/>
          <p:nvPr/>
        </p:nvCxnSpPr>
        <p:spPr bwMode="auto">
          <a:xfrm flipV="1">
            <a:off x="3420689" y="3350666"/>
            <a:ext cx="1278385" cy="16711"/>
          </a:xfrm>
          <a:prstGeom prst="straightConnector1">
            <a:avLst/>
          </a:prstGeom>
          <a:solidFill>
            <a:schemeClr val="accent1"/>
          </a:solidFill>
          <a:ln w="76200" cap="flat" cmpd="sng" algn="ctr">
            <a:solidFill>
              <a:srgbClr val="FFFF00"/>
            </a:solidFill>
            <a:prstDash val="solid"/>
            <a:round/>
            <a:headEnd type="none" w="med" len="med"/>
            <a:tailEnd type="arrow"/>
          </a:ln>
          <a:effectLst/>
        </p:spPr>
      </p:cxnSp>
      <p:sp>
        <p:nvSpPr>
          <p:cNvPr id="8" name="Oval 7"/>
          <p:cNvSpPr/>
          <p:nvPr/>
        </p:nvSpPr>
        <p:spPr bwMode="auto">
          <a:xfrm>
            <a:off x="4882893" y="3058214"/>
            <a:ext cx="1061142" cy="576548"/>
          </a:xfrm>
          <a:prstGeom prst="ellipse">
            <a:avLst/>
          </a:prstGeom>
          <a:solidFill>
            <a:srgbClr val="CCFFCC"/>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algn="ctr">
              <a:defRPr/>
            </a:pPr>
            <a:r>
              <a:rPr lang="en-US" sz="2400" b="1" kern="0" dirty="0">
                <a:solidFill>
                  <a:schemeClr val="bg2"/>
                </a:solidFill>
                <a:latin typeface="Calibri" panose="020F0502020204030204" pitchFamily="34" charset="0"/>
              </a:rPr>
              <a:t>R</a:t>
            </a:r>
          </a:p>
        </p:txBody>
      </p:sp>
      <p:sp>
        <p:nvSpPr>
          <p:cNvPr id="9" name="Rectangle 8"/>
          <p:cNvSpPr/>
          <p:nvPr/>
        </p:nvSpPr>
        <p:spPr bwMode="auto">
          <a:xfrm>
            <a:off x="6395231" y="1811689"/>
            <a:ext cx="1754645" cy="910779"/>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1" compatLnSpc="1">
            <a:prstTxWarp prst="textNoShape">
              <a:avLst/>
            </a:prstTxWarp>
          </a:bodyPr>
          <a:lstStyle/>
          <a:p>
            <a:pPr algn="ctr">
              <a:defRPr/>
            </a:pPr>
            <a:r>
              <a:rPr lang="en-US" b="1" kern="0" dirty="0">
                <a:solidFill>
                  <a:schemeClr val="bg2"/>
                </a:solidFill>
                <a:latin typeface="Calibri" panose="020F0502020204030204" pitchFamily="34" charset="0"/>
              </a:rPr>
              <a:t>Lanreotide 120 mg q28 d</a:t>
            </a:r>
          </a:p>
        </p:txBody>
      </p:sp>
      <p:sp>
        <p:nvSpPr>
          <p:cNvPr id="10" name="Rectangle 9"/>
          <p:cNvSpPr/>
          <p:nvPr/>
        </p:nvSpPr>
        <p:spPr bwMode="auto">
          <a:xfrm>
            <a:off x="6439010" y="3854008"/>
            <a:ext cx="1754645" cy="910779"/>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1" compatLnSpc="1">
            <a:prstTxWarp prst="textNoShape">
              <a:avLst/>
            </a:prstTxWarp>
          </a:bodyPr>
          <a:lstStyle/>
          <a:p>
            <a:pPr algn="ctr">
              <a:defRPr/>
            </a:pPr>
            <a:r>
              <a:rPr lang="en-US" b="1" kern="0" dirty="0">
                <a:solidFill>
                  <a:schemeClr val="bg2"/>
                </a:solidFill>
                <a:latin typeface="Calibri" panose="020F0502020204030204" pitchFamily="34" charset="0"/>
              </a:rPr>
              <a:t>Placebo</a:t>
            </a:r>
          </a:p>
        </p:txBody>
      </p:sp>
      <p:cxnSp>
        <p:nvCxnSpPr>
          <p:cNvPr id="12" name="Straight Arrow Connector 11"/>
          <p:cNvCxnSpPr/>
          <p:nvPr/>
        </p:nvCxnSpPr>
        <p:spPr bwMode="auto">
          <a:xfrm flipV="1">
            <a:off x="5918969" y="2464954"/>
            <a:ext cx="359284" cy="476279"/>
          </a:xfrm>
          <a:prstGeom prst="straightConnector1">
            <a:avLst/>
          </a:prstGeom>
          <a:solidFill>
            <a:schemeClr val="accent1"/>
          </a:solidFill>
          <a:ln w="76200" cap="flat" cmpd="sng" algn="ctr">
            <a:solidFill>
              <a:srgbClr val="FFFF00"/>
            </a:solidFill>
            <a:prstDash val="solid"/>
            <a:round/>
            <a:headEnd type="none" w="med" len="med"/>
            <a:tailEnd type="arrow"/>
          </a:ln>
          <a:effectLst/>
        </p:spPr>
      </p:cxnSp>
      <p:cxnSp>
        <p:nvCxnSpPr>
          <p:cNvPr id="14" name="Straight Arrow Connector 13"/>
          <p:cNvCxnSpPr/>
          <p:nvPr/>
        </p:nvCxnSpPr>
        <p:spPr bwMode="auto">
          <a:xfrm>
            <a:off x="5902259" y="3793522"/>
            <a:ext cx="417773" cy="459567"/>
          </a:xfrm>
          <a:prstGeom prst="straightConnector1">
            <a:avLst/>
          </a:prstGeom>
          <a:solidFill>
            <a:schemeClr val="accent1"/>
          </a:solidFill>
          <a:ln w="76200" cap="flat" cmpd="sng" algn="ctr">
            <a:solidFill>
              <a:srgbClr val="FFFF00"/>
            </a:solidFill>
            <a:prstDash val="solid"/>
            <a:round/>
            <a:headEnd type="none" w="med" len="med"/>
            <a:tailEnd type="arrow"/>
          </a:ln>
          <a:effectLst/>
        </p:spPr>
      </p:cxnSp>
      <p:sp>
        <p:nvSpPr>
          <p:cNvPr id="15" name="TextBox 14"/>
          <p:cNvSpPr txBox="1"/>
          <p:nvPr/>
        </p:nvSpPr>
        <p:spPr>
          <a:xfrm>
            <a:off x="2242570" y="5105377"/>
            <a:ext cx="2206053" cy="923330"/>
          </a:xfrm>
          <a:prstGeom prst="rect">
            <a:avLst/>
          </a:prstGeom>
          <a:noFill/>
        </p:spPr>
        <p:txBody>
          <a:bodyPr wrap="none" rtlCol="0">
            <a:spAutoFit/>
          </a:bodyPr>
          <a:lstStyle/>
          <a:p>
            <a:pPr fontAlgn="auto">
              <a:spcBef>
                <a:spcPts val="0"/>
              </a:spcBef>
              <a:spcAft>
                <a:spcPts val="0"/>
              </a:spcAft>
              <a:defRPr/>
            </a:pPr>
            <a:r>
              <a:rPr lang="en-US" kern="0" dirty="0">
                <a:latin typeface="Calibri" panose="020F0502020204030204" pitchFamily="34" charset="0"/>
              </a:rPr>
              <a:t>Primary endpoint PFS</a:t>
            </a:r>
          </a:p>
          <a:p>
            <a:pPr fontAlgn="auto">
              <a:spcBef>
                <a:spcPts val="0"/>
              </a:spcBef>
              <a:spcAft>
                <a:spcPts val="0"/>
              </a:spcAft>
              <a:defRPr/>
            </a:pPr>
            <a:r>
              <a:rPr lang="en-US" kern="0" dirty="0">
                <a:latin typeface="Calibri" panose="020F0502020204030204" pitchFamily="34" charset="0"/>
              </a:rPr>
              <a:t>N = 216</a:t>
            </a:r>
          </a:p>
          <a:p>
            <a:pPr fontAlgn="auto">
              <a:spcBef>
                <a:spcPts val="0"/>
              </a:spcBef>
              <a:spcAft>
                <a:spcPts val="0"/>
              </a:spcAft>
              <a:defRPr/>
            </a:pPr>
            <a:r>
              <a:rPr lang="en-US" kern="0" dirty="0">
                <a:latin typeface="Calibri" panose="020F0502020204030204" pitchFamily="34" charset="0"/>
              </a:rPr>
              <a:t>Opened 2/2016</a:t>
            </a:r>
          </a:p>
        </p:txBody>
      </p:sp>
      <p:sp>
        <p:nvSpPr>
          <p:cNvPr id="16" name="Rectangle 15"/>
          <p:cNvSpPr/>
          <p:nvPr/>
        </p:nvSpPr>
        <p:spPr bwMode="auto">
          <a:xfrm>
            <a:off x="8408894" y="2831092"/>
            <a:ext cx="1963532" cy="743664"/>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1" compatLnSpc="1">
            <a:prstTxWarp prst="textNoShape">
              <a:avLst/>
            </a:prstTxWarp>
          </a:bodyPr>
          <a:lstStyle/>
          <a:p>
            <a:pPr algn="ctr">
              <a:defRPr/>
            </a:pPr>
            <a:r>
              <a:rPr lang="en-US" b="1" kern="0" dirty="0">
                <a:solidFill>
                  <a:schemeClr val="bg2"/>
                </a:solidFill>
                <a:latin typeface="Calibri" panose="020F0502020204030204" pitchFamily="34" charset="0"/>
              </a:rPr>
              <a:t>Extension phase</a:t>
            </a:r>
          </a:p>
        </p:txBody>
      </p:sp>
    </p:spTree>
    <p:extLst>
      <p:ext uri="{BB962C8B-B14F-4D97-AF65-F5344CB8AC3E}">
        <p14:creationId xmlns:p14="http://schemas.microsoft.com/office/powerpoint/2010/main" val="248166343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itle 1"/>
          <p:cNvSpPr>
            <a:spLocks noGrp="1"/>
          </p:cNvSpPr>
          <p:nvPr>
            <p:ph type="title"/>
          </p:nvPr>
        </p:nvSpPr>
        <p:spPr>
          <a:xfrm>
            <a:off x="3062288" y="147638"/>
            <a:ext cx="7067550" cy="1143000"/>
          </a:xfrm>
        </p:spPr>
        <p:txBody>
          <a:bodyPr vert="horz" wrap="square" lIns="91440" tIns="45720" rIns="91440" bIns="45720" numCol="1" anchor="t" anchorCtr="0" compatLnSpc="1">
            <a:prstTxWarp prst="textNoShape">
              <a:avLst/>
            </a:prstTxWarp>
          </a:bodyPr>
          <a:lstStyle/>
          <a:p>
            <a:pPr>
              <a:defRPr/>
            </a:pPr>
            <a:r>
              <a:rPr lang="en-US" altLang="en-US" sz="3600" dirty="0">
                <a:solidFill>
                  <a:srgbClr val="FFFF99"/>
                </a:solidFill>
                <a:latin typeface="Calibri" pitchFamily="34" charset="0"/>
                <a:cs typeface="MS PGothic" pitchFamily="34" charset="-128"/>
              </a:rPr>
              <a:t>ELECT: Study Design</a:t>
            </a:r>
            <a:r>
              <a:rPr lang="en-US" altLang="en-US" sz="3600" baseline="30000" dirty="0">
                <a:solidFill>
                  <a:srgbClr val="FFFF99"/>
                </a:solidFill>
                <a:latin typeface="Calibri" pitchFamily="34" charset="0"/>
                <a:cs typeface="MS PGothic" pitchFamily="34" charset="-128"/>
              </a:rPr>
              <a:t>1-3</a:t>
            </a:r>
          </a:p>
        </p:txBody>
      </p:sp>
      <p:sp>
        <p:nvSpPr>
          <p:cNvPr id="8" name="Text Placeholder 7"/>
          <p:cNvSpPr>
            <a:spLocks noGrp="1"/>
          </p:cNvSpPr>
          <p:nvPr>
            <p:ph type="body" sz="quarter" idx="10"/>
          </p:nvPr>
        </p:nvSpPr>
        <p:spPr>
          <a:xfrm>
            <a:off x="1625600" y="5541023"/>
            <a:ext cx="8174038" cy="1214371"/>
          </a:xfrm>
        </p:spPr>
        <p:txBody>
          <a:bodyPr/>
          <a:lstStyle/>
          <a:p>
            <a:pPr marL="0" lvl="1" indent="-228600">
              <a:spcBef>
                <a:spcPct val="0"/>
              </a:spcBef>
              <a:buClr>
                <a:schemeClr val="tx1"/>
              </a:buClr>
              <a:buNone/>
              <a:defRPr/>
            </a:pPr>
            <a:r>
              <a:rPr lang="en-US" altLang="en-US" sz="1400" b="1" dirty="0">
                <a:latin typeface="Calibri" pitchFamily="34" charset="0"/>
                <a:ea typeface="MS PGothic" pitchFamily="34" charset="-128"/>
              </a:rPr>
              <a:t>LAR, long-acting release; OLE, open-label extension; SC, subcutaneous.</a:t>
            </a:r>
          </a:p>
          <a:p>
            <a:pPr marL="0" lvl="1" indent="-228600">
              <a:spcBef>
                <a:spcPct val="0"/>
              </a:spcBef>
              <a:buClr>
                <a:schemeClr val="tx1"/>
              </a:buClr>
              <a:buNone/>
              <a:defRPr/>
            </a:pPr>
            <a:endParaRPr lang="en-US" altLang="en-US" sz="1400" b="1" dirty="0">
              <a:latin typeface="Calibri" pitchFamily="34" charset="0"/>
              <a:ea typeface="MS PGothic" pitchFamily="34" charset="-128"/>
            </a:endParaRPr>
          </a:p>
          <a:p>
            <a:pPr marL="0" lvl="1" indent="-228600">
              <a:spcBef>
                <a:spcPct val="0"/>
              </a:spcBef>
              <a:buClr>
                <a:schemeClr val="tx1"/>
              </a:buClr>
              <a:buFont typeface="Arial" panose="020B0604020202020204" pitchFamily="34" charset="0"/>
              <a:buAutoNum type="arabicPeriod"/>
              <a:defRPr/>
            </a:pPr>
            <a:endParaRPr lang="en-US" altLang="en-US" sz="1400" b="1" dirty="0">
              <a:latin typeface="Calibri" pitchFamily="34" charset="0"/>
              <a:ea typeface="MS PGothic" pitchFamily="34" charset="-128"/>
            </a:endParaRPr>
          </a:p>
          <a:p>
            <a:pPr marL="0" lvl="1" indent="-228600">
              <a:spcBef>
                <a:spcPct val="0"/>
              </a:spcBef>
              <a:buClr>
                <a:schemeClr val="tx1"/>
              </a:buClr>
              <a:buFont typeface="Arial" panose="020B0604020202020204" pitchFamily="34" charset="0"/>
              <a:buAutoNum type="arabicPeriod"/>
              <a:defRPr/>
            </a:pPr>
            <a:r>
              <a:rPr lang="en-US" altLang="en-US" sz="1050" b="1" dirty="0">
                <a:latin typeface="Calibri" pitchFamily="34" charset="0"/>
                <a:ea typeface="MS PGothic" pitchFamily="34" charset="-128"/>
              </a:rPr>
              <a:t>ClinicalTrials.gov. Accessed April 8, 2014. http://clinicaltrials.gov/ct2/show/NCT00774930. </a:t>
            </a:r>
          </a:p>
          <a:p>
            <a:pPr marL="0" lvl="1" indent="-228600">
              <a:spcBef>
                <a:spcPct val="0"/>
              </a:spcBef>
              <a:buClr>
                <a:schemeClr val="tx1"/>
              </a:buClr>
              <a:buFont typeface="Arial" panose="020B0604020202020204" pitchFamily="34" charset="0"/>
              <a:buAutoNum type="arabicPeriod"/>
              <a:defRPr/>
            </a:pPr>
            <a:r>
              <a:rPr lang="en-US" altLang="en-US" sz="1050" b="1" dirty="0">
                <a:latin typeface="Calibri" pitchFamily="34" charset="0"/>
              </a:rPr>
              <a:t>Gomez-Panzani E, et al. Poster presented at ENETS. March 5-7, 2014; Barcelona, Spain. </a:t>
            </a:r>
          </a:p>
          <a:p>
            <a:pPr marL="0" lvl="1" indent="-228600">
              <a:spcBef>
                <a:spcPct val="0"/>
              </a:spcBef>
              <a:buClr>
                <a:schemeClr val="tx1"/>
              </a:buClr>
              <a:buFont typeface="Arial" panose="020B0604020202020204" pitchFamily="34" charset="0"/>
              <a:buAutoNum type="arabicPeriod"/>
              <a:defRPr/>
            </a:pPr>
            <a:r>
              <a:rPr lang="en-US" altLang="en-US" sz="1050" b="1" dirty="0">
                <a:latin typeface="Calibri" pitchFamily="34" charset="0"/>
                <a:ea typeface="MS PGothic" pitchFamily="34" charset="-128"/>
              </a:rPr>
              <a:t>Vinik A, et al. Abstract presented at ASCO GI. January 16-18, 2014; San Francisco, CA.</a:t>
            </a:r>
          </a:p>
        </p:txBody>
      </p:sp>
      <p:sp>
        <p:nvSpPr>
          <p:cNvPr id="23" name="Right Arrow 22"/>
          <p:cNvSpPr>
            <a:spLocks noChangeArrowheads="1"/>
          </p:cNvSpPr>
          <p:nvPr/>
        </p:nvSpPr>
        <p:spPr bwMode="auto">
          <a:xfrm>
            <a:off x="2209800" y="4137025"/>
            <a:ext cx="1473200" cy="901700"/>
          </a:xfrm>
          <a:prstGeom prst="rightArrow">
            <a:avLst>
              <a:gd name="adj1" fmla="val 50000"/>
              <a:gd name="adj2" fmla="val 44362"/>
            </a:avLst>
          </a:prstGeom>
          <a:solidFill>
            <a:schemeClr val="accent1">
              <a:lumMod val="20000"/>
              <a:lumOff val="80000"/>
            </a:schemeClr>
          </a:solidFill>
          <a:ln>
            <a:noFill/>
          </a:ln>
          <a:effectLst>
            <a:outerShdw blurRad="40000" dist="23000" dir="5400000" rotWithShape="0">
              <a:srgbClr val="808080">
                <a:alpha val="34998"/>
              </a:srgbClr>
            </a:outerShdw>
          </a:effectLst>
          <a:scene3d>
            <a:camera prst="orthographicFront"/>
            <a:lightRig rig="threePt" dir="t"/>
          </a:scene3d>
          <a:sp3d>
            <a:bevelT/>
          </a:sp3d>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en-US" sz="1400" b="1" kern="0" dirty="0">
                <a:solidFill>
                  <a:srgbClr val="000000"/>
                </a:solidFill>
                <a:latin typeface="Calibri" panose="020F0502020204030204" pitchFamily="34" charset="0"/>
                <a:ea typeface="Tahoma"/>
              </a:rPr>
              <a:t>Baseline</a:t>
            </a:r>
          </a:p>
        </p:txBody>
      </p:sp>
      <p:sp>
        <p:nvSpPr>
          <p:cNvPr id="24" name="Right Arrow 23"/>
          <p:cNvSpPr>
            <a:spLocks noChangeArrowheads="1"/>
          </p:cNvSpPr>
          <p:nvPr/>
        </p:nvSpPr>
        <p:spPr bwMode="auto">
          <a:xfrm>
            <a:off x="5956300" y="4111625"/>
            <a:ext cx="2019300" cy="901700"/>
          </a:xfrm>
          <a:prstGeom prst="rightArrow">
            <a:avLst>
              <a:gd name="adj1" fmla="val 50000"/>
              <a:gd name="adj2" fmla="val 50004"/>
            </a:avLst>
          </a:prstGeom>
          <a:solidFill>
            <a:srgbClr val="FFFF99"/>
          </a:solidFill>
          <a:ln>
            <a:noFill/>
          </a:ln>
          <a:effectLst>
            <a:outerShdw blurRad="40000" dist="23000" dir="5400000" rotWithShape="0">
              <a:srgbClr val="808080">
                <a:alpha val="34998"/>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en-US" sz="1400" b="1" kern="0" dirty="0">
                <a:solidFill>
                  <a:srgbClr val="000000"/>
                </a:solidFill>
                <a:latin typeface="Calibri" panose="020F0502020204030204" pitchFamily="34" charset="0"/>
                <a:ea typeface="Tahoma"/>
              </a:rPr>
              <a:t>Lanreotide Depot SC </a:t>
            </a:r>
          </a:p>
          <a:p>
            <a:pPr algn="ctr" fontAlgn="auto">
              <a:spcBef>
                <a:spcPts val="0"/>
              </a:spcBef>
              <a:spcAft>
                <a:spcPts val="0"/>
              </a:spcAft>
              <a:defRPr/>
            </a:pPr>
            <a:r>
              <a:rPr lang="en-US" sz="1400" b="1" kern="0" dirty="0">
                <a:solidFill>
                  <a:srgbClr val="000000"/>
                </a:solidFill>
                <a:latin typeface="Calibri" panose="020F0502020204030204" pitchFamily="34" charset="0"/>
                <a:ea typeface="Tahoma"/>
              </a:rPr>
              <a:t>120 mg</a:t>
            </a:r>
          </a:p>
        </p:txBody>
      </p:sp>
      <p:sp>
        <p:nvSpPr>
          <p:cNvPr id="40" name="Rectangle 39"/>
          <p:cNvSpPr/>
          <p:nvPr/>
        </p:nvSpPr>
        <p:spPr>
          <a:xfrm>
            <a:off x="3721100" y="4086860"/>
            <a:ext cx="190500" cy="939800"/>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vert="vert270" anchor="ctr"/>
          <a:lstStyle/>
          <a:p>
            <a:pPr algn="ctr" fontAlgn="auto">
              <a:spcBef>
                <a:spcPts val="0"/>
              </a:spcBef>
              <a:spcAft>
                <a:spcPts val="0"/>
              </a:spcAft>
              <a:defRPr/>
            </a:pPr>
            <a:r>
              <a:rPr lang="en-US" sz="900" kern="0" dirty="0">
                <a:solidFill>
                  <a:schemeClr val="accent5">
                    <a:lumMod val="25000"/>
                  </a:schemeClr>
                </a:solidFill>
                <a:latin typeface="Calibri" panose="020F0502020204030204" pitchFamily="34" charset="0"/>
              </a:rPr>
              <a:t>Randomization</a:t>
            </a:r>
          </a:p>
        </p:txBody>
      </p:sp>
      <p:sp>
        <p:nvSpPr>
          <p:cNvPr id="41" name="Rectangle 40"/>
          <p:cNvSpPr>
            <a:spLocks noChangeArrowheads="1"/>
          </p:cNvSpPr>
          <p:nvPr/>
        </p:nvSpPr>
        <p:spPr bwMode="auto">
          <a:xfrm>
            <a:off x="3911600" y="4086225"/>
            <a:ext cx="1905000" cy="368300"/>
          </a:xfrm>
          <a:prstGeom prst="rect">
            <a:avLst/>
          </a:prstGeom>
          <a:solidFill>
            <a:srgbClr val="FFFF99"/>
          </a:solidFill>
          <a:ln>
            <a:noFill/>
          </a:ln>
          <a:effectLst>
            <a:outerShdw blurRad="40000" dist="23000" dir="5400000" rotWithShape="0">
              <a:srgbClr val="808080">
                <a:alpha val="34998"/>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en-US" sz="1300" b="1" kern="0" dirty="0">
                <a:solidFill>
                  <a:srgbClr val="000000"/>
                </a:solidFill>
                <a:latin typeface="Calibri" panose="020F0502020204030204" pitchFamily="34" charset="0"/>
                <a:ea typeface="Tahoma"/>
              </a:rPr>
              <a:t>Lanreotide Depot  SC</a:t>
            </a:r>
          </a:p>
          <a:p>
            <a:pPr algn="ctr" fontAlgn="auto">
              <a:spcBef>
                <a:spcPts val="0"/>
              </a:spcBef>
              <a:spcAft>
                <a:spcPts val="0"/>
              </a:spcAft>
              <a:defRPr/>
            </a:pPr>
            <a:r>
              <a:rPr lang="en-US" sz="1300" b="1" kern="0" dirty="0">
                <a:solidFill>
                  <a:srgbClr val="000000"/>
                </a:solidFill>
                <a:latin typeface="Calibri" panose="020F0502020204030204" pitchFamily="34" charset="0"/>
                <a:ea typeface="Tahoma"/>
              </a:rPr>
              <a:t>120 mg</a:t>
            </a:r>
          </a:p>
        </p:txBody>
      </p:sp>
      <p:sp>
        <p:nvSpPr>
          <p:cNvPr id="42" name="Rectangle 41"/>
          <p:cNvSpPr>
            <a:spLocks noChangeArrowheads="1"/>
          </p:cNvSpPr>
          <p:nvPr/>
        </p:nvSpPr>
        <p:spPr bwMode="auto">
          <a:xfrm>
            <a:off x="3924300" y="4695825"/>
            <a:ext cx="1905000" cy="330200"/>
          </a:xfrm>
          <a:prstGeom prst="rect">
            <a:avLst/>
          </a:prstGeom>
          <a:solidFill>
            <a:schemeClr val="accent1">
              <a:lumMod val="20000"/>
              <a:lumOff val="80000"/>
            </a:schemeClr>
          </a:solidFill>
          <a:ln>
            <a:noFill/>
          </a:ln>
          <a:effectLst>
            <a:outerShdw blurRad="40000" dist="23000" dir="5400000" rotWithShape="0">
              <a:srgbClr val="808080">
                <a:alpha val="34998"/>
              </a:srgbClr>
            </a:outerShdw>
          </a:effectLst>
          <a:scene3d>
            <a:camera prst="orthographicFront"/>
            <a:lightRig rig="threePt" dir="t"/>
          </a:scene3d>
          <a:sp3d>
            <a:bevelT/>
          </a:sp3d>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en-US" sz="1400" b="1" kern="0" dirty="0">
                <a:solidFill>
                  <a:srgbClr val="000000"/>
                </a:solidFill>
                <a:latin typeface="Calibri" panose="020F0502020204030204" pitchFamily="34" charset="0"/>
                <a:ea typeface="Tahoma"/>
              </a:rPr>
              <a:t>Placebo</a:t>
            </a:r>
          </a:p>
        </p:txBody>
      </p:sp>
      <p:sp>
        <p:nvSpPr>
          <p:cNvPr id="44" name="Right Arrow 43"/>
          <p:cNvSpPr>
            <a:spLocks noChangeArrowheads="1"/>
          </p:cNvSpPr>
          <p:nvPr/>
        </p:nvSpPr>
        <p:spPr bwMode="auto">
          <a:xfrm>
            <a:off x="8001000" y="4111625"/>
            <a:ext cx="2019300" cy="901700"/>
          </a:xfrm>
          <a:prstGeom prst="rightArrow">
            <a:avLst>
              <a:gd name="adj1" fmla="val 50000"/>
              <a:gd name="adj2" fmla="val 50004"/>
            </a:avLst>
          </a:prstGeom>
          <a:solidFill>
            <a:srgbClr val="99FF99"/>
          </a:solidFill>
          <a:ln>
            <a:noFill/>
          </a:ln>
          <a:effectLst>
            <a:outerShdw blurRad="40000" dist="23000" dir="5400000" rotWithShape="0">
              <a:srgbClr val="808080">
                <a:alpha val="34998"/>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r>
              <a:rPr lang="en-US" sz="1400" b="1" kern="0" dirty="0">
                <a:solidFill>
                  <a:srgbClr val="000000"/>
                </a:solidFill>
                <a:latin typeface="Calibri" panose="020F0502020204030204" pitchFamily="34" charset="0"/>
                <a:ea typeface="Tahoma"/>
              </a:rPr>
              <a:t>Lanreotide Depot SC </a:t>
            </a:r>
          </a:p>
          <a:p>
            <a:pPr algn="ctr" fontAlgn="auto">
              <a:spcBef>
                <a:spcPts val="0"/>
              </a:spcBef>
              <a:spcAft>
                <a:spcPts val="0"/>
              </a:spcAft>
              <a:defRPr/>
            </a:pPr>
            <a:r>
              <a:rPr lang="en-US" sz="1400" b="1" kern="0" dirty="0">
                <a:solidFill>
                  <a:srgbClr val="000000"/>
                </a:solidFill>
                <a:latin typeface="Calibri" panose="020F0502020204030204" pitchFamily="34" charset="0"/>
                <a:ea typeface="Tahoma"/>
              </a:rPr>
              <a:t>120 mg</a:t>
            </a:r>
          </a:p>
        </p:txBody>
      </p:sp>
      <p:sp>
        <p:nvSpPr>
          <p:cNvPr id="110602" name="TextBox 45"/>
          <p:cNvSpPr txBox="1">
            <a:spLocks noChangeArrowheads="1"/>
          </p:cNvSpPr>
          <p:nvPr/>
        </p:nvSpPr>
        <p:spPr bwMode="auto">
          <a:xfrm>
            <a:off x="1955800" y="5140326"/>
            <a:ext cx="17018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400" b="1" kern="0" dirty="0">
                <a:solidFill>
                  <a:srgbClr val="FFFFFF"/>
                </a:solidFill>
                <a:latin typeface="Calibri" panose="020F0502020204030204" pitchFamily="34" charset="0"/>
              </a:rPr>
              <a:t>4 weeks – 4 months</a:t>
            </a:r>
          </a:p>
        </p:txBody>
      </p:sp>
      <p:sp>
        <p:nvSpPr>
          <p:cNvPr id="110603" name="TextBox 46"/>
          <p:cNvSpPr txBox="1">
            <a:spLocks noChangeArrowheads="1"/>
          </p:cNvSpPr>
          <p:nvPr/>
        </p:nvSpPr>
        <p:spPr bwMode="auto">
          <a:xfrm>
            <a:off x="6248400" y="5127626"/>
            <a:ext cx="12827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400" b="1" kern="0" dirty="0">
                <a:solidFill>
                  <a:srgbClr val="FFFFFF"/>
                </a:solidFill>
                <a:latin typeface="Calibri" panose="020F0502020204030204" pitchFamily="34" charset="0"/>
              </a:rPr>
              <a:t>Initial OLE</a:t>
            </a:r>
          </a:p>
          <a:p>
            <a:pPr algn="ctr" fontAlgn="auto">
              <a:spcBef>
                <a:spcPts val="0"/>
              </a:spcBef>
              <a:spcAft>
                <a:spcPts val="0"/>
              </a:spcAft>
              <a:defRPr/>
            </a:pPr>
            <a:r>
              <a:rPr lang="en-US" altLang="en-US" sz="1400" b="1" kern="0" dirty="0">
                <a:solidFill>
                  <a:srgbClr val="FFFFFF"/>
                </a:solidFill>
                <a:latin typeface="Calibri" panose="020F0502020204030204" pitchFamily="34" charset="0"/>
              </a:rPr>
              <a:t>32 weeks</a:t>
            </a:r>
          </a:p>
        </p:txBody>
      </p:sp>
      <p:sp>
        <p:nvSpPr>
          <p:cNvPr id="110604" name="TextBox 47"/>
          <p:cNvSpPr txBox="1">
            <a:spLocks noChangeArrowheads="1"/>
          </p:cNvSpPr>
          <p:nvPr/>
        </p:nvSpPr>
        <p:spPr bwMode="auto">
          <a:xfrm>
            <a:off x="8293100" y="5127626"/>
            <a:ext cx="12827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400" b="1" kern="0" dirty="0">
                <a:solidFill>
                  <a:srgbClr val="FFFFFF"/>
                </a:solidFill>
                <a:latin typeface="Calibri" panose="020F0502020204030204" pitchFamily="34" charset="0"/>
              </a:rPr>
              <a:t>Long-term OLE</a:t>
            </a:r>
          </a:p>
          <a:p>
            <a:pPr algn="ctr" fontAlgn="auto">
              <a:spcBef>
                <a:spcPts val="0"/>
              </a:spcBef>
              <a:spcAft>
                <a:spcPts val="0"/>
              </a:spcAft>
              <a:defRPr/>
            </a:pPr>
            <a:r>
              <a:rPr lang="en-US" altLang="en-US" sz="1400" b="1" kern="0" dirty="0">
                <a:solidFill>
                  <a:srgbClr val="FFFFFF"/>
                </a:solidFill>
                <a:latin typeface="Calibri" panose="020F0502020204030204" pitchFamily="34" charset="0"/>
              </a:rPr>
              <a:t>≥2 years</a:t>
            </a:r>
          </a:p>
        </p:txBody>
      </p:sp>
      <p:sp>
        <p:nvSpPr>
          <p:cNvPr id="49" name="Right Bracket 48"/>
          <p:cNvSpPr/>
          <p:nvPr/>
        </p:nvSpPr>
        <p:spPr>
          <a:xfrm rot="5400000">
            <a:off x="2856356" y="4327525"/>
            <a:ext cx="82550" cy="1517650"/>
          </a:xfrm>
          <a:prstGeom prst="rightBracket">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50" name="Right Bracket 49"/>
          <p:cNvSpPr/>
          <p:nvPr/>
        </p:nvSpPr>
        <p:spPr>
          <a:xfrm rot="5400000">
            <a:off x="6927850" y="4092575"/>
            <a:ext cx="82550" cy="1987550"/>
          </a:xfrm>
          <a:prstGeom prst="rightBracket">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51" name="Right Bracket 50"/>
          <p:cNvSpPr/>
          <p:nvPr/>
        </p:nvSpPr>
        <p:spPr>
          <a:xfrm rot="5400000">
            <a:off x="8947150" y="4092575"/>
            <a:ext cx="82550" cy="1987550"/>
          </a:xfrm>
          <a:prstGeom prst="rightBracket">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sp>
        <p:nvSpPr>
          <p:cNvPr id="110608" name="TextBox 51"/>
          <p:cNvSpPr txBox="1">
            <a:spLocks noChangeArrowheads="1"/>
          </p:cNvSpPr>
          <p:nvPr/>
        </p:nvSpPr>
        <p:spPr bwMode="auto">
          <a:xfrm>
            <a:off x="4038600" y="5140326"/>
            <a:ext cx="15367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400" b="1" kern="0" dirty="0">
                <a:solidFill>
                  <a:srgbClr val="FFFFFF"/>
                </a:solidFill>
                <a:latin typeface="Calibri" panose="020F0502020204030204" pitchFamily="34" charset="0"/>
              </a:rPr>
              <a:t>Double-blind</a:t>
            </a:r>
          </a:p>
          <a:p>
            <a:pPr algn="ctr" fontAlgn="auto">
              <a:spcBef>
                <a:spcPts val="0"/>
              </a:spcBef>
              <a:spcAft>
                <a:spcPts val="0"/>
              </a:spcAft>
              <a:defRPr/>
            </a:pPr>
            <a:r>
              <a:rPr lang="en-US" altLang="en-US" sz="1400" b="1" kern="0" dirty="0">
                <a:solidFill>
                  <a:srgbClr val="FFFFFF"/>
                </a:solidFill>
                <a:latin typeface="Calibri" panose="020F0502020204030204" pitchFamily="34" charset="0"/>
              </a:rPr>
              <a:t>16 weeks</a:t>
            </a:r>
          </a:p>
        </p:txBody>
      </p:sp>
      <p:sp>
        <p:nvSpPr>
          <p:cNvPr id="53" name="Right Bracket 52"/>
          <p:cNvSpPr/>
          <p:nvPr/>
        </p:nvSpPr>
        <p:spPr>
          <a:xfrm rot="5400000">
            <a:off x="4781550" y="3952875"/>
            <a:ext cx="69850" cy="2279650"/>
          </a:xfrm>
          <a:prstGeom prst="rightBracket">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ndParaRPr>
          </a:p>
        </p:txBody>
      </p:sp>
      <p:cxnSp>
        <p:nvCxnSpPr>
          <p:cNvPr id="57" name="Straight Arrow Connector 56"/>
          <p:cNvCxnSpPr/>
          <p:nvPr/>
        </p:nvCxnSpPr>
        <p:spPr>
          <a:xfrm>
            <a:off x="2272156" y="3933825"/>
            <a:ext cx="0" cy="381000"/>
          </a:xfrm>
          <a:prstGeom prst="straightConnector1">
            <a:avLst/>
          </a:prstGeom>
          <a:ln w="15875">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1803400" y="3349626"/>
            <a:ext cx="1270000" cy="646113"/>
          </a:xfrm>
          <a:prstGeom prst="rect">
            <a:avLst/>
          </a:prstGeom>
          <a:solidFill>
            <a:schemeClr val="accent1">
              <a:lumMod val="20000"/>
              <a:lumOff val="80000"/>
            </a:schemeClr>
          </a:solidFill>
          <a:scene3d>
            <a:camera prst="orthographicFront"/>
            <a:lightRig rig="threePt" dir="t"/>
          </a:scene3d>
          <a:sp3d>
            <a:bevelT/>
          </a:sp3d>
        </p:spPr>
        <p:txBody>
          <a:bodyPr>
            <a:spAutoFit/>
          </a:bodyPr>
          <a:lstStyle/>
          <a:p>
            <a:pPr algn="ctr" fontAlgn="auto">
              <a:spcBef>
                <a:spcPts val="0"/>
              </a:spcBef>
              <a:spcAft>
                <a:spcPts val="0"/>
              </a:spcAft>
              <a:defRPr/>
            </a:pPr>
            <a:r>
              <a:rPr lang="en-US" sz="1200" b="1" kern="0" dirty="0">
                <a:solidFill>
                  <a:srgbClr val="000000"/>
                </a:solidFill>
                <a:latin typeface="Calibri" panose="020F0502020204030204" pitchFamily="34" charset="0"/>
              </a:rPr>
              <a:t>Screening visit </a:t>
            </a:r>
          </a:p>
          <a:p>
            <a:pPr algn="ctr" fontAlgn="auto">
              <a:spcBef>
                <a:spcPts val="0"/>
              </a:spcBef>
              <a:spcAft>
                <a:spcPts val="0"/>
              </a:spcAft>
              <a:defRPr/>
            </a:pPr>
            <a:r>
              <a:rPr lang="en-US" sz="1200" b="1" kern="0" dirty="0">
                <a:solidFill>
                  <a:srgbClr val="000000"/>
                </a:solidFill>
                <a:latin typeface="Calibri" panose="020F0502020204030204" pitchFamily="34" charset="0"/>
              </a:rPr>
              <a:t>(last dose octreotide LAR)</a:t>
            </a:r>
          </a:p>
        </p:txBody>
      </p:sp>
      <p:sp>
        <p:nvSpPr>
          <p:cNvPr id="67" name="Rectangle 66"/>
          <p:cNvSpPr>
            <a:spLocks noChangeArrowheads="1"/>
          </p:cNvSpPr>
          <p:nvPr/>
        </p:nvSpPr>
        <p:spPr bwMode="auto">
          <a:xfrm>
            <a:off x="5829300" y="4086225"/>
            <a:ext cx="101600" cy="939800"/>
          </a:xfrm>
          <a:prstGeom prst="rect">
            <a:avLst/>
          </a:prstGeom>
          <a:solidFill>
            <a:srgbClr val="AAAACB"/>
          </a:solidFill>
          <a:ln>
            <a:noFill/>
          </a:ln>
          <a:effectLst>
            <a:outerShdw blurRad="40000" dist="23000" dir="5400000" rotWithShape="0">
              <a:srgbClr val="808080">
                <a:alpha val="34998"/>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endParaRPr lang="en-US" sz="900" kern="0" dirty="0">
              <a:solidFill>
                <a:srgbClr val="FFFFFF"/>
              </a:solidFill>
              <a:latin typeface="Calibri" panose="020F0502020204030204" pitchFamily="34" charset="0"/>
              <a:ea typeface="Tahoma"/>
            </a:endParaRPr>
          </a:p>
        </p:txBody>
      </p:sp>
      <p:cxnSp>
        <p:nvCxnSpPr>
          <p:cNvPr id="68" name="Straight Arrow Connector 67"/>
          <p:cNvCxnSpPr/>
          <p:nvPr/>
        </p:nvCxnSpPr>
        <p:spPr>
          <a:xfrm>
            <a:off x="4799456" y="3705225"/>
            <a:ext cx="0" cy="381000"/>
          </a:xfrm>
          <a:prstGeom prst="straightConnector1">
            <a:avLst/>
          </a:prstGeom>
          <a:ln w="15875">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p:nvPr/>
        </p:nvCxnSpPr>
        <p:spPr>
          <a:xfrm>
            <a:off x="5175694" y="3705225"/>
            <a:ext cx="0" cy="381000"/>
          </a:xfrm>
          <a:prstGeom prst="straightConnector1">
            <a:avLst/>
          </a:prstGeom>
          <a:ln w="15875">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a:off x="5553519" y="3705225"/>
            <a:ext cx="0" cy="381000"/>
          </a:xfrm>
          <a:prstGeom prst="straightConnector1">
            <a:avLst/>
          </a:prstGeom>
          <a:ln w="15875">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p:nvPr/>
        </p:nvCxnSpPr>
        <p:spPr>
          <a:xfrm>
            <a:off x="5918200" y="3705225"/>
            <a:ext cx="0" cy="381000"/>
          </a:xfrm>
          <a:prstGeom prst="straightConnector1">
            <a:avLst/>
          </a:prstGeom>
          <a:ln w="15875">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sp>
        <p:nvSpPr>
          <p:cNvPr id="65" name="TextBox 64"/>
          <p:cNvSpPr txBox="1"/>
          <p:nvPr/>
        </p:nvSpPr>
        <p:spPr>
          <a:xfrm>
            <a:off x="3708400" y="3260726"/>
            <a:ext cx="2630488" cy="646113"/>
          </a:xfrm>
          <a:prstGeom prst="rect">
            <a:avLst/>
          </a:prstGeom>
          <a:solidFill>
            <a:schemeClr val="accent1">
              <a:lumMod val="20000"/>
              <a:lumOff val="80000"/>
            </a:schemeClr>
          </a:solidFill>
          <a:scene3d>
            <a:camera prst="orthographicFront"/>
            <a:lightRig rig="threePt" dir="t"/>
          </a:scene3d>
          <a:sp3d>
            <a:bevelT/>
          </a:sp3d>
        </p:spPr>
        <p:txBody>
          <a:bodyPr>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sz="1200" b="1" kern="0" dirty="0">
                <a:solidFill>
                  <a:srgbClr val="000000"/>
                </a:solidFill>
                <a:latin typeface="Calibri" pitchFamily="34" charset="0"/>
              </a:rPr>
              <a:t>Early roll over into open-label if:</a:t>
            </a:r>
          </a:p>
          <a:p>
            <a:pPr algn="ctr" fontAlgn="auto">
              <a:spcBef>
                <a:spcPts val="0"/>
              </a:spcBef>
              <a:spcAft>
                <a:spcPts val="0"/>
              </a:spcAft>
              <a:buFont typeface="Arial" pitchFamily="34" charset="0"/>
              <a:buChar char="•"/>
              <a:defRPr/>
            </a:pPr>
            <a:r>
              <a:rPr lang="en-US" altLang="en-US" sz="1200" b="1" kern="0" dirty="0">
                <a:solidFill>
                  <a:srgbClr val="000000"/>
                </a:solidFill>
                <a:latin typeface="Calibri" pitchFamily="34" charset="0"/>
              </a:rPr>
              <a:t> 21/28 days use octreotide SC , AND</a:t>
            </a:r>
          </a:p>
          <a:p>
            <a:pPr algn="ctr" fontAlgn="auto">
              <a:spcBef>
                <a:spcPts val="0"/>
              </a:spcBef>
              <a:spcAft>
                <a:spcPts val="0"/>
              </a:spcAft>
              <a:buFont typeface="Arial" pitchFamily="34" charset="0"/>
              <a:buChar char="•"/>
              <a:defRPr/>
            </a:pPr>
            <a:r>
              <a:rPr lang="en-US" altLang="en-US" sz="1200" b="1" kern="0" dirty="0">
                <a:solidFill>
                  <a:srgbClr val="000000"/>
                </a:solidFill>
                <a:latin typeface="Calibri" pitchFamily="34" charset="0"/>
              </a:rPr>
              <a:t> 14/21 days octreotide SC ≥300 µg </a:t>
            </a:r>
          </a:p>
        </p:txBody>
      </p:sp>
      <p:sp>
        <p:nvSpPr>
          <p:cNvPr id="28" name="Rounded Rectangle 27"/>
          <p:cNvSpPr>
            <a:spLocks noChangeArrowheads="1"/>
          </p:cNvSpPr>
          <p:nvPr/>
        </p:nvSpPr>
        <p:spPr bwMode="auto">
          <a:xfrm>
            <a:off x="1625600" y="1203231"/>
            <a:ext cx="8890000" cy="1462260"/>
          </a:xfrm>
          <a:prstGeom prst="roundRect">
            <a:avLst>
              <a:gd name="adj" fmla="val 2778"/>
            </a:avLst>
          </a:prstGeom>
          <a:solidFill>
            <a:schemeClr val="accent1">
              <a:lumMod val="20000"/>
              <a:lumOff val="80000"/>
            </a:schemeClr>
          </a:solidFill>
          <a:ln>
            <a:noFill/>
          </a:ln>
          <a:effectLst>
            <a:outerShdw blurRad="40000" dist="23000" dir="5400000" rotWithShape="0">
              <a:srgbClr val="808080">
                <a:alpha val="34998"/>
              </a:srgbClr>
            </a:outerShdw>
          </a:effectLst>
          <a:scene3d>
            <a:camera prst="orthographicFront"/>
            <a:lightRig rig="threePt" dir="t"/>
          </a:scene3d>
          <a:sp3d>
            <a:bevelT/>
          </a:sp3d>
          <a:extLst>
            <a:ext uri="{91240B29-F687-4f45-9708-019B960494DF}">
              <a14:hiddenLine xmlns="" xmlns:a14="http://schemas.microsoft.com/office/drawing/2010/main" w="9525">
                <a:solidFill>
                  <a:srgbClr val="000000"/>
                </a:solidFill>
                <a:round/>
                <a:headEnd/>
                <a:tailEnd/>
              </a14:hiddenLine>
            </a:ext>
          </a:extLst>
        </p:spPr>
        <p:txBody>
          <a:bodyPr anchor="ctr"/>
          <a:lstStyle>
            <a:lvl1pPr>
              <a:tabLst>
                <a:tab pos="1139825" algn="l"/>
              </a:tabLst>
              <a:defRPr sz="2400">
                <a:solidFill>
                  <a:schemeClr val="tx1"/>
                </a:solidFill>
                <a:latin typeface="Verdana" pitchFamily="34" charset="0"/>
                <a:ea typeface="MS PGothic" pitchFamily="34" charset="-128"/>
              </a:defRPr>
            </a:lvl1pPr>
            <a:lvl2pPr marL="742950" indent="-285750">
              <a:tabLst>
                <a:tab pos="1139825" algn="l"/>
              </a:tabLst>
              <a:defRPr sz="2400">
                <a:solidFill>
                  <a:schemeClr val="tx1"/>
                </a:solidFill>
                <a:latin typeface="Verdana" pitchFamily="34" charset="0"/>
                <a:ea typeface="MS PGothic" pitchFamily="34" charset="-128"/>
              </a:defRPr>
            </a:lvl2pPr>
            <a:lvl3pPr marL="1371600" indent="-228600">
              <a:tabLst>
                <a:tab pos="1139825" algn="l"/>
              </a:tabLst>
              <a:defRPr sz="2400">
                <a:solidFill>
                  <a:schemeClr val="tx1"/>
                </a:solidFill>
                <a:latin typeface="Verdana" pitchFamily="34" charset="0"/>
                <a:ea typeface="MS PGothic" pitchFamily="34" charset="-128"/>
              </a:defRPr>
            </a:lvl3pPr>
            <a:lvl4pPr marL="1600200" indent="-228600">
              <a:tabLst>
                <a:tab pos="1139825" algn="l"/>
              </a:tabLst>
              <a:defRPr sz="2400">
                <a:solidFill>
                  <a:schemeClr val="tx1"/>
                </a:solidFill>
                <a:latin typeface="Verdana" pitchFamily="34" charset="0"/>
                <a:ea typeface="MS PGothic" pitchFamily="34" charset="-128"/>
              </a:defRPr>
            </a:lvl4pPr>
            <a:lvl5pPr marL="2057400" indent="-228600">
              <a:tabLst>
                <a:tab pos="1139825" algn="l"/>
              </a:tabLst>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tabLst>
                <a:tab pos="1139825" algn="l"/>
              </a:tabLs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tabLst>
                <a:tab pos="1139825" algn="l"/>
              </a:tabLs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tabLst>
                <a:tab pos="1139825" algn="l"/>
              </a:tabLs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tabLst>
                <a:tab pos="1139825" algn="l"/>
              </a:tabLst>
              <a:defRPr sz="2400">
                <a:solidFill>
                  <a:schemeClr val="tx1"/>
                </a:solidFill>
                <a:latin typeface="Verdana" pitchFamily="34" charset="0"/>
                <a:ea typeface="MS PGothic" pitchFamily="34" charset="-128"/>
              </a:defRPr>
            </a:lvl9pPr>
          </a:lstStyle>
          <a:p>
            <a:pPr algn="ctr" fontAlgn="auto">
              <a:spcBef>
                <a:spcPts val="0"/>
              </a:spcBef>
              <a:spcAft>
                <a:spcPts val="600"/>
              </a:spcAft>
              <a:defRPr/>
            </a:pPr>
            <a:r>
              <a:rPr lang="en-US" altLang="en-US" sz="1400" b="1" kern="0" dirty="0">
                <a:solidFill>
                  <a:srgbClr val="000000"/>
                </a:solidFill>
                <a:latin typeface="Calibri" pitchFamily="34" charset="0"/>
              </a:rPr>
              <a:t>Study design:</a:t>
            </a:r>
            <a:r>
              <a:rPr lang="en-US" altLang="en-US" sz="1400" kern="0" dirty="0">
                <a:solidFill>
                  <a:srgbClr val="000000"/>
                </a:solidFill>
                <a:latin typeface="Calibri" pitchFamily="34" charset="0"/>
              </a:rPr>
              <a:t> </a:t>
            </a:r>
            <a:r>
              <a:rPr lang="en-US" altLang="en-US" sz="1400" b="1" kern="0" dirty="0">
                <a:solidFill>
                  <a:srgbClr val="000000"/>
                </a:solidFill>
                <a:latin typeface="Calibri" pitchFamily="34" charset="0"/>
              </a:rPr>
              <a:t>Phase 3 randomized, double-blind, placebo-controlled, parallel-group, multinational study</a:t>
            </a:r>
          </a:p>
          <a:p>
            <a:pPr lvl="2" fontAlgn="auto">
              <a:spcBef>
                <a:spcPts val="0"/>
              </a:spcBef>
              <a:spcAft>
                <a:spcPts val="0"/>
              </a:spcAft>
              <a:buFont typeface="Arial" pitchFamily="34" charset="0"/>
              <a:buAutoNum type="arabicPeriod"/>
              <a:defRPr/>
            </a:pPr>
            <a:r>
              <a:rPr lang="en-US" altLang="en-US" sz="1400" b="1" kern="0" dirty="0">
                <a:solidFill>
                  <a:srgbClr val="000000"/>
                </a:solidFill>
                <a:latin typeface="Calibri" pitchFamily="34" charset="0"/>
              </a:rPr>
              <a:t>Double-blind (16 weeks) </a:t>
            </a:r>
          </a:p>
          <a:p>
            <a:pPr lvl="2" fontAlgn="auto">
              <a:spcBef>
                <a:spcPts val="0"/>
              </a:spcBef>
              <a:spcAft>
                <a:spcPts val="0"/>
              </a:spcAft>
              <a:buFont typeface="Arial" pitchFamily="34" charset="0"/>
              <a:buAutoNum type="arabicPeriod"/>
              <a:defRPr/>
            </a:pPr>
            <a:r>
              <a:rPr lang="en-US" altLang="en-US" sz="1400" b="1" kern="0" dirty="0">
                <a:solidFill>
                  <a:srgbClr val="000000"/>
                </a:solidFill>
                <a:latin typeface="Calibri" pitchFamily="34" charset="0"/>
              </a:rPr>
              <a:t>Initial OLE (32-week)</a:t>
            </a:r>
          </a:p>
          <a:p>
            <a:pPr lvl="2" fontAlgn="auto">
              <a:spcBef>
                <a:spcPts val="0"/>
              </a:spcBef>
              <a:spcAft>
                <a:spcPts val="600"/>
              </a:spcAft>
              <a:buFont typeface="Arial" pitchFamily="34" charset="0"/>
              <a:buAutoNum type="arabicPeriod"/>
              <a:defRPr/>
            </a:pPr>
            <a:r>
              <a:rPr lang="en-US" altLang="en-US" sz="1400" b="1" kern="0" dirty="0">
                <a:solidFill>
                  <a:srgbClr val="000000"/>
                </a:solidFill>
                <a:latin typeface="Calibri" pitchFamily="34" charset="0"/>
              </a:rPr>
              <a:t>Long-term OLE (≥2 years)</a:t>
            </a:r>
          </a:p>
          <a:p>
            <a:pPr algn="ctr" fontAlgn="auto">
              <a:spcBef>
                <a:spcPts val="0"/>
              </a:spcBef>
              <a:spcAft>
                <a:spcPts val="600"/>
              </a:spcAft>
              <a:defRPr/>
            </a:pPr>
            <a:r>
              <a:rPr lang="en-US" altLang="en-US" sz="1400" b="1" kern="0" dirty="0">
                <a:solidFill>
                  <a:srgbClr val="000000"/>
                </a:solidFill>
                <a:latin typeface="Calibri" pitchFamily="34" charset="0"/>
              </a:rPr>
              <a:t>Population: N=115 adults with GEP-NETs or unknown NETs, with liver metastases and carcinoid syndrome</a:t>
            </a:r>
          </a:p>
          <a:p>
            <a:pPr fontAlgn="auto">
              <a:spcBef>
                <a:spcPts val="0"/>
              </a:spcBef>
              <a:spcAft>
                <a:spcPts val="600"/>
              </a:spcAft>
              <a:defRPr/>
            </a:pPr>
            <a:r>
              <a:rPr lang="en-US" altLang="en-US" sz="1400" b="1" kern="0" dirty="0">
                <a:solidFill>
                  <a:srgbClr val="000000"/>
                </a:solidFill>
                <a:latin typeface="Calibri" pitchFamily="34" charset="0"/>
              </a:rPr>
              <a:t>            </a:t>
            </a:r>
          </a:p>
        </p:txBody>
      </p:sp>
    </p:spTree>
    <p:extLst>
      <p:ext uri="{BB962C8B-B14F-4D97-AF65-F5344CB8AC3E}">
        <p14:creationId xmlns:p14="http://schemas.microsoft.com/office/powerpoint/2010/main" val="105277362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itle 1"/>
          <p:cNvSpPr>
            <a:spLocks noGrp="1"/>
          </p:cNvSpPr>
          <p:nvPr>
            <p:ph type="title"/>
          </p:nvPr>
        </p:nvSpPr>
        <p:spPr>
          <a:xfrm>
            <a:off x="2441576" y="198438"/>
            <a:ext cx="8226425" cy="1143000"/>
          </a:xfrm>
        </p:spPr>
        <p:txBody>
          <a:bodyPr/>
          <a:lstStyle/>
          <a:p>
            <a:pPr>
              <a:defRPr/>
            </a:pPr>
            <a:r>
              <a:rPr lang="en-US" dirty="0">
                <a:solidFill>
                  <a:srgbClr val="FFFF99"/>
                </a:solidFill>
                <a:latin typeface="Calibri" panose="020F0502020204030204" pitchFamily="34" charset="0"/>
                <a:cs typeface="ＭＳ Ｐゴシック" charset="-128"/>
              </a:rPr>
              <a:t>ELECT: Endpoints of Trial</a:t>
            </a:r>
            <a:endParaRPr lang="en-US" baseline="30000" dirty="0">
              <a:solidFill>
                <a:srgbClr val="FFFF99"/>
              </a:solidFill>
              <a:latin typeface="Calibri" panose="020F0502020204030204" pitchFamily="34" charset="0"/>
              <a:cs typeface="ＭＳ Ｐゴシック" charset="-128"/>
            </a:endParaRPr>
          </a:p>
        </p:txBody>
      </p:sp>
      <p:sp>
        <p:nvSpPr>
          <p:cNvPr id="11" name="Text Placeholder 7"/>
          <p:cNvSpPr>
            <a:spLocks noGrp="1"/>
          </p:cNvSpPr>
          <p:nvPr>
            <p:ph type="body" sz="quarter" idx="10"/>
          </p:nvPr>
        </p:nvSpPr>
        <p:spPr>
          <a:xfrm>
            <a:off x="1524000" y="5815014"/>
            <a:ext cx="7080250" cy="1042987"/>
          </a:xfrm>
        </p:spPr>
        <p:txBody>
          <a:bodyPr/>
          <a:lstStyle/>
          <a:p>
            <a:pPr marL="0" lvl="1" indent="0">
              <a:buNone/>
              <a:defRPr/>
            </a:pPr>
            <a:r>
              <a:rPr lang="en-US" altLang="en-US" sz="900" b="1" dirty="0">
                <a:latin typeface="Calibri" pitchFamily="34" charset="0"/>
              </a:rPr>
              <a:t>*Other exploratory endpoints were included in the protocol but are not shown here.</a:t>
            </a:r>
          </a:p>
          <a:p>
            <a:pPr marL="0" lvl="1" indent="0">
              <a:buNone/>
              <a:defRPr/>
            </a:pPr>
            <a:r>
              <a:rPr lang="en-US" altLang="en-US" sz="900" b="1" dirty="0">
                <a:latin typeface="Calibri" pitchFamily="34" charset="0"/>
              </a:rPr>
              <a:t>5-HIAA, 5-hydroxyindoleacetic acid; CgA, chromogranin A; OLE, open-label extension; QoL, quality of life.</a:t>
            </a:r>
          </a:p>
          <a:p>
            <a:pPr marL="0" lvl="1" indent="0">
              <a:buNone/>
              <a:defRPr/>
            </a:pPr>
            <a:endParaRPr lang="en-US" altLang="en-US" sz="900" b="1" dirty="0">
              <a:latin typeface="Calibri" pitchFamily="34" charset="0"/>
              <a:ea typeface="MS PGothic" pitchFamily="34" charset="-128"/>
            </a:endParaRPr>
          </a:p>
          <a:p>
            <a:pPr marL="0" lvl="1" indent="0">
              <a:spcBef>
                <a:spcPct val="0"/>
              </a:spcBef>
              <a:buNone/>
              <a:defRPr/>
            </a:pPr>
            <a:r>
              <a:rPr lang="en-US" altLang="en-US" sz="1000" b="1" dirty="0">
                <a:latin typeface="Calibri" pitchFamily="34" charset="0"/>
              </a:rPr>
              <a:t>1) Gomez-Panzani E, et al. Poster presented at ENETS. March 5-7, 2014; Barcelona, Spain.</a:t>
            </a:r>
            <a:endParaRPr lang="en-GB" altLang="en-US" sz="1000" b="1" dirty="0">
              <a:latin typeface="Calibri" pitchFamily="34" charset="0"/>
              <a:ea typeface="MS PGothic" pitchFamily="34" charset="-128"/>
            </a:endParaRPr>
          </a:p>
          <a:p>
            <a:pPr marL="0" lvl="1" indent="0">
              <a:spcBef>
                <a:spcPct val="0"/>
              </a:spcBef>
              <a:buNone/>
              <a:defRPr/>
            </a:pPr>
            <a:r>
              <a:rPr lang="en-US" altLang="en-US" sz="1000" b="1" dirty="0">
                <a:latin typeface="Calibri" pitchFamily="34" charset="0"/>
                <a:ea typeface="MS PGothic" pitchFamily="34" charset="-128"/>
              </a:rPr>
              <a:t>2) ClinicalTrials.gov. Accessed April 8, 2014. http://clinicaltrials.gov/ct2/show/NCT00774930.</a:t>
            </a:r>
          </a:p>
          <a:p>
            <a:pPr marL="0" lvl="1" indent="0">
              <a:spcBef>
                <a:spcPct val="0"/>
              </a:spcBef>
              <a:buNone/>
              <a:defRPr/>
            </a:pPr>
            <a:r>
              <a:rPr lang="en-US" altLang="en-US" sz="1000" b="1" dirty="0">
                <a:latin typeface="Calibri" pitchFamily="34" charset="0"/>
              </a:rPr>
              <a:t>3) Data on file. Ipsen Biopharmaceuticals, Inc.</a:t>
            </a:r>
          </a:p>
        </p:txBody>
      </p:sp>
      <p:graphicFrame>
        <p:nvGraphicFramePr>
          <p:cNvPr id="6" name="Table 5"/>
          <p:cNvGraphicFramePr>
            <a:graphicFrameLocks noGrp="1"/>
          </p:cNvGraphicFramePr>
          <p:nvPr/>
        </p:nvGraphicFramePr>
        <p:xfrm>
          <a:off x="1866184" y="1222339"/>
          <a:ext cx="3997579" cy="17678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997579">
                  <a:extLst>
                    <a:ext uri="{9D8B030D-6E8A-4147-A177-3AD203B41FA5}">
                      <a16:colId xmlns:a16="http://schemas.microsoft.com/office/drawing/2014/main" val="20000"/>
                    </a:ext>
                  </a:extLst>
                </a:gridCol>
              </a:tblGrid>
              <a:tr h="640080">
                <a:tc>
                  <a:txBody>
                    <a:bodyPr/>
                    <a:lstStyle/>
                    <a:p>
                      <a:pPr marL="0" marR="0" lvl="0" indent="0" algn="l" defTabSz="457200" rtl="0" eaLnBrk="1" fontAlgn="auto" latinLnBrk="0" hangingPunct="1">
                        <a:lnSpc>
                          <a:spcPct val="100000"/>
                        </a:lnSpc>
                        <a:spcBef>
                          <a:spcPts val="600"/>
                        </a:spcBef>
                        <a:spcAft>
                          <a:spcPts val="600"/>
                        </a:spcAft>
                        <a:buClrTx/>
                        <a:buSzTx/>
                        <a:buFontTx/>
                        <a:buNone/>
                        <a:tabLst/>
                        <a:defRPr/>
                      </a:pPr>
                      <a:r>
                        <a:rPr lang="en-US" sz="2400" b="1" dirty="0">
                          <a:solidFill>
                            <a:srgbClr val="FFFF00"/>
                          </a:solidFill>
                          <a:effectLst>
                            <a:outerShdw blurRad="38100" dist="38100" dir="2700000" algn="tl">
                              <a:srgbClr val="000000">
                                <a:alpha val="43137"/>
                              </a:srgbClr>
                            </a:outerShdw>
                          </a:effectLst>
                          <a:latin typeface="Calibri" panose="020F0502020204030204" pitchFamily="34" charset="0"/>
                        </a:rPr>
                        <a:t>Primary Efficacy Endpoint</a:t>
                      </a:r>
                      <a:r>
                        <a:rPr lang="en-US" sz="2400" b="1" baseline="30000" dirty="0">
                          <a:solidFill>
                            <a:srgbClr val="FFFF00"/>
                          </a:solidFill>
                          <a:effectLst>
                            <a:outerShdw blurRad="38100" dist="38100" dir="2700000" algn="tl">
                              <a:srgbClr val="000000">
                                <a:alpha val="43137"/>
                              </a:srgbClr>
                            </a:outerShdw>
                          </a:effectLst>
                          <a:latin typeface="Calibri" panose="020F0502020204030204" pitchFamily="34" charset="0"/>
                        </a:rPr>
                        <a:t>1</a:t>
                      </a:r>
                    </a:p>
                  </a:txBody>
                  <a:tcPr marT="137160" marB="13716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127760">
                <a:tc>
                  <a:txBody>
                    <a:bodyPr/>
                    <a:lstStyle/>
                    <a:p>
                      <a:pPr marL="228600" lvl="1" indent="-228600" algn="l" defTabSz="889000" rtl="0">
                        <a:lnSpc>
                          <a:spcPct val="100000"/>
                        </a:lnSpc>
                        <a:spcBef>
                          <a:spcPts val="600"/>
                        </a:spcBef>
                        <a:spcAft>
                          <a:spcPts val="0"/>
                        </a:spcAft>
                        <a:buClr>
                          <a:srgbClr val="00FFFF"/>
                        </a:buClr>
                        <a:buChar char="••"/>
                      </a:pPr>
                      <a:r>
                        <a:rPr lang="en-US" sz="2200" kern="1200" dirty="0">
                          <a:solidFill>
                            <a:schemeClr val="tx1"/>
                          </a:solidFill>
                          <a:effectLst>
                            <a:outerShdw blurRad="38100" dist="38100" dir="2700000" algn="tl">
                              <a:srgbClr val="000000">
                                <a:alpha val="43137"/>
                              </a:srgbClr>
                            </a:outerShdw>
                          </a:effectLst>
                          <a:latin typeface="Calibri" panose="020F0502020204030204" pitchFamily="34" charset="0"/>
                        </a:rPr>
                        <a:t>Percentage of days use of rescue octreotide acetate (surrogate efficacy endpoint</a:t>
                      </a:r>
                      <a:r>
                        <a:rPr lang="en-US" sz="2400" kern="1200" dirty="0">
                          <a:solidFill>
                            <a:schemeClr val="tx1"/>
                          </a:solidFill>
                          <a:latin typeface="Calibri" panose="020F0502020204030204" pitchFamily="34" charset="0"/>
                        </a:rPr>
                        <a:t>)</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graphicFrame>
        <p:nvGraphicFramePr>
          <p:cNvPr id="8" name="Table 7"/>
          <p:cNvGraphicFramePr>
            <a:graphicFrameLocks noGrp="1"/>
          </p:cNvGraphicFramePr>
          <p:nvPr>
            <p:extLst/>
          </p:nvPr>
        </p:nvGraphicFramePr>
        <p:xfrm>
          <a:off x="6107983" y="1057238"/>
          <a:ext cx="4416630" cy="49530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4416630">
                  <a:extLst>
                    <a:ext uri="{9D8B030D-6E8A-4147-A177-3AD203B41FA5}">
                      <a16:colId xmlns:a16="http://schemas.microsoft.com/office/drawing/2014/main" val="20000"/>
                    </a:ext>
                  </a:extLst>
                </a:gridCol>
              </a:tblGrid>
              <a:tr h="640080">
                <a:tc>
                  <a:txBody>
                    <a:bodyPr/>
                    <a:lstStyle/>
                    <a:p>
                      <a:pPr marL="0" marR="0" lvl="0" indent="0" algn="l" defTabSz="457200" rtl="0" eaLnBrk="1" fontAlgn="auto" latinLnBrk="0" hangingPunct="1">
                        <a:lnSpc>
                          <a:spcPct val="100000"/>
                        </a:lnSpc>
                        <a:spcBef>
                          <a:spcPts val="600"/>
                        </a:spcBef>
                        <a:spcAft>
                          <a:spcPts val="600"/>
                        </a:spcAft>
                        <a:buClrTx/>
                        <a:buSzTx/>
                        <a:buFontTx/>
                        <a:buNone/>
                        <a:tabLst/>
                        <a:defRPr/>
                      </a:pPr>
                      <a:r>
                        <a:rPr lang="en-US" sz="2400" b="1" dirty="0">
                          <a:solidFill>
                            <a:srgbClr val="FFFF00"/>
                          </a:solidFill>
                          <a:effectLst>
                            <a:outerShdw blurRad="38100" dist="38100" dir="2700000" algn="tl">
                              <a:srgbClr val="000000">
                                <a:alpha val="43137"/>
                              </a:srgbClr>
                            </a:outerShdw>
                          </a:effectLst>
                          <a:latin typeface="Calibri" panose="020F0502020204030204" pitchFamily="34" charset="0"/>
                        </a:rPr>
                        <a:t>Secondary Endpoints</a:t>
                      </a:r>
                      <a:r>
                        <a:rPr lang="en-US" sz="2400" b="1" baseline="30000" dirty="0">
                          <a:solidFill>
                            <a:srgbClr val="FFFF00"/>
                          </a:solidFill>
                          <a:effectLst>
                            <a:outerShdw blurRad="38100" dist="38100" dir="2700000" algn="tl">
                              <a:srgbClr val="000000">
                                <a:alpha val="43137"/>
                              </a:srgbClr>
                            </a:outerShdw>
                          </a:effectLst>
                          <a:latin typeface="Calibri" panose="020F0502020204030204" pitchFamily="34" charset="0"/>
                        </a:rPr>
                        <a:t>1,2</a:t>
                      </a:r>
                      <a:endParaRPr lang="en-US" sz="2400" b="1" dirty="0">
                        <a:solidFill>
                          <a:srgbClr val="FFFF00"/>
                        </a:solidFill>
                        <a:effectLst>
                          <a:outerShdw blurRad="38100" dist="38100" dir="2700000" algn="tl">
                            <a:srgbClr val="000000">
                              <a:alpha val="43137"/>
                            </a:srgbClr>
                          </a:outerShdw>
                        </a:effectLst>
                        <a:latin typeface="Calibri" panose="020F0502020204030204" pitchFamily="34" charset="0"/>
                      </a:endParaRPr>
                    </a:p>
                  </a:txBody>
                  <a:tcPr marT="137160" marB="13716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312920">
                <a:tc>
                  <a:txBody>
                    <a:bodyPr/>
                    <a:lstStyle/>
                    <a:p>
                      <a:pPr marL="228600" lvl="1" indent="-228600" algn="l" defTabSz="889000" rtl="0" eaLnBrk="1" latinLnBrk="0" hangingPunct="1">
                        <a:lnSpc>
                          <a:spcPct val="100000"/>
                        </a:lnSpc>
                        <a:spcBef>
                          <a:spcPts val="600"/>
                        </a:spcBef>
                        <a:spcAft>
                          <a:spcPts val="0"/>
                        </a:spcAft>
                        <a:buClr>
                          <a:srgbClr val="00FFFF"/>
                        </a:buClr>
                        <a:buChar char="••"/>
                      </a:pPr>
                      <a:r>
                        <a:rPr lang="en-US" sz="2200" kern="1200" dirty="0">
                          <a:solidFill>
                            <a:schemeClr val="tx1"/>
                          </a:solidFill>
                          <a:effectLst>
                            <a:outerShdw blurRad="38100" dist="38100" dir="2700000" algn="tl">
                              <a:srgbClr val="000000">
                                <a:alpha val="43137"/>
                              </a:srgbClr>
                            </a:outerShdw>
                          </a:effectLst>
                          <a:latin typeface="Calibri" panose="020F0502020204030204" pitchFamily="34" charset="0"/>
                          <a:ea typeface="+mn-ea"/>
                          <a:cs typeface="+mn-cs"/>
                        </a:rPr>
                        <a:t>Safety</a:t>
                      </a:r>
                    </a:p>
                    <a:p>
                      <a:pPr marL="228600" lvl="1" indent="-228600" algn="l" defTabSz="889000" rtl="0" eaLnBrk="1" latinLnBrk="0" hangingPunct="1">
                        <a:lnSpc>
                          <a:spcPct val="100000"/>
                        </a:lnSpc>
                        <a:spcBef>
                          <a:spcPts val="600"/>
                        </a:spcBef>
                        <a:spcAft>
                          <a:spcPts val="0"/>
                        </a:spcAft>
                        <a:buClr>
                          <a:srgbClr val="00FFFF"/>
                        </a:buClr>
                        <a:buChar char="••"/>
                      </a:pPr>
                      <a:r>
                        <a:rPr lang="en-US" sz="2200" kern="1200" dirty="0">
                          <a:solidFill>
                            <a:schemeClr val="tx1"/>
                          </a:solidFill>
                          <a:effectLst>
                            <a:outerShdw blurRad="38100" dist="38100" dir="2700000" algn="tl">
                              <a:srgbClr val="000000">
                                <a:alpha val="43137"/>
                              </a:srgbClr>
                            </a:outerShdw>
                          </a:effectLst>
                          <a:latin typeface="Calibri" panose="020F0502020204030204" pitchFamily="34" charset="0"/>
                          <a:ea typeface="+mn-ea"/>
                          <a:cs typeface="+mn-cs"/>
                        </a:rPr>
                        <a:t>Frequency of diarrhea events</a:t>
                      </a:r>
                    </a:p>
                    <a:p>
                      <a:pPr marL="228600" lvl="1" indent="-228600" algn="l" defTabSz="889000" rtl="0" eaLnBrk="1" latinLnBrk="0" hangingPunct="1">
                        <a:lnSpc>
                          <a:spcPct val="100000"/>
                        </a:lnSpc>
                        <a:spcBef>
                          <a:spcPts val="600"/>
                        </a:spcBef>
                        <a:spcAft>
                          <a:spcPts val="0"/>
                        </a:spcAft>
                        <a:buClr>
                          <a:srgbClr val="00FFFF"/>
                        </a:buClr>
                        <a:buChar char="••"/>
                      </a:pPr>
                      <a:r>
                        <a:rPr lang="en-US" sz="2200" kern="1200" dirty="0">
                          <a:solidFill>
                            <a:schemeClr val="tx1"/>
                          </a:solidFill>
                          <a:effectLst>
                            <a:outerShdw blurRad="38100" dist="38100" dir="2700000" algn="tl">
                              <a:srgbClr val="000000">
                                <a:alpha val="43137"/>
                              </a:srgbClr>
                            </a:outerShdw>
                          </a:effectLst>
                          <a:latin typeface="Calibri" panose="020F0502020204030204" pitchFamily="34" charset="0"/>
                          <a:ea typeface="+mn-ea"/>
                          <a:cs typeface="+mn-cs"/>
                        </a:rPr>
                        <a:t>Frequency of flushing events</a:t>
                      </a:r>
                    </a:p>
                    <a:p>
                      <a:pPr marL="228600" lvl="1" indent="-228600" algn="l" defTabSz="889000" rtl="0" eaLnBrk="1" latinLnBrk="0" hangingPunct="1">
                        <a:lnSpc>
                          <a:spcPct val="100000"/>
                        </a:lnSpc>
                        <a:spcBef>
                          <a:spcPts val="600"/>
                        </a:spcBef>
                        <a:spcAft>
                          <a:spcPts val="0"/>
                        </a:spcAft>
                        <a:buClr>
                          <a:srgbClr val="00FFFF"/>
                        </a:buClr>
                        <a:buChar char="••"/>
                      </a:pPr>
                      <a:r>
                        <a:rPr lang="en-US" sz="2200" kern="1200" dirty="0">
                          <a:solidFill>
                            <a:schemeClr val="tx1"/>
                          </a:solidFill>
                          <a:effectLst>
                            <a:outerShdw blurRad="38100" dist="38100" dir="2700000" algn="tl">
                              <a:srgbClr val="000000">
                                <a:alpha val="43137"/>
                              </a:srgbClr>
                            </a:outerShdw>
                          </a:effectLst>
                          <a:latin typeface="Calibri" panose="020F0502020204030204" pitchFamily="34" charset="0"/>
                          <a:ea typeface="+mn-ea"/>
                          <a:cs typeface="+mn-cs"/>
                        </a:rPr>
                        <a:t>Changes from baseline in QoL</a:t>
                      </a:r>
                    </a:p>
                    <a:p>
                      <a:pPr marL="228600" lvl="1" indent="-228600" algn="l" defTabSz="889000" rtl="0" eaLnBrk="1" latinLnBrk="0" hangingPunct="1">
                        <a:lnSpc>
                          <a:spcPct val="100000"/>
                        </a:lnSpc>
                        <a:spcBef>
                          <a:spcPts val="600"/>
                        </a:spcBef>
                        <a:spcAft>
                          <a:spcPts val="0"/>
                        </a:spcAft>
                        <a:buClr>
                          <a:srgbClr val="00FFFF"/>
                        </a:buClr>
                        <a:buChar char="••"/>
                      </a:pPr>
                      <a:r>
                        <a:rPr lang="en-US" sz="2200" kern="1200" dirty="0">
                          <a:solidFill>
                            <a:schemeClr val="tx1"/>
                          </a:solidFill>
                          <a:effectLst>
                            <a:outerShdw blurRad="38100" dist="38100" dir="2700000" algn="tl">
                              <a:srgbClr val="000000">
                                <a:alpha val="43137"/>
                              </a:srgbClr>
                            </a:outerShdw>
                          </a:effectLst>
                          <a:latin typeface="Calibri" panose="020F0502020204030204" pitchFamily="34" charset="0"/>
                          <a:ea typeface="+mn-ea"/>
                          <a:cs typeface="+mn-cs"/>
                        </a:rPr>
                        <a:t>Changes from baseline in CgA</a:t>
                      </a:r>
                    </a:p>
                    <a:p>
                      <a:pPr marL="228600" lvl="1" indent="-228600" algn="l" defTabSz="889000" rtl="0" eaLnBrk="1" latinLnBrk="0" hangingPunct="1">
                        <a:lnSpc>
                          <a:spcPct val="100000"/>
                        </a:lnSpc>
                        <a:spcBef>
                          <a:spcPts val="600"/>
                        </a:spcBef>
                        <a:spcAft>
                          <a:spcPts val="0"/>
                        </a:spcAft>
                        <a:buClr>
                          <a:srgbClr val="00FFFF"/>
                        </a:buClr>
                        <a:buChar char="••"/>
                      </a:pPr>
                      <a:r>
                        <a:rPr lang="en-US" sz="2200" kern="1200" dirty="0">
                          <a:solidFill>
                            <a:schemeClr val="tx1"/>
                          </a:solidFill>
                          <a:effectLst>
                            <a:outerShdw blurRad="38100" dist="38100" dir="2700000" algn="tl">
                              <a:srgbClr val="000000">
                                <a:alpha val="43137"/>
                              </a:srgbClr>
                            </a:outerShdw>
                          </a:effectLst>
                          <a:latin typeface="Calibri" panose="020F0502020204030204" pitchFamily="34" charset="0"/>
                          <a:ea typeface="+mn-ea"/>
                          <a:cs typeface="+mn-cs"/>
                        </a:rPr>
                        <a:t>Changes from baseline in 5-HIAA</a:t>
                      </a:r>
                    </a:p>
                    <a:p>
                      <a:pPr marL="228600" lvl="1" indent="-228600" algn="l" defTabSz="889000" rtl="0" eaLnBrk="1" latinLnBrk="0" hangingPunct="1">
                        <a:lnSpc>
                          <a:spcPct val="100000"/>
                        </a:lnSpc>
                        <a:spcBef>
                          <a:spcPts val="600"/>
                        </a:spcBef>
                        <a:spcAft>
                          <a:spcPts val="0"/>
                        </a:spcAft>
                        <a:buClr>
                          <a:srgbClr val="00FFFF"/>
                        </a:buClr>
                        <a:buChar char="••"/>
                      </a:pPr>
                      <a:r>
                        <a:rPr lang="en-US" sz="2200" kern="1200" dirty="0">
                          <a:solidFill>
                            <a:schemeClr val="tx1"/>
                          </a:solidFill>
                          <a:effectLst>
                            <a:outerShdw blurRad="38100" dist="38100" dir="2700000" algn="tl">
                              <a:srgbClr val="000000">
                                <a:alpha val="43137"/>
                              </a:srgbClr>
                            </a:outerShdw>
                          </a:effectLst>
                          <a:latin typeface="Calibri" panose="020F0502020204030204" pitchFamily="34" charset="0"/>
                          <a:ea typeface="+mn-ea"/>
                          <a:cs typeface="+mn-cs"/>
                        </a:rPr>
                        <a:t>Use of other rescue medications (diarrhea and/or flushing)</a:t>
                      </a:r>
                    </a:p>
                    <a:p>
                      <a:pPr marL="228600" lvl="1" indent="-228600" algn="l" defTabSz="889000" rtl="0" eaLnBrk="1" latinLnBrk="0" hangingPunct="1">
                        <a:lnSpc>
                          <a:spcPct val="100000"/>
                        </a:lnSpc>
                        <a:spcBef>
                          <a:spcPts val="600"/>
                        </a:spcBef>
                        <a:spcAft>
                          <a:spcPts val="0"/>
                        </a:spcAft>
                        <a:buClr>
                          <a:srgbClr val="00FFFF"/>
                        </a:buClr>
                        <a:buChar char="••"/>
                      </a:pPr>
                      <a:r>
                        <a:rPr lang="en-US" sz="2200" kern="1200" dirty="0">
                          <a:solidFill>
                            <a:schemeClr val="tx1"/>
                          </a:solidFill>
                          <a:effectLst>
                            <a:outerShdw blurRad="38100" dist="38100" dir="2700000" algn="tl">
                              <a:srgbClr val="000000">
                                <a:alpha val="43137"/>
                              </a:srgbClr>
                            </a:outerShdw>
                          </a:effectLst>
                          <a:latin typeface="Calibri" panose="020F0502020204030204" pitchFamily="34" charset="0"/>
                          <a:ea typeface="+mn-ea"/>
                          <a:cs typeface="+mn-cs"/>
                        </a:rPr>
                        <a:t>Proportion of patients rolling over into OLE before double-blind phase completion</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graphicFrame>
        <p:nvGraphicFramePr>
          <p:cNvPr id="7" name="Table 6"/>
          <p:cNvGraphicFramePr>
            <a:graphicFrameLocks noGrp="1"/>
          </p:cNvGraphicFramePr>
          <p:nvPr/>
        </p:nvGraphicFramePr>
        <p:xfrm>
          <a:off x="1928553" y="3561244"/>
          <a:ext cx="3997579" cy="207264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997579">
                  <a:extLst>
                    <a:ext uri="{9D8B030D-6E8A-4147-A177-3AD203B41FA5}">
                      <a16:colId xmlns:a16="http://schemas.microsoft.com/office/drawing/2014/main" val="20000"/>
                    </a:ext>
                  </a:extLst>
                </a:gridCol>
              </a:tblGrid>
              <a:tr h="558889">
                <a:tc>
                  <a:txBody>
                    <a:bodyPr/>
                    <a:lstStyle/>
                    <a:p>
                      <a:pPr marL="0" marR="0" lvl="0" indent="0" algn="l" defTabSz="457200" rtl="0" eaLnBrk="1" fontAlgn="auto" latinLnBrk="0" hangingPunct="1">
                        <a:lnSpc>
                          <a:spcPct val="100000"/>
                        </a:lnSpc>
                        <a:spcBef>
                          <a:spcPts val="600"/>
                        </a:spcBef>
                        <a:spcAft>
                          <a:spcPts val="600"/>
                        </a:spcAft>
                        <a:buClrTx/>
                        <a:buSzTx/>
                        <a:buFontTx/>
                        <a:buNone/>
                        <a:tabLst/>
                        <a:defRPr/>
                      </a:pPr>
                      <a:r>
                        <a:rPr lang="en-US" sz="2400" b="1" dirty="0">
                          <a:solidFill>
                            <a:srgbClr val="FFFF00"/>
                          </a:solidFill>
                          <a:effectLst>
                            <a:outerShdw blurRad="38100" dist="38100" dir="2700000" algn="tl">
                              <a:srgbClr val="000000">
                                <a:alpha val="43137"/>
                              </a:srgbClr>
                            </a:outerShdw>
                          </a:effectLst>
                          <a:latin typeface="Calibri" panose="020F0502020204030204" pitchFamily="34" charset="0"/>
                        </a:rPr>
                        <a:t>Exploratory Endpoints</a:t>
                      </a:r>
                      <a:r>
                        <a:rPr lang="en-US" sz="2400" b="1" baseline="30000" dirty="0">
                          <a:solidFill>
                            <a:srgbClr val="FFFF00"/>
                          </a:solidFill>
                          <a:effectLst>
                            <a:outerShdw blurRad="38100" dist="38100" dir="2700000" algn="tl">
                              <a:srgbClr val="000000">
                                <a:alpha val="43137"/>
                              </a:srgbClr>
                            </a:outerShdw>
                          </a:effectLst>
                          <a:latin typeface="Calibri" panose="020F0502020204030204" pitchFamily="34" charset="0"/>
                        </a:rPr>
                        <a:t>3*</a:t>
                      </a:r>
                    </a:p>
                  </a:txBody>
                  <a:tcPr marT="137160" marB="13716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418091">
                <a:tc>
                  <a:txBody>
                    <a:bodyPr/>
                    <a:lstStyle/>
                    <a:p>
                      <a:pPr marL="228600" lvl="1" indent="-228600" algn="l" defTabSz="889000" rtl="0">
                        <a:lnSpc>
                          <a:spcPct val="100000"/>
                        </a:lnSpc>
                        <a:spcBef>
                          <a:spcPts val="600"/>
                        </a:spcBef>
                        <a:spcAft>
                          <a:spcPts val="0"/>
                        </a:spcAft>
                        <a:buClr>
                          <a:srgbClr val="00FFFF"/>
                        </a:buClr>
                        <a:buChar char="••"/>
                      </a:pPr>
                      <a:r>
                        <a:rPr lang="en-US" sz="2200" baseline="0" dirty="0">
                          <a:solidFill>
                            <a:schemeClr val="tx1"/>
                          </a:solidFill>
                          <a:effectLst>
                            <a:outerShdw blurRad="38100" dist="38100" dir="2700000" algn="tl">
                              <a:srgbClr val="000000">
                                <a:alpha val="43137"/>
                              </a:srgbClr>
                            </a:outerShdw>
                          </a:effectLst>
                          <a:latin typeface="Calibri" panose="020F0502020204030204" pitchFamily="34" charset="0"/>
                          <a:cs typeface="Arial"/>
                        </a:rPr>
                        <a:t>Rate of </a:t>
                      </a:r>
                      <a:r>
                        <a:rPr lang="en-US" sz="2200" dirty="0">
                          <a:solidFill>
                            <a:schemeClr val="tx1"/>
                          </a:solidFill>
                          <a:effectLst>
                            <a:outerShdw blurRad="38100" dist="38100" dir="2700000" algn="tl">
                              <a:srgbClr val="000000">
                                <a:alpha val="43137"/>
                              </a:srgbClr>
                            </a:outerShdw>
                          </a:effectLst>
                          <a:latin typeface="Calibri" panose="020F0502020204030204" pitchFamily="34" charset="0"/>
                          <a:cs typeface="Arial"/>
                        </a:rPr>
                        <a:t>complete or partial treatment success</a:t>
                      </a:r>
                      <a:r>
                        <a:rPr lang="en-US" sz="2200" baseline="0" dirty="0">
                          <a:solidFill>
                            <a:schemeClr val="tx1"/>
                          </a:solidFill>
                          <a:effectLst>
                            <a:outerShdw blurRad="38100" dist="38100" dir="2700000" algn="tl">
                              <a:srgbClr val="000000">
                                <a:alpha val="43137"/>
                              </a:srgbClr>
                            </a:outerShdw>
                          </a:effectLst>
                          <a:latin typeface="Calibri" panose="020F0502020204030204" pitchFamily="34" charset="0"/>
                          <a:cs typeface="Arial"/>
                        </a:rPr>
                        <a:t> </a:t>
                      </a:r>
                      <a:r>
                        <a:rPr lang="en-US" sz="2200" dirty="0">
                          <a:solidFill>
                            <a:schemeClr val="tx1"/>
                          </a:solidFill>
                          <a:effectLst>
                            <a:outerShdw blurRad="38100" dist="38100" dir="2700000" algn="tl">
                              <a:srgbClr val="000000">
                                <a:alpha val="43137"/>
                              </a:srgbClr>
                            </a:outerShdw>
                          </a:effectLst>
                          <a:latin typeface="Calibri" panose="020F0502020204030204" pitchFamily="34" charset="0"/>
                          <a:cs typeface="Arial"/>
                        </a:rPr>
                        <a:t>4 weeks after last injection in double-blind phase</a:t>
                      </a: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53094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524001" y="76201"/>
            <a:ext cx="5930217" cy="769441"/>
          </a:xfrm>
          <a:prstGeom prst="rect">
            <a:avLst/>
          </a:prstGeom>
          <a:noFill/>
        </p:spPr>
        <p:txBody>
          <a:bodyPr wrap="none">
            <a:spAutoFit/>
          </a:bodyPr>
          <a:lstStyle/>
          <a:p>
            <a:pPr fontAlgn="auto">
              <a:spcBef>
                <a:spcPts val="0"/>
              </a:spcBef>
              <a:spcAft>
                <a:spcPts val="0"/>
              </a:spcAft>
              <a:defRPr/>
            </a:pPr>
            <a:r>
              <a:rPr lang="en-US" sz="2600" dirty="0">
                <a:solidFill>
                  <a:prstClr val="black"/>
                </a:solidFill>
                <a:latin typeface="Tw Cen MT"/>
                <a:ea typeface="MS PGothic" pitchFamily="34" charset="-128"/>
                <a:cs typeface="+mn-cs"/>
              </a:rPr>
              <a:t>Incidence Rates of NET from SEER Registries</a:t>
            </a:r>
          </a:p>
          <a:p>
            <a:pPr fontAlgn="auto">
              <a:spcBef>
                <a:spcPts val="0"/>
              </a:spcBef>
              <a:spcAft>
                <a:spcPts val="0"/>
              </a:spcAft>
              <a:defRPr/>
            </a:pPr>
            <a:r>
              <a:rPr lang="en-US" dirty="0">
                <a:solidFill>
                  <a:prstClr val="black"/>
                </a:solidFill>
                <a:latin typeface="Tw Cen MT"/>
                <a:ea typeface="MS PGothic" pitchFamily="34" charset="-128"/>
                <a:cs typeface="+mn-cs"/>
              </a:rPr>
              <a:t>Age adjusted rates</a:t>
            </a:r>
          </a:p>
        </p:txBody>
      </p:sp>
      <p:sp>
        <p:nvSpPr>
          <p:cNvPr id="4" name="Rectangle 3"/>
          <p:cNvSpPr/>
          <p:nvPr/>
        </p:nvSpPr>
        <p:spPr>
          <a:xfrm>
            <a:off x="1524000" y="6519864"/>
            <a:ext cx="9144000" cy="338137"/>
          </a:xfrm>
          <a:prstGeom prst="rect">
            <a:avLst/>
          </a:prstGeom>
        </p:spPr>
        <p:txBody>
          <a:bodyPr>
            <a:spAutoFit/>
          </a:bodyPr>
          <a:lstStyle/>
          <a:p>
            <a:pPr fontAlgn="auto">
              <a:spcBef>
                <a:spcPts val="0"/>
              </a:spcBef>
              <a:spcAft>
                <a:spcPts val="0"/>
              </a:spcAft>
              <a:defRPr/>
            </a:pPr>
            <a:r>
              <a:rPr lang="en-US" sz="800" dirty="0">
                <a:solidFill>
                  <a:prstClr val="black"/>
                </a:solidFill>
                <a:latin typeface="Tw Cen MT"/>
                <a:ea typeface="MS PGothic" pitchFamily="34" charset="-128"/>
                <a:cs typeface="+mn-cs"/>
              </a:rPr>
              <a:t>Surveillance, Epidemiology, and End Results (SEER) Program (</a:t>
            </a:r>
            <a:r>
              <a:rPr lang="en-US" sz="800" dirty="0" err="1">
                <a:solidFill>
                  <a:prstClr val="black"/>
                </a:solidFill>
                <a:latin typeface="Tw Cen MT"/>
                <a:ea typeface="MS PGothic" pitchFamily="34" charset="-128"/>
                <a:cs typeface="+mn-cs"/>
              </a:rPr>
              <a:t>www.seer.cancer.gov</a:t>
            </a:r>
            <a:r>
              <a:rPr lang="en-US" sz="800" dirty="0">
                <a:solidFill>
                  <a:prstClr val="black"/>
                </a:solidFill>
                <a:latin typeface="Tw Cen MT"/>
                <a:ea typeface="MS PGothic" pitchFamily="34" charset="-128"/>
                <a:cs typeface="+mn-cs"/>
              </a:rPr>
              <a:t>) SEER*Stat Database. National Cancer Institute, DCCPS, Surveillance Research Program, Surveillance Systems Branch, released April 2015, based on the November 2014 submission. </a:t>
            </a:r>
          </a:p>
        </p:txBody>
      </p:sp>
      <p:graphicFrame>
        <p:nvGraphicFramePr>
          <p:cNvPr id="6" name="Chart 5"/>
          <p:cNvGraphicFramePr>
            <a:graphicFrameLocks/>
          </p:cNvGraphicFramePr>
          <p:nvPr>
            <p:extLst/>
          </p:nvPr>
        </p:nvGraphicFramePr>
        <p:xfrm>
          <a:off x="2244003" y="953669"/>
          <a:ext cx="7953375" cy="4967288"/>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1790009" y="6128739"/>
            <a:ext cx="4247803" cy="307777"/>
          </a:xfrm>
          <a:prstGeom prst="rect">
            <a:avLst/>
          </a:prstGeom>
          <a:noFill/>
        </p:spPr>
        <p:txBody>
          <a:bodyPr wrap="square" rtlCol="0">
            <a:spAutoFit/>
          </a:bodyPr>
          <a:lstStyle/>
          <a:p>
            <a:pPr>
              <a:defRPr/>
            </a:pPr>
            <a:r>
              <a:rPr lang="en-US" sz="1400" dirty="0">
                <a:solidFill>
                  <a:prstClr val="black"/>
                </a:solidFill>
              </a:rPr>
              <a:t>Dasari et al, unpublished data </a:t>
            </a:r>
          </a:p>
        </p:txBody>
      </p:sp>
    </p:spTree>
    <p:extLst>
      <p:ext uri="{BB962C8B-B14F-4D97-AF65-F5344CB8AC3E}">
        <p14:creationId xmlns:p14="http://schemas.microsoft.com/office/powerpoint/2010/main" val="71350267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a:spLocks noChangeArrowheads="1"/>
          </p:cNvSpPr>
          <p:nvPr/>
        </p:nvSpPr>
        <p:spPr bwMode="auto">
          <a:xfrm>
            <a:off x="2592389" y="1701800"/>
            <a:ext cx="6961187" cy="4198938"/>
          </a:xfrm>
          <a:prstGeom prst="roundRect">
            <a:avLst>
              <a:gd name="adj" fmla="val 7181"/>
            </a:avLst>
          </a:prstGeom>
          <a:solidFill>
            <a:schemeClr val="bg1"/>
          </a:solidFill>
          <a:ln w="12700">
            <a:solidFill>
              <a:schemeClr val="tx2"/>
            </a:solidFill>
            <a:round/>
            <a:headEnd/>
            <a:tailEnd/>
          </a:ln>
          <a:effectLst>
            <a:outerShdw blurRad="50800" dist="38100" dir="2700000" algn="tl" rotWithShape="0">
              <a:srgbClr val="808080">
                <a:alpha val="39998"/>
              </a:srgbClr>
            </a:outerShdw>
          </a:effectLst>
        </p:spPr>
        <p:txBody>
          <a:bodyPr anchor="ctr"/>
          <a:lstStyle/>
          <a:p>
            <a:pPr algn="ctr" fontAlgn="auto">
              <a:spcBef>
                <a:spcPts val="0"/>
              </a:spcBef>
              <a:spcAft>
                <a:spcPts val="0"/>
              </a:spcAft>
              <a:defRPr/>
            </a:pPr>
            <a:endParaRPr lang="en-US" sz="1100" kern="0" dirty="0">
              <a:solidFill>
                <a:prstClr val="white"/>
              </a:solidFill>
              <a:latin typeface="Calibri" panose="020F0502020204030204" pitchFamily="34" charset="0"/>
              <a:ea typeface="MS PGothic" charset="0"/>
              <a:cs typeface="MS PGothic" charset="0"/>
            </a:endParaRPr>
          </a:p>
        </p:txBody>
      </p:sp>
      <p:sp>
        <p:nvSpPr>
          <p:cNvPr id="116739" name="Title 1"/>
          <p:cNvSpPr>
            <a:spLocks noGrp="1"/>
          </p:cNvSpPr>
          <p:nvPr>
            <p:ph type="title"/>
          </p:nvPr>
        </p:nvSpPr>
        <p:spPr>
          <a:xfrm>
            <a:off x="2441576" y="158750"/>
            <a:ext cx="8226425" cy="1143000"/>
          </a:xfrm>
        </p:spPr>
        <p:txBody>
          <a:bodyPr/>
          <a:lstStyle/>
          <a:p>
            <a:pPr eaLnBrk="1" hangingPunct="1"/>
            <a:r>
              <a:rPr lang="en-US" altLang="en-US" sz="4000" dirty="0">
                <a:solidFill>
                  <a:srgbClr val="000000"/>
                </a:solidFill>
              </a:rPr>
              <a:t>ELECT: Primary Endpoint</a:t>
            </a:r>
            <a:endParaRPr lang="en-GB" altLang="en-US" sz="4000" dirty="0">
              <a:solidFill>
                <a:srgbClr val="000000"/>
              </a:solidFill>
            </a:endParaRPr>
          </a:p>
        </p:txBody>
      </p:sp>
      <p:sp>
        <p:nvSpPr>
          <p:cNvPr id="11" name="Text Placeholder 10"/>
          <p:cNvSpPr>
            <a:spLocks noGrp="1"/>
          </p:cNvSpPr>
          <p:nvPr>
            <p:ph type="body" sz="quarter" idx="10"/>
          </p:nvPr>
        </p:nvSpPr>
        <p:spPr>
          <a:xfrm>
            <a:off x="1576388" y="6297613"/>
            <a:ext cx="7872412" cy="311150"/>
          </a:xfrm>
        </p:spPr>
        <p:txBody>
          <a:bodyPr rtlCol="0">
            <a:noAutofit/>
          </a:bodyPr>
          <a:lstStyle/>
          <a:p>
            <a:pPr marL="0" lvl="1" indent="0" eaLnBrk="1" fontAlgn="auto" hangingPunct="1">
              <a:spcAft>
                <a:spcPts val="0"/>
              </a:spcAft>
              <a:buNone/>
              <a:defRPr/>
            </a:pPr>
            <a:r>
              <a:rPr lang="en-US" sz="1400" b="1" dirty="0">
                <a:ea typeface="+mn-ea"/>
                <a:cs typeface="+mn-cs"/>
              </a:rPr>
              <a:t>Gomez-Panzani E, et al. Poster presented at ENETS. March 5-7, 2014; Barcelona, Spain.</a:t>
            </a:r>
            <a:endParaRPr lang="en-GB" sz="1400" b="1" dirty="0">
              <a:ea typeface="+mn-ea"/>
              <a:cs typeface="+mn-cs"/>
            </a:endParaRPr>
          </a:p>
        </p:txBody>
      </p:sp>
      <p:graphicFrame>
        <p:nvGraphicFramePr>
          <p:cNvPr id="116741" name="Chart 17"/>
          <p:cNvGraphicFramePr>
            <a:graphicFrameLocks/>
          </p:cNvGraphicFramePr>
          <p:nvPr/>
        </p:nvGraphicFramePr>
        <p:xfrm>
          <a:off x="2692400" y="1778001"/>
          <a:ext cx="6743700" cy="3825875"/>
        </p:xfrm>
        <a:graphic>
          <a:graphicData uri="http://schemas.openxmlformats.org/presentationml/2006/ole">
            <mc:AlternateContent xmlns:mc="http://schemas.openxmlformats.org/markup-compatibility/2006">
              <mc:Choice xmlns:v="urn:schemas-microsoft-com:vml" Requires="v">
                <p:oleObj spid="_x0000_s28744" r:id="rId4" imgW="6742760" imgH="3822523" progId="Excel.Chart.8">
                  <p:embed/>
                </p:oleObj>
              </mc:Choice>
              <mc:Fallback>
                <p:oleObj r:id="rId4" imgW="6742760" imgH="3822523" progId="Excel.Chart.8">
                  <p:embed/>
                  <p:pic>
                    <p:nvPicPr>
                      <p:cNvPr id="116741" name="Chart 1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2400" y="1778001"/>
                        <a:ext cx="6743700" cy="3825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oleObj>
              </mc:Fallback>
            </mc:AlternateContent>
          </a:graphicData>
        </a:graphic>
      </p:graphicFrame>
      <p:sp>
        <p:nvSpPr>
          <p:cNvPr id="20" name="Right Bracket 19"/>
          <p:cNvSpPr/>
          <p:nvPr/>
        </p:nvSpPr>
        <p:spPr>
          <a:xfrm>
            <a:off x="7772400" y="2892425"/>
            <a:ext cx="152400" cy="685800"/>
          </a:xfrm>
          <a:prstGeom prst="rightBracket">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kern="0" dirty="0">
              <a:solidFill>
                <a:prstClr val="black"/>
              </a:solidFill>
            </a:endParaRPr>
          </a:p>
        </p:txBody>
      </p:sp>
      <p:sp>
        <p:nvSpPr>
          <p:cNvPr id="14" name="Rectangle 13"/>
          <p:cNvSpPr/>
          <p:nvPr/>
        </p:nvSpPr>
        <p:spPr>
          <a:xfrm>
            <a:off x="6299200" y="4597400"/>
            <a:ext cx="1955800" cy="279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endParaRPr>
          </a:p>
        </p:txBody>
      </p:sp>
      <p:sp>
        <p:nvSpPr>
          <p:cNvPr id="16" name="Rounded Rectangle 15"/>
          <p:cNvSpPr>
            <a:spLocks noChangeArrowheads="1"/>
          </p:cNvSpPr>
          <p:nvPr/>
        </p:nvSpPr>
        <p:spPr bwMode="auto">
          <a:xfrm>
            <a:off x="4495800" y="2222500"/>
            <a:ext cx="1905000" cy="584200"/>
          </a:xfrm>
          <a:prstGeom prst="roundRect">
            <a:avLst>
              <a:gd name="adj" fmla="val 16667"/>
            </a:avLst>
          </a:prstGeom>
          <a:solidFill>
            <a:schemeClr val="tx2"/>
          </a:solidFill>
          <a:ln w="9525">
            <a:solidFill>
              <a:schemeClr val="tx1"/>
            </a:solidFill>
            <a:round/>
            <a:headEnd/>
            <a:tailEnd/>
          </a:ln>
          <a:effectLst>
            <a:outerShdw blurRad="50800" dist="38100" dir="2700000" algn="tl" rotWithShape="0">
              <a:srgbClr val="808080">
                <a:alpha val="39998"/>
              </a:srgbClr>
            </a:outerShdw>
          </a:effectLst>
        </p:spPr>
        <p:txBody>
          <a:bodyPr wrap="none" anchor="ctr"/>
          <a:lstStyle/>
          <a:p>
            <a:pPr algn="ctr" fontAlgn="auto">
              <a:spcBef>
                <a:spcPts val="0"/>
              </a:spcBef>
              <a:spcAft>
                <a:spcPts val="0"/>
              </a:spcAft>
              <a:defRPr/>
            </a:pPr>
            <a:r>
              <a:rPr lang="en-GB" sz="1200" b="1" kern="0" dirty="0">
                <a:solidFill>
                  <a:prstClr val="white"/>
                </a:solidFill>
                <a:latin typeface="Calibri" panose="020F0502020204030204" pitchFamily="34" charset="0"/>
                <a:cs typeface="Arial"/>
              </a:rPr>
              <a:t>Mean difference = 14.8%*</a:t>
            </a:r>
          </a:p>
          <a:p>
            <a:pPr algn="ctr" fontAlgn="auto">
              <a:spcBef>
                <a:spcPts val="0"/>
              </a:spcBef>
              <a:spcAft>
                <a:spcPts val="0"/>
              </a:spcAft>
              <a:defRPr/>
            </a:pPr>
            <a:r>
              <a:rPr lang="en-GB" sz="1200" b="1" kern="0" dirty="0">
                <a:solidFill>
                  <a:prstClr val="white"/>
                </a:solidFill>
                <a:latin typeface="Calibri" panose="020F0502020204030204" pitchFamily="34" charset="0"/>
                <a:cs typeface="Arial"/>
              </a:rPr>
              <a:t>(95% CI: -26.78%, -2.75%) </a:t>
            </a:r>
          </a:p>
          <a:p>
            <a:pPr algn="ctr" fontAlgn="auto">
              <a:spcBef>
                <a:spcPts val="0"/>
              </a:spcBef>
              <a:spcAft>
                <a:spcPts val="0"/>
              </a:spcAft>
              <a:defRPr/>
            </a:pPr>
            <a:r>
              <a:rPr lang="en-GB" sz="1200" b="1" i="1" kern="0" dirty="0">
                <a:solidFill>
                  <a:prstClr val="white"/>
                </a:solidFill>
                <a:latin typeface="Calibri" panose="020F0502020204030204" pitchFamily="34" charset="0"/>
                <a:cs typeface="Arial"/>
              </a:rPr>
              <a:t>P</a:t>
            </a:r>
            <a:r>
              <a:rPr lang="en-GB" sz="1200" b="1" kern="0" dirty="0">
                <a:solidFill>
                  <a:prstClr val="white"/>
                </a:solidFill>
                <a:latin typeface="Calibri" panose="020F0502020204030204" pitchFamily="34" charset="0"/>
                <a:cs typeface="Arial"/>
              </a:rPr>
              <a:t>=0.017</a:t>
            </a:r>
          </a:p>
        </p:txBody>
      </p:sp>
      <p:sp>
        <p:nvSpPr>
          <p:cNvPr id="116745" name="TextBox 18"/>
          <p:cNvSpPr txBox="1">
            <a:spLocks noChangeArrowheads="1"/>
          </p:cNvSpPr>
          <p:nvPr/>
        </p:nvSpPr>
        <p:spPr bwMode="auto">
          <a:xfrm>
            <a:off x="2667000" y="1828801"/>
            <a:ext cx="67818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fontAlgn="auto">
              <a:spcBef>
                <a:spcPct val="0"/>
              </a:spcBef>
              <a:spcAft>
                <a:spcPts val="0"/>
              </a:spcAft>
              <a:buNone/>
              <a:defRPr/>
            </a:pPr>
            <a:r>
              <a:rPr lang="en-GB" altLang="en-US" sz="1400" b="1" kern="0" dirty="0">
                <a:solidFill>
                  <a:srgbClr val="404040"/>
                </a:solidFill>
                <a:cs typeface="Tahoma" panose="020B0604030504040204" pitchFamily="34" charset="0"/>
              </a:rPr>
              <a:t>Proportion of Days in Which Subjects Required Rescue Medication (ITT population)</a:t>
            </a:r>
            <a:endParaRPr lang="en-US" altLang="en-US" sz="1400" b="1" kern="0" dirty="0">
              <a:solidFill>
                <a:srgbClr val="404040"/>
              </a:solidFill>
              <a:cs typeface="Tahoma" panose="020B0604030504040204" pitchFamily="34" charset="0"/>
            </a:endParaRPr>
          </a:p>
        </p:txBody>
      </p:sp>
    </p:spTree>
    <p:extLst>
      <p:ext uri="{BB962C8B-B14F-4D97-AF65-F5344CB8AC3E}">
        <p14:creationId xmlns:p14="http://schemas.microsoft.com/office/powerpoint/2010/main" val="169811529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itle 1"/>
          <p:cNvSpPr>
            <a:spLocks noGrp="1"/>
          </p:cNvSpPr>
          <p:nvPr>
            <p:ph type="title"/>
          </p:nvPr>
        </p:nvSpPr>
        <p:spPr>
          <a:xfrm>
            <a:off x="2311401" y="217488"/>
            <a:ext cx="8226425" cy="1143000"/>
          </a:xfrm>
        </p:spPr>
        <p:txBody>
          <a:bodyPr vert="horz" wrap="square" lIns="91440" tIns="45720" rIns="91440" bIns="45720" numCol="1" anchor="t" anchorCtr="0" compatLnSpc="1">
            <a:prstTxWarp prst="textNoShape">
              <a:avLst/>
            </a:prstTxWarp>
          </a:bodyPr>
          <a:lstStyle/>
          <a:p>
            <a:pPr>
              <a:defRPr/>
            </a:pPr>
            <a:r>
              <a:rPr lang="en-US" altLang="en-US" sz="3600" dirty="0">
                <a:solidFill>
                  <a:srgbClr val="FFFF99"/>
                </a:solidFill>
                <a:latin typeface="Calibri" pitchFamily="34" charset="0"/>
                <a:cs typeface="MS PGothic" pitchFamily="34" charset="-128"/>
              </a:rPr>
              <a:t>SYMNET: Study Design</a:t>
            </a:r>
          </a:p>
        </p:txBody>
      </p:sp>
      <p:sp>
        <p:nvSpPr>
          <p:cNvPr id="8" name="Text Placeholder 7"/>
          <p:cNvSpPr>
            <a:spLocks noGrp="1"/>
          </p:cNvSpPr>
          <p:nvPr>
            <p:ph type="body" sz="quarter" idx="10"/>
          </p:nvPr>
        </p:nvSpPr>
        <p:spPr>
          <a:xfrm>
            <a:off x="1717676" y="5922963"/>
            <a:ext cx="6272213" cy="804862"/>
          </a:xfrm>
        </p:spPr>
        <p:txBody>
          <a:bodyPr/>
          <a:lstStyle/>
          <a:p>
            <a:pPr defTabSz="939800">
              <a:defRPr/>
            </a:pPr>
            <a:r>
              <a:rPr altLang="en-US" sz="1400" b="1">
                <a:latin typeface="Calibri" pitchFamily="34" charset="0"/>
              </a:rPr>
              <a:t>NETs, neuroendocrine tumors; SC, subcutaneous.</a:t>
            </a:r>
          </a:p>
          <a:p>
            <a:pPr defTabSz="939800">
              <a:defRPr/>
            </a:pPr>
            <a:endParaRPr altLang="en-US" sz="1400" b="1">
              <a:latin typeface="Calibri" pitchFamily="34" charset="0"/>
            </a:endParaRPr>
          </a:p>
          <a:p>
            <a:pPr defTabSz="939800">
              <a:defRPr/>
            </a:pPr>
            <a:r>
              <a:rPr altLang="en-US" sz="1400" b="1">
                <a:latin typeface="Calibri" pitchFamily="34" charset="0"/>
              </a:rPr>
              <a:t>Ruszniewski P, et al. Poster presented at ENETS. March 5-7, 2014; Barcelona, Spain</a:t>
            </a:r>
            <a:r>
              <a:rPr altLang="en-US" sz="900">
                <a:latin typeface="Calibri" pitchFamily="34" charset="0"/>
              </a:rPr>
              <a:t>.</a:t>
            </a:r>
          </a:p>
        </p:txBody>
      </p:sp>
      <p:sp>
        <p:nvSpPr>
          <p:cNvPr id="10" name="Rounded Rectangle 9"/>
          <p:cNvSpPr>
            <a:spLocks noChangeArrowheads="1"/>
          </p:cNvSpPr>
          <p:nvPr/>
        </p:nvSpPr>
        <p:spPr bwMode="auto">
          <a:xfrm>
            <a:off x="1920875" y="4042736"/>
            <a:ext cx="4503738" cy="847725"/>
          </a:xfrm>
          <a:prstGeom prst="roundRect">
            <a:avLst>
              <a:gd name="adj" fmla="val 0"/>
            </a:avLst>
          </a:prstGeom>
          <a:solidFill>
            <a:srgbClr val="99FF99"/>
          </a:solidFill>
          <a:ln>
            <a:noFill/>
          </a:ln>
          <a:effectLst>
            <a:outerShdw blurRad="50800" dist="38100" dir="2700000" algn="tl" rotWithShape="0">
              <a:srgbClr val="808080">
                <a:alpha val="39998"/>
              </a:srgbClr>
            </a:outerShdw>
          </a:effectLst>
          <a:scene3d>
            <a:camera prst="orthographicFront"/>
            <a:lightRig rig="threePt" dir="t"/>
          </a:scene3d>
          <a:sp3d>
            <a:bevelT/>
          </a:sp3d>
          <a:extLst>
            <a:ext uri="{91240B29-F687-4f45-9708-019B960494DF}">
              <a14:hiddenLine xmlns="" xmlns:a14="http://schemas.microsoft.com/office/drawing/2010/main" w="38100">
                <a:solidFill>
                  <a:srgbClr val="000000"/>
                </a:solidFill>
                <a:round/>
                <a:headEnd/>
                <a:tailEnd/>
              </a14:hiddenLine>
            </a:ext>
          </a:extLst>
        </p:spPr>
        <p:txBody>
          <a:bodyPr anchor="ctr"/>
          <a:lstStyle/>
          <a:p>
            <a:pPr algn="ctr" fontAlgn="auto">
              <a:spcBef>
                <a:spcPts val="0"/>
              </a:spcBef>
              <a:spcAft>
                <a:spcPts val="0"/>
              </a:spcAft>
              <a:defRPr/>
            </a:pPr>
            <a:r>
              <a:rPr lang="en-GB" b="1" kern="0" dirty="0">
                <a:solidFill>
                  <a:srgbClr val="000000"/>
                </a:solidFill>
                <a:latin typeface="Calibri" panose="020F0502020204030204" pitchFamily="34" charset="0"/>
                <a:ea typeface="Tahoma"/>
                <a:cs typeface="Arial" panose="020B0604020202020204" pitchFamily="34" charset="0"/>
              </a:rPr>
              <a:t>Lanreotide Depot SC for &gt;3 months</a:t>
            </a:r>
          </a:p>
          <a:p>
            <a:pPr algn="ctr" fontAlgn="auto">
              <a:spcBef>
                <a:spcPts val="0"/>
              </a:spcBef>
              <a:spcAft>
                <a:spcPts val="0"/>
              </a:spcAft>
              <a:defRPr/>
            </a:pPr>
            <a:r>
              <a:rPr lang="en-GB" b="1" kern="0" dirty="0">
                <a:solidFill>
                  <a:srgbClr val="000000"/>
                </a:solidFill>
                <a:latin typeface="Calibri" panose="020F0502020204030204" pitchFamily="34" charset="0"/>
                <a:ea typeface="Tahoma"/>
                <a:cs typeface="Arial" panose="020B0604020202020204" pitchFamily="34" charset="0"/>
              </a:rPr>
              <a:t>(routine clinical practice)</a:t>
            </a:r>
          </a:p>
        </p:txBody>
      </p:sp>
      <p:sp>
        <p:nvSpPr>
          <p:cNvPr id="11" name="Rounded Rectangle 10"/>
          <p:cNvSpPr>
            <a:spLocks noChangeArrowheads="1"/>
          </p:cNvSpPr>
          <p:nvPr/>
        </p:nvSpPr>
        <p:spPr bwMode="auto">
          <a:xfrm>
            <a:off x="7645401" y="4042735"/>
            <a:ext cx="2646363" cy="876300"/>
          </a:xfrm>
          <a:prstGeom prst="roundRect">
            <a:avLst>
              <a:gd name="adj" fmla="val 0"/>
            </a:avLst>
          </a:prstGeom>
          <a:solidFill>
            <a:srgbClr val="DADADA"/>
          </a:solidFill>
          <a:ln>
            <a:noFill/>
          </a:ln>
          <a:effectLst>
            <a:outerShdw blurRad="50800" dist="38100" dir="2700000" algn="tl" rotWithShape="0">
              <a:srgbClr val="808080">
                <a:alpha val="39998"/>
              </a:srgbClr>
            </a:outerShdw>
          </a:effectLst>
          <a:scene3d>
            <a:camera prst="orthographicFront"/>
            <a:lightRig rig="threePt" dir="t"/>
          </a:scene3d>
          <a:sp3d>
            <a:bevelT/>
          </a:sp3d>
          <a:extLst>
            <a:ext uri="{91240B29-F687-4f45-9708-019B960494DF}">
              <a14:hiddenLine xmlns="" xmlns:a14="http://schemas.microsoft.com/office/drawing/2010/main" w="38100">
                <a:solidFill>
                  <a:srgbClr val="000000"/>
                </a:solidFill>
                <a:round/>
                <a:headEnd/>
                <a:tailEnd/>
              </a14:hiddenLine>
            </a:ext>
          </a:extLst>
        </p:spPr>
        <p:txBody>
          <a:bodyPr anchor="ctr"/>
          <a:lstStyle/>
          <a:p>
            <a:pPr algn="ctr" fontAlgn="auto">
              <a:spcBef>
                <a:spcPts val="0"/>
              </a:spcBef>
              <a:spcAft>
                <a:spcPts val="0"/>
              </a:spcAft>
              <a:defRPr/>
            </a:pPr>
            <a:r>
              <a:rPr lang="en-GB" sz="1600" b="1" kern="0" dirty="0">
                <a:solidFill>
                  <a:srgbClr val="000000"/>
                </a:solidFill>
                <a:latin typeface="Calibri" panose="020F0502020204030204" pitchFamily="34" charset="0"/>
                <a:ea typeface="Tahoma"/>
                <a:cs typeface="Arial" panose="020B0604020202020204" pitchFamily="34" charset="0"/>
              </a:rPr>
              <a:t>Primary Endpoint:</a:t>
            </a:r>
          </a:p>
          <a:p>
            <a:pPr algn="ctr" fontAlgn="auto">
              <a:spcBef>
                <a:spcPts val="0"/>
              </a:spcBef>
              <a:spcAft>
                <a:spcPts val="0"/>
              </a:spcAft>
              <a:defRPr/>
            </a:pPr>
            <a:r>
              <a:rPr lang="en-GB" sz="1600" b="1" kern="0" dirty="0">
                <a:solidFill>
                  <a:srgbClr val="000000"/>
                </a:solidFill>
                <a:latin typeface="Calibri" panose="020F0502020204030204" pitchFamily="34" charset="0"/>
                <a:ea typeface="Tahoma"/>
                <a:cs typeface="Arial" panose="020B0604020202020204" pitchFamily="34" charset="0"/>
              </a:rPr>
              <a:t>Overall patient satisfaction with diarrhea control</a:t>
            </a:r>
          </a:p>
        </p:txBody>
      </p:sp>
      <p:sp>
        <p:nvSpPr>
          <p:cNvPr id="9" name="Right Arrow 8"/>
          <p:cNvSpPr>
            <a:spLocks noChangeArrowheads="1"/>
          </p:cNvSpPr>
          <p:nvPr/>
        </p:nvSpPr>
        <p:spPr bwMode="auto">
          <a:xfrm>
            <a:off x="6678614" y="4165600"/>
            <a:ext cx="669925" cy="571500"/>
          </a:xfrm>
          <a:prstGeom prst="rightArrow">
            <a:avLst>
              <a:gd name="adj1" fmla="val 50000"/>
              <a:gd name="adj2" fmla="val 50085"/>
            </a:avLst>
          </a:prstGeom>
          <a:solidFill>
            <a:srgbClr val="FFFF00"/>
          </a:solidFill>
          <a:ln>
            <a:noFill/>
          </a:ln>
          <a:effectLst>
            <a:outerShdw blurRad="50800" dist="38100" dir="2700000" algn="tl" rotWithShape="0">
              <a:srgbClr val="808080">
                <a:alpha val="39998"/>
              </a:srgbClr>
            </a:outerShdw>
          </a:effectLst>
          <a:scene3d>
            <a:camera prst="orthographicFront"/>
            <a:lightRig rig="threePt" dir="t"/>
          </a:scene3d>
          <a:sp3d>
            <a:bevelT/>
          </a:sp3d>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fontAlgn="auto">
              <a:spcBef>
                <a:spcPts val="0"/>
              </a:spcBef>
              <a:spcAft>
                <a:spcPts val="0"/>
              </a:spcAft>
              <a:defRPr/>
            </a:pPr>
            <a:endParaRPr lang="en-US" kern="0" dirty="0">
              <a:solidFill>
                <a:srgbClr val="FFFFFF"/>
              </a:solidFill>
              <a:latin typeface="Calibri" panose="020F0502020204030204" pitchFamily="34" charset="0"/>
              <a:ea typeface="Tahoma"/>
            </a:endParaRPr>
          </a:p>
        </p:txBody>
      </p:sp>
      <p:sp>
        <p:nvSpPr>
          <p:cNvPr id="12" name="Rounded Rectangle 11"/>
          <p:cNvSpPr>
            <a:spLocks noChangeArrowheads="1"/>
          </p:cNvSpPr>
          <p:nvPr/>
        </p:nvSpPr>
        <p:spPr bwMode="auto">
          <a:xfrm>
            <a:off x="1612900" y="1424947"/>
            <a:ext cx="8712200" cy="1689100"/>
          </a:xfrm>
          <a:prstGeom prst="roundRect">
            <a:avLst>
              <a:gd name="adj" fmla="val 2778"/>
            </a:avLst>
          </a:prstGeom>
          <a:solidFill>
            <a:schemeClr val="accent1">
              <a:lumMod val="40000"/>
              <a:lumOff val="60000"/>
            </a:schemeClr>
          </a:solidFill>
          <a:ln>
            <a:noFill/>
          </a:ln>
          <a:effectLst>
            <a:outerShdw blurRad="40000" dist="23000" dir="5400000" rotWithShape="0">
              <a:srgbClr val="808080">
                <a:alpha val="34998"/>
              </a:srgbClr>
            </a:outerShdw>
          </a:effectLst>
          <a:scene3d>
            <a:camera prst="orthographicFront"/>
            <a:lightRig rig="threePt" dir="t"/>
          </a:scene3d>
          <a:sp3d>
            <a:bevelT/>
          </a:sp3d>
          <a:extLst>
            <a:ext uri="{91240B29-F687-4f45-9708-019B960494DF}">
              <a14:hiddenLine xmlns="" xmlns:a14="http://schemas.microsoft.com/office/drawing/2010/main" w="9525">
                <a:solidFill>
                  <a:srgbClr val="000000"/>
                </a:solidFill>
                <a:round/>
                <a:headEnd/>
                <a:tailEnd/>
              </a14:hiddenLine>
            </a:ext>
          </a:extLst>
        </p:spPr>
        <p:txBody>
          <a:bodyPr anchor="ctr"/>
          <a:lstStyle/>
          <a:p>
            <a:pPr algn="ctr" fontAlgn="auto">
              <a:spcBef>
                <a:spcPts val="0"/>
              </a:spcBef>
              <a:spcAft>
                <a:spcPts val="600"/>
              </a:spcAft>
              <a:tabLst>
                <a:tab pos="1139825" algn="l"/>
              </a:tabLst>
              <a:defRPr/>
            </a:pPr>
            <a:r>
              <a:rPr lang="en-US" sz="1600" b="1" kern="0" dirty="0">
                <a:solidFill>
                  <a:srgbClr val="000000"/>
                </a:solidFill>
                <a:latin typeface="Calibri" panose="020F0502020204030204" pitchFamily="34" charset="0"/>
                <a:ea typeface="Tahoma"/>
              </a:rPr>
              <a:t>Study design:</a:t>
            </a:r>
            <a:r>
              <a:rPr lang="en-US" sz="1600" kern="0" dirty="0">
                <a:solidFill>
                  <a:srgbClr val="000000"/>
                </a:solidFill>
                <a:latin typeface="Calibri" panose="020F0502020204030204" pitchFamily="34" charset="0"/>
                <a:ea typeface="Tahoma"/>
              </a:rPr>
              <a:t>	 </a:t>
            </a:r>
            <a:r>
              <a:rPr lang="en-US" b="1" kern="0" dirty="0">
                <a:solidFill>
                  <a:srgbClr val="000000"/>
                </a:solidFill>
                <a:latin typeface="Calibri" panose="020F0502020204030204" pitchFamily="34" charset="0"/>
                <a:ea typeface="Tahoma"/>
              </a:rPr>
              <a:t>Observationa</a:t>
            </a:r>
            <a:r>
              <a:rPr lang="en-US" sz="1600" b="1" kern="0" dirty="0">
                <a:solidFill>
                  <a:srgbClr val="000000"/>
                </a:solidFill>
                <a:latin typeface="Calibri" panose="020F0502020204030204" pitchFamily="34" charset="0"/>
                <a:ea typeface="Tahoma"/>
              </a:rPr>
              <a:t>l, non-interventional, international study </a:t>
            </a:r>
            <a:r>
              <a:rPr lang="en-US" sz="1600" kern="0" dirty="0">
                <a:solidFill>
                  <a:srgbClr val="000000"/>
                </a:solidFill>
                <a:latin typeface="Calibri" panose="020F0502020204030204" pitchFamily="34" charset="0"/>
                <a:ea typeface="Tahoma"/>
              </a:rPr>
              <a:t>conducted in eight countries</a:t>
            </a:r>
          </a:p>
          <a:p>
            <a:pPr algn="ctr" fontAlgn="auto">
              <a:spcBef>
                <a:spcPts val="0"/>
              </a:spcBef>
              <a:spcAft>
                <a:spcPts val="0"/>
              </a:spcAft>
              <a:tabLst>
                <a:tab pos="1139825" algn="l"/>
              </a:tabLst>
              <a:defRPr/>
            </a:pPr>
            <a:r>
              <a:rPr lang="en-US" sz="1600" b="1" kern="0" dirty="0">
                <a:solidFill>
                  <a:srgbClr val="000000"/>
                </a:solidFill>
                <a:latin typeface="Calibri" panose="020F0502020204030204" pitchFamily="34" charset="0"/>
                <a:ea typeface="Tahoma"/>
              </a:rPr>
              <a:t>Population: 	N=273 </a:t>
            </a:r>
            <a:r>
              <a:rPr lang="en-US" sz="1600" kern="0" dirty="0">
                <a:solidFill>
                  <a:srgbClr val="000000"/>
                </a:solidFill>
                <a:latin typeface="Calibri" panose="020F0502020204030204" pitchFamily="34" charset="0"/>
                <a:ea typeface="Tahoma"/>
              </a:rPr>
              <a:t>adults with NETs, carcinoid syndrome-related diarrhea, and &gt;3 months use </a:t>
            </a:r>
          </a:p>
          <a:p>
            <a:pPr algn="ctr" fontAlgn="auto">
              <a:spcBef>
                <a:spcPts val="0"/>
              </a:spcBef>
              <a:spcAft>
                <a:spcPts val="600"/>
              </a:spcAft>
              <a:tabLst>
                <a:tab pos="1139825" algn="l"/>
              </a:tabLst>
              <a:defRPr/>
            </a:pPr>
            <a:r>
              <a:rPr lang="en-US" sz="1600" kern="0" dirty="0">
                <a:solidFill>
                  <a:srgbClr val="000000"/>
                </a:solidFill>
                <a:latin typeface="Calibri" panose="020F0502020204030204" pitchFamily="34" charset="0"/>
                <a:ea typeface="Tahoma"/>
              </a:rPr>
              <a:t>	of lanreotide</a:t>
            </a:r>
          </a:p>
          <a:p>
            <a:pPr algn="ctr" fontAlgn="auto">
              <a:spcBef>
                <a:spcPts val="0"/>
              </a:spcBef>
              <a:spcAft>
                <a:spcPts val="0"/>
              </a:spcAft>
              <a:tabLst>
                <a:tab pos="1139825" algn="l"/>
              </a:tabLst>
              <a:defRPr/>
            </a:pPr>
            <a:r>
              <a:rPr lang="en-US" sz="1600" b="1" kern="0" dirty="0">
                <a:solidFill>
                  <a:srgbClr val="000000"/>
                </a:solidFill>
                <a:latin typeface="Calibri" panose="020F0502020204030204" pitchFamily="34" charset="0"/>
                <a:ea typeface="Tahoma"/>
              </a:rPr>
              <a:t>Treatment: </a:t>
            </a:r>
            <a:r>
              <a:rPr lang="en-US" sz="1600" kern="0" dirty="0">
                <a:solidFill>
                  <a:srgbClr val="000000"/>
                </a:solidFill>
                <a:latin typeface="Calibri" panose="020F0502020204030204" pitchFamily="34" charset="0"/>
                <a:ea typeface="Tahoma"/>
              </a:rPr>
              <a:t>	Lanreotide Depot was prescribed in accordance with routine clinical practice, prior to and independently from, the decision to enroll patients in the study</a:t>
            </a:r>
          </a:p>
        </p:txBody>
      </p:sp>
    </p:spTree>
    <p:extLst>
      <p:ext uri="{BB962C8B-B14F-4D97-AF65-F5344CB8AC3E}">
        <p14:creationId xmlns:p14="http://schemas.microsoft.com/office/powerpoint/2010/main" val="226360042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 name="Rounded Rectangle 8"/>
          <p:cNvSpPr>
            <a:spLocks noChangeArrowheads="1"/>
          </p:cNvSpPr>
          <p:nvPr/>
        </p:nvSpPr>
        <p:spPr bwMode="auto">
          <a:xfrm>
            <a:off x="2060575" y="1625600"/>
            <a:ext cx="8070850" cy="3994150"/>
          </a:xfrm>
          <a:prstGeom prst="roundRect">
            <a:avLst>
              <a:gd name="adj" fmla="val 7181"/>
            </a:avLst>
          </a:prstGeom>
          <a:noFill/>
          <a:ln>
            <a:noFill/>
          </a:ln>
          <a:effectLst>
            <a:outerShdw blurRad="50800" dist="38100" dir="2700000" algn="tl" rotWithShape="0">
              <a:srgbClr val="808080">
                <a:alpha val="39998"/>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round/>
                <a:headEnd/>
                <a:tailEnd/>
              </a14:hiddenLine>
            </a:ext>
          </a:extLst>
        </p:spPr>
        <p:txBody>
          <a:bodyPr anchor="ctr"/>
          <a:lstStyle/>
          <a:p>
            <a:pPr algn="ctr" fontAlgn="auto">
              <a:spcBef>
                <a:spcPts val="0"/>
              </a:spcBef>
              <a:spcAft>
                <a:spcPts val="0"/>
              </a:spcAft>
              <a:defRPr/>
            </a:pPr>
            <a:endParaRPr lang="en-US" sz="1100" kern="0">
              <a:solidFill>
                <a:srgbClr val="00009C"/>
              </a:solidFill>
              <a:latin typeface="Calibri" panose="020F0502020204030204" pitchFamily="34" charset="0"/>
              <a:ea typeface="Tahoma"/>
            </a:endParaRPr>
          </a:p>
        </p:txBody>
      </p:sp>
      <p:pic>
        <p:nvPicPr>
          <p:cNvPr id="124931" name="Picture 2"/>
          <p:cNvPicPr>
            <a:picLocks noChangeAspect="1" noChangeArrowheads="1"/>
          </p:cNvPicPr>
          <p:nvPr/>
        </p:nvPicPr>
        <p:blipFill>
          <a:blip r:embed="rId3">
            <a:clrChange>
              <a:clrFrom>
                <a:srgbClr val="E9EEF7"/>
              </a:clrFrom>
              <a:clrTo>
                <a:srgbClr val="E9EEF7">
                  <a:alpha val="0"/>
                </a:srgbClr>
              </a:clrTo>
            </a:clrChange>
            <a:extLst>
              <a:ext uri="{28A0092B-C50C-407E-A947-70E740481C1C}">
                <a14:useLocalDpi xmlns:a14="http://schemas.microsoft.com/office/drawing/2010/main" val="0"/>
              </a:ext>
            </a:extLst>
          </a:blip>
          <a:srcRect/>
          <a:stretch>
            <a:fillRect/>
          </a:stretch>
        </p:blipFill>
        <p:spPr bwMode="auto">
          <a:xfrm>
            <a:off x="2428875" y="2120900"/>
            <a:ext cx="7367588" cy="3390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4932" name="Title 1"/>
          <p:cNvSpPr>
            <a:spLocks noGrp="1"/>
          </p:cNvSpPr>
          <p:nvPr>
            <p:ph type="title"/>
          </p:nvPr>
        </p:nvSpPr>
        <p:spPr bwMode="auto">
          <a:xfrm>
            <a:off x="1524000" y="0"/>
            <a:ext cx="9144000" cy="1143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solidFill>
                  <a:schemeClr val="bg1"/>
                </a:solidFill>
                <a:effectLst/>
                <a:latin typeface="Calibri" panose="020F0502020204030204" pitchFamily="34" charset="0"/>
              </a:rPr>
              <a:t>SYMNET: Primary Endpoint</a:t>
            </a:r>
            <a:br>
              <a:rPr lang="en-US" altLang="en-US">
                <a:solidFill>
                  <a:schemeClr val="bg1"/>
                </a:solidFill>
                <a:effectLst/>
                <a:latin typeface="Calibri" panose="020F0502020204030204" pitchFamily="34" charset="0"/>
              </a:rPr>
            </a:br>
            <a:r>
              <a:rPr lang="en-US" altLang="en-US">
                <a:solidFill>
                  <a:schemeClr val="bg1"/>
                </a:solidFill>
                <a:effectLst/>
                <a:latin typeface="Calibri" panose="020F0502020204030204" pitchFamily="34" charset="0"/>
              </a:rPr>
              <a:t>(Satisfaction with</a:t>
            </a:r>
            <a:r>
              <a:rPr lang="en-US" altLang="en-US">
                <a:solidFill>
                  <a:schemeClr val="bg1"/>
                </a:solidFill>
                <a:effectLst/>
                <a:latin typeface="Calibri" panose="020F0502020204030204" pitchFamily="34" charset="0"/>
                <a:cs typeface="Arial" panose="020B0604020202020204" pitchFamily="34" charset="0"/>
              </a:rPr>
              <a:t> Diarrhea Control)</a:t>
            </a:r>
          </a:p>
        </p:txBody>
      </p:sp>
      <p:sp>
        <p:nvSpPr>
          <p:cNvPr id="124933" name="Text Placeholder 6"/>
          <p:cNvSpPr>
            <a:spLocks noGrp="1"/>
          </p:cNvSpPr>
          <p:nvPr>
            <p:ph type="body" sz="quarter" idx="10"/>
          </p:nvPr>
        </p:nvSpPr>
        <p:spPr>
          <a:xfrm>
            <a:off x="1524001" y="6368780"/>
            <a:ext cx="7580313" cy="343171"/>
          </a:xfrm>
        </p:spPr>
        <p:txBody>
          <a:bodyPr/>
          <a:lstStyle/>
          <a:p>
            <a:pPr marL="0" lvl="1" indent="0">
              <a:spcBef>
                <a:spcPct val="0"/>
              </a:spcBef>
              <a:buNone/>
            </a:pPr>
            <a:r>
              <a:rPr lang="en-US" altLang="en-US" sz="1400" b="1">
                <a:solidFill>
                  <a:schemeClr val="bg1"/>
                </a:solidFill>
                <a:effectLst/>
                <a:latin typeface="Calibri" panose="020F0502020204030204" pitchFamily="34" charset="0"/>
                <a:ea typeface="MS PGothic" panose="020B0600070205080204" pitchFamily="34" charset="-128"/>
              </a:rPr>
              <a:t>Ruszniewski P, et al. Poster presented at ENETS. March 5-7, 2014; Barcelona, Spain.</a:t>
            </a:r>
          </a:p>
        </p:txBody>
      </p:sp>
      <p:sp>
        <p:nvSpPr>
          <p:cNvPr id="124934" name="TextBox 11"/>
          <p:cNvSpPr txBox="1">
            <a:spLocks noChangeArrowheads="1"/>
          </p:cNvSpPr>
          <p:nvPr/>
        </p:nvSpPr>
        <p:spPr bwMode="auto">
          <a:xfrm>
            <a:off x="3467100" y="2641601"/>
            <a:ext cx="1905000"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200" b="1" kern="0">
                <a:solidFill>
                  <a:srgbClr val="00009C"/>
                </a:solidFill>
                <a:latin typeface="Calibri" panose="020F0502020204030204" pitchFamily="34" charset="0"/>
              </a:rPr>
              <a:t>76% </a:t>
            </a:r>
            <a:r>
              <a:rPr lang="ja-JP" altLang="en-US" sz="1200" b="1" kern="0">
                <a:solidFill>
                  <a:srgbClr val="00009C"/>
                </a:solidFill>
                <a:latin typeface="Calibri" panose="020F0502020204030204" pitchFamily="34" charset="0"/>
              </a:rPr>
              <a:t>“</a:t>
            </a:r>
            <a:r>
              <a:rPr lang="en-US" altLang="ja-JP" sz="1200" b="1" kern="0">
                <a:solidFill>
                  <a:srgbClr val="00009C"/>
                </a:solidFill>
                <a:latin typeface="Calibri" panose="020F0502020204030204" pitchFamily="34" charset="0"/>
              </a:rPr>
              <a:t>Completely</a:t>
            </a:r>
            <a:r>
              <a:rPr lang="ja-JP" altLang="en-US" sz="1200" b="1" kern="0">
                <a:solidFill>
                  <a:srgbClr val="00009C"/>
                </a:solidFill>
                <a:latin typeface="Calibri" panose="020F0502020204030204" pitchFamily="34" charset="0"/>
              </a:rPr>
              <a:t>”</a:t>
            </a:r>
            <a:r>
              <a:rPr lang="en-US" altLang="ja-JP" sz="1200" b="1" kern="0">
                <a:solidFill>
                  <a:srgbClr val="00009C"/>
                </a:solidFill>
                <a:latin typeface="Calibri" panose="020F0502020204030204" pitchFamily="34" charset="0"/>
              </a:rPr>
              <a:t> or </a:t>
            </a:r>
            <a:r>
              <a:rPr lang="ja-JP" altLang="en-US" sz="1200" b="1" kern="0">
                <a:solidFill>
                  <a:srgbClr val="00009C"/>
                </a:solidFill>
                <a:latin typeface="Calibri" panose="020F0502020204030204" pitchFamily="34" charset="0"/>
              </a:rPr>
              <a:t>“</a:t>
            </a:r>
            <a:r>
              <a:rPr lang="en-US" altLang="ja-JP" sz="1200" b="1" kern="0">
                <a:solidFill>
                  <a:srgbClr val="00009C"/>
                </a:solidFill>
                <a:latin typeface="Calibri" panose="020F0502020204030204" pitchFamily="34" charset="0"/>
              </a:rPr>
              <a:t>Rather</a:t>
            </a:r>
            <a:r>
              <a:rPr lang="ja-JP" altLang="en-US" sz="1200" b="1" kern="0">
                <a:solidFill>
                  <a:srgbClr val="00009C"/>
                </a:solidFill>
                <a:latin typeface="Calibri" panose="020F0502020204030204" pitchFamily="34" charset="0"/>
              </a:rPr>
              <a:t>”</a:t>
            </a:r>
            <a:r>
              <a:rPr lang="en-US" altLang="ja-JP" sz="1200" b="1" kern="0">
                <a:solidFill>
                  <a:srgbClr val="00009C"/>
                </a:solidFill>
                <a:latin typeface="Calibri" panose="020F0502020204030204" pitchFamily="34" charset="0"/>
              </a:rPr>
              <a:t> Satisfied</a:t>
            </a:r>
            <a:endParaRPr lang="en-US" altLang="en-US" sz="1200" b="1" kern="0">
              <a:solidFill>
                <a:srgbClr val="00009C"/>
              </a:solidFill>
              <a:latin typeface="Calibri" panose="020F0502020204030204" pitchFamily="34" charset="0"/>
            </a:endParaRPr>
          </a:p>
        </p:txBody>
      </p:sp>
      <p:sp>
        <p:nvSpPr>
          <p:cNvPr id="10" name="Right Brace 9"/>
          <p:cNvSpPr/>
          <p:nvPr/>
        </p:nvSpPr>
        <p:spPr>
          <a:xfrm rot="16200000" flipV="1">
            <a:off x="4318000" y="2184400"/>
            <a:ext cx="171450" cy="2089150"/>
          </a:xfrm>
          <a:prstGeom prst="rightBrac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kern="0" dirty="0">
              <a:solidFill>
                <a:srgbClr val="00009C"/>
              </a:solidFill>
              <a:latin typeface="Calibri" panose="020F0502020204030204" pitchFamily="34" charset="0"/>
            </a:endParaRPr>
          </a:p>
        </p:txBody>
      </p:sp>
      <p:sp>
        <p:nvSpPr>
          <p:cNvPr id="11" name="Rectangle 10"/>
          <p:cNvSpPr/>
          <p:nvPr/>
        </p:nvSpPr>
        <p:spPr>
          <a:xfrm>
            <a:off x="3919589" y="1499795"/>
            <a:ext cx="5073650" cy="646331"/>
          </a:xfrm>
          <a:prstGeom prst="rect">
            <a:avLst/>
          </a:prstGeom>
          <a:solidFill>
            <a:srgbClr val="99FF99"/>
          </a:solidFill>
          <a:scene3d>
            <a:camera prst="orthographicFront"/>
            <a:lightRig rig="threePt" dir="t"/>
          </a:scene3d>
          <a:sp3d>
            <a:bevelT/>
          </a:sp3d>
        </p:spPr>
        <p:txBody>
          <a:bodyPr>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sz="1800" b="1" kern="0">
                <a:solidFill>
                  <a:srgbClr val="000000"/>
                </a:solidFill>
                <a:latin typeface="Calibri" pitchFamily="34" charset="0"/>
              </a:rPr>
              <a:t>Patients</a:t>
            </a:r>
            <a:r>
              <a:rPr lang="ja-JP" altLang="en-US" sz="1800" b="1" kern="0">
                <a:solidFill>
                  <a:srgbClr val="000000"/>
                </a:solidFill>
                <a:latin typeface="Calibri" pitchFamily="34" charset="0"/>
              </a:rPr>
              <a:t>’</a:t>
            </a:r>
            <a:r>
              <a:rPr lang="en-US" altLang="ja-JP" sz="1800" b="1" kern="0">
                <a:solidFill>
                  <a:srgbClr val="000000"/>
                </a:solidFill>
                <a:latin typeface="Calibri" pitchFamily="34" charset="0"/>
              </a:rPr>
              <a:t> Satisfaction with Control of Diarrhea During Lanreotide Depot Treatment (N=268)</a:t>
            </a:r>
            <a:endParaRPr lang="en-US" altLang="en-US" sz="1800" b="1" kern="0">
              <a:solidFill>
                <a:srgbClr val="000000"/>
              </a:solidFill>
              <a:latin typeface="Calibri" pitchFamily="34" charset="0"/>
            </a:endParaRPr>
          </a:p>
        </p:txBody>
      </p:sp>
    </p:spTree>
    <p:extLst>
      <p:ext uri="{BB962C8B-B14F-4D97-AF65-F5344CB8AC3E}">
        <p14:creationId xmlns:p14="http://schemas.microsoft.com/office/powerpoint/2010/main" val="57515412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1" name="Rounded Rectangle 10"/>
          <p:cNvSpPr>
            <a:spLocks noChangeArrowheads="1"/>
          </p:cNvSpPr>
          <p:nvPr/>
        </p:nvSpPr>
        <p:spPr bwMode="auto">
          <a:xfrm>
            <a:off x="2328863" y="1892301"/>
            <a:ext cx="7554912" cy="3876675"/>
          </a:xfrm>
          <a:prstGeom prst="roundRect">
            <a:avLst>
              <a:gd name="adj" fmla="val 7181"/>
            </a:avLst>
          </a:prstGeom>
          <a:noFill/>
          <a:ln>
            <a:noFill/>
          </a:ln>
          <a:effectLst>
            <a:outerShdw blurRad="50800" dist="38100" dir="2700000" algn="tl" rotWithShape="0">
              <a:srgbClr val="808080">
                <a:alpha val="39998"/>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round/>
                <a:headEnd/>
                <a:tailEnd/>
              </a14:hiddenLine>
            </a:ext>
          </a:extLst>
        </p:spPr>
        <p:txBody>
          <a:bodyPr anchor="ctr"/>
          <a:lstStyle/>
          <a:p>
            <a:pPr algn="ctr" fontAlgn="auto">
              <a:spcBef>
                <a:spcPts val="0"/>
              </a:spcBef>
              <a:spcAft>
                <a:spcPts val="0"/>
              </a:spcAft>
              <a:defRPr/>
            </a:pPr>
            <a:endParaRPr lang="en-US" sz="1100" b="1" kern="0" dirty="0">
              <a:solidFill>
                <a:srgbClr val="00009C"/>
              </a:solidFill>
              <a:latin typeface="Calibri" panose="020F0502020204030204" pitchFamily="34" charset="0"/>
              <a:ea typeface="Tahoma"/>
            </a:endParaRPr>
          </a:p>
        </p:txBody>
      </p:sp>
      <p:sp>
        <p:nvSpPr>
          <p:cNvPr id="126979" name="Title 1"/>
          <p:cNvSpPr>
            <a:spLocks noGrp="1"/>
          </p:cNvSpPr>
          <p:nvPr>
            <p:ph type="title"/>
          </p:nvPr>
        </p:nvSpPr>
        <p:spPr bwMode="auto">
          <a:xfrm>
            <a:off x="1982789" y="0"/>
            <a:ext cx="8226425" cy="1143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solidFill>
                  <a:schemeClr val="bg1"/>
                </a:solidFill>
                <a:effectLst/>
                <a:latin typeface="Calibri" panose="020F0502020204030204" pitchFamily="34" charset="0"/>
              </a:rPr>
              <a:t>SYMNET: Other Endpoints </a:t>
            </a:r>
            <a:br>
              <a:rPr lang="en-US" altLang="en-US">
                <a:solidFill>
                  <a:schemeClr val="bg1"/>
                </a:solidFill>
                <a:effectLst/>
                <a:latin typeface="Calibri" panose="020F0502020204030204" pitchFamily="34" charset="0"/>
              </a:rPr>
            </a:br>
            <a:r>
              <a:rPr lang="en-US" altLang="en-US">
                <a:solidFill>
                  <a:schemeClr val="bg1"/>
                </a:solidFill>
                <a:effectLst/>
                <a:latin typeface="Calibri" panose="020F0502020204030204" pitchFamily="34" charset="0"/>
              </a:rPr>
              <a:t>(</a:t>
            </a:r>
            <a:r>
              <a:rPr lang="en-US" altLang="en-US">
                <a:solidFill>
                  <a:schemeClr val="bg1"/>
                </a:solidFill>
                <a:effectLst/>
                <a:latin typeface="Calibri" panose="020F0502020204030204" pitchFamily="34" charset="0"/>
                <a:cs typeface="Arial" panose="020B0604020202020204" pitchFamily="34" charset="0"/>
              </a:rPr>
              <a:t>GI Symptoms)</a:t>
            </a:r>
            <a:endParaRPr lang="en-GB" altLang="en-US">
              <a:solidFill>
                <a:schemeClr val="bg1"/>
              </a:solidFill>
              <a:effectLst/>
              <a:latin typeface="Calibri" panose="020F0502020204030204" pitchFamily="34" charset="0"/>
              <a:cs typeface="Arial" panose="020B0604020202020204" pitchFamily="34" charset="0"/>
            </a:endParaRPr>
          </a:p>
        </p:txBody>
      </p:sp>
      <p:sp>
        <p:nvSpPr>
          <p:cNvPr id="126980" name="Text Placeholder 5"/>
          <p:cNvSpPr>
            <a:spLocks noGrp="1"/>
          </p:cNvSpPr>
          <p:nvPr>
            <p:ph type="body" sz="quarter" idx="10"/>
          </p:nvPr>
        </p:nvSpPr>
        <p:spPr>
          <a:xfrm>
            <a:off x="1531938" y="6368780"/>
            <a:ext cx="7675562" cy="343171"/>
          </a:xfrm>
        </p:spPr>
        <p:txBody>
          <a:bodyPr/>
          <a:lstStyle/>
          <a:p>
            <a:pPr marL="0" lvl="1" indent="0">
              <a:spcBef>
                <a:spcPct val="0"/>
              </a:spcBef>
              <a:buNone/>
            </a:pPr>
            <a:r>
              <a:rPr lang="en-US" altLang="en-US" sz="1400" b="1">
                <a:solidFill>
                  <a:schemeClr val="bg1"/>
                </a:solidFill>
                <a:effectLst/>
                <a:latin typeface="Calibri" panose="020F0502020204030204" pitchFamily="34" charset="0"/>
                <a:ea typeface="MS PGothic" panose="020B0600070205080204" pitchFamily="34" charset="-128"/>
              </a:rPr>
              <a:t>Ruszniewski P, et al. Poster presented at ENETS. March 5-7, 2014; Barcelona, Spain.</a:t>
            </a:r>
          </a:p>
        </p:txBody>
      </p:sp>
      <p:graphicFrame>
        <p:nvGraphicFramePr>
          <p:cNvPr id="126981" name="Chart 11"/>
          <p:cNvGraphicFramePr>
            <a:graphicFrameLocks/>
          </p:cNvGraphicFramePr>
          <p:nvPr>
            <p:extLst>
              <p:ext uri="{D42A27DB-BD31-4B8C-83A1-F6EECF244321}">
                <p14:modId xmlns:p14="http://schemas.microsoft.com/office/powerpoint/2010/main" val="4153413177"/>
              </p:ext>
            </p:extLst>
          </p:nvPr>
        </p:nvGraphicFramePr>
        <p:xfrm>
          <a:off x="2336800" y="2387601"/>
          <a:ext cx="7570788" cy="3692525"/>
        </p:xfrm>
        <a:graphic>
          <a:graphicData uri="http://schemas.openxmlformats.org/presentationml/2006/ole">
            <mc:AlternateContent xmlns:mc="http://schemas.openxmlformats.org/markup-compatibility/2006">
              <mc:Choice xmlns:v="urn:schemas-microsoft-com:vml" Requires="v">
                <p:oleObj spid="_x0000_s29768" name="Worksheet" r:id="rId4" imgW="7574403" imgH="3691866" progId="Excel.Sheet.8">
                  <p:embed/>
                </p:oleObj>
              </mc:Choice>
              <mc:Fallback>
                <p:oleObj name="Worksheet" r:id="rId4" imgW="7574403" imgH="3691866" progId="Excel.Sheet.8">
                  <p:embed/>
                  <p:pic>
                    <p:nvPicPr>
                      <p:cNvPr id="126981" name="Chart 11"/>
                      <p:cNvPicPr>
                        <a:picLocks noChangeArrowheads="1"/>
                      </p:cNvPicPr>
                      <p:nvPr/>
                    </p:nvPicPr>
                    <p:blipFill>
                      <a:blip r:embed="rId5"/>
                      <a:srcRect/>
                      <a:stretch>
                        <a:fillRect/>
                      </a:stretch>
                    </p:blipFill>
                    <p:spPr bwMode="auto">
                      <a:xfrm>
                        <a:off x="2336800" y="2387601"/>
                        <a:ext cx="7570788" cy="369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oleObj>
              </mc:Fallback>
            </mc:AlternateContent>
          </a:graphicData>
        </a:graphic>
      </p:graphicFrame>
      <p:sp>
        <p:nvSpPr>
          <p:cNvPr id="126982" name="TextBox 6"/>
          <p:cNvSpPr txBox="1">
            <a:spLocks noChangeArrowheads="1"/>
          </p:cNvSpPr>
          <p:nvPr/>
        </p:nvSpPr>
        <p:spPr bwMode="auto">
          <a:xfrm>
            <a:off x="3581400" y="2806700"/>
            <a:ext cx="1447800"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i="1" kern="0">
                <a:solidFill>
                  <a:srgbClr val="00009C"/>
                </a:solidFill>
                <a:latin typeface="Calibri" panose="020F0502020204030204" pitchFamily="34" charset="0"/>
              </a:rPr>
              <a:t>P</a:t>
            </a:r>
            <a:r>
              <a:rPr lang="en-US" altLang="en-US" sz="1100" kern="0">
                <a:solidFill>
                  <a:srgbClr val="00009C"/>
                </a:solidFill>
                <a:latin typeface="Calibri" panose="020F0502020204030204" pitchFamily="34" charset="0"/>
              </a:rPr>
              <a:t>&lt;0.001</a:t>
            </a:r>
          </a:p>
        </p:txBody>
      </p:sp>
      <p:sp>
        <p:nvSpPr>
          <p:cNvPr id="126983" name="TextBox 7"/>
          <p:cNvSpPr txBox="1">
            <a:spLocks noChangeArrowheads="1"/>
          </p:cNvSpPr>
          <p:nvPr/>
        </p:nvSpPr>
        <p:spPr bwMode="auto">
          <a:xfrm>
            <a:off x="5626100" y="3937000"/>
            <a:ext cx="1447800"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i="1" kern="0">
                <a:solidFill>
                  <a:srgbClr val="00009C"/>
                </a:solidFill>
                <a:latin typeface="Calibri" panose="020F0502020204030204" pitchFamily="34" charset="0"/>
              </a:rPr>
              <a:t>P</a:t>
            </a:r>
            <a:r>
              <a:rPr lang="en-US" altLang="en-US" sz="1100" kern="0">
                <a:solidFill>
                  <a:srgbClr val="00009C"/>
                </a:solidFill>
                <a:latin typeface="Calibri" panose="020F0502020204030204" pitchFamily="34" charset="0"/>
              </a:rPr>
              <a:t>&lt;0.001</a:t>
            </a:r>
          </a:p>
        </p:txBody>
      </p:sp>
      <p:sp>
        <p:nvSpPr>
          <p:cNvPr id="126984" name="TextBox 8"/>
          <p:cNvSpPr txBox="1">
            <a:spLocks noChangeArrowheads="1"/>
          </p:cNvSpPr>
          <p:nvPr/>
        </p:nvSpPr>
        <p:spPr bwMode="auto">
          <a:xfrm>
            <a:off x="7759700" y="3530600"/>
            <a:ext cx="1447800" cy="261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i="1" kern="0">
                <a:solidFill>
                  <a:srgbClr val="00009C"/>
                </a:solidFill>
                <a:latin typeface="Calibri" panose="020F0502020204030204" pitchFamily="34" charset="0"/>
              </a:rPr>
              <a:t>P</a:t>
            </a:r>
            <a:r>
              <a:rPr lang="en-US" altLang="en-US" sz="1100" kern="0">
                <a:solidFill>
                  <a:srgbClr val="00009C"/>
                </a:solidFill>
                <a:latin typeface="Calibri" panose="020F0502020204030204" pitchFamily="34" charset="0"/>
              </a:rPr>
              <a:t>&lt;0.001</a:t>
            </a:r>
          </a:p>
        </p:txBody>
      </p:sp>
      <p:sp>
        <p:nvSpPr>
          <p:cNvPr id="13" name="TextBox 12"/>
          <p:cNvSpPr txBox="1"/>
          <p:nvPr/>
        </p:nvSpPr>
        <p:spPr>
          <a:xfrm>
            <a:off x="2581732" y="1612612"/>
            <a:ext cx="7162800" cy="707886"/>
          </a:xfrm>
          <a:prstGeom prst="rect">
            <a:avLst/>
          </a:prstGeom>
          <a:solidFill>
            <a:srgbClr val="99FF99"/>
          </a:solidFill>
          <a:scene3d>
            <a:camera prst="orthographicFront"/>
            <a:lightRig rig="threePt" dir="t"/>
          </a:scene3d>
          <a:sp3d>
            <a:bevelT/>
          </a:sp3d>
        </p:spPr>
        <p:txBody>
          <a:bodyPr>
            <a:spAutoFit/>
          </a:bodyPr>
          <a:lstStyle/>
          <a:p>
            <a:pPr algn="ctr" fontAlgn="auto">
              <a:spcBef>
                <a:spcPts val="0"/>
              </a:spcBef>
              <a:spcAft>
                <a:spcPts val="0"/>
              </a:spcAft>
              <a:defRPr/>
            </a:pPr>
            <a:r>
              <a:rPr lang="en-US" sz="2000" b="1" kern="0" dirty="0">
                <a:solidFill>
                  <a:srgbClr val="000000"/>
                </a:solidFill>
                <a:latin typeface="Calibri" panose="020F0502020204030204" pitchFamily="34" charset="0"/>
              </a:rPr>
              <a:t>Changes in Stool Urgency, Stool Leakage, and Diarrhea-Associated Pain Post-Lanreotide Treatment</a:t>
            </a:r>
          </a:p>
        </p:txBody>
      </p:sp>
    </p:spTree>
    <p:extLst>
      <p:ext uri="{BB962C8B-B14F-4D97-AF65-F5344CB8AC3E}">
        <p14:creationId xmlns:p14="http://schemas.microsoft.com/office/powerpoint/2010/main" val="308660158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3" name="Rounded Rectangle 22"/>
          <p:cNvSpPr>
            <a:spLocks noChangeArrowheads="1"/>
          </p:cNvSpPr>
          <p:nvPr/>
        </p:nvSpPr>
        <p:spPr bwMode="auto">
          <a:xfrm>
            <a:off x="1936751" y="1739901"/>
            <a:ext cx="3941763" cy="4214813"/>
          </a:xfrm>
          <a:prstGeom prst="roundRect">
            <a:avLst>
              <a:gd name="adj" fmla="val 7181"/>
            </a:avLst>
          </a:prstGeom>
          <a:noFill/>
          <a:ln>
            <a:noFill/>
          </a:ln>
          <a:effectLst>
            <a:outerShdw blurRad="50800" dist="38100" dir="2700000" algn="tl" rotWithShape="0">
              <a:srgbClr val="808080">
                <a:alpha val="39998"/>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round/>
                <a:headEnd/>
                <a:tailEnd/>
              </a14:hiddenLine>
            </a:ext>
          </a:extLst>
        </p:spPr>
        <p:txBody>
          <a:bodyPr anchor="ctr"/>
          <a:lstStyle/>
          <a:p>
            <a:pPr algn="ctr" fontAlgn="auto">
              <a:spcBef>
                <a:spcPts val="0"/>
              </a:spcBef>
              <a:spcAft>
                <a:spcPts val="0"/>
              </a:spcAft>
              <a:defRPr/>
            </a:pPr>
            <a:endParaRPr lang="en-US" sz="1100" kern="0">
              <a:solidFill>
                <a:srgbClr val="00009C"/>
              </a:solidFill>
              <a:latin typeface="Tahoma"/>
              <a:ea typeface="Tahoma"/>
            </a:endParaRPr>
          </a:p>
        </p:txBody>
      </p:sp>
      <p:sp>
        <p:nvSpPr>
          <p:cNvPr id="25" name="Rounded Rectangle 24"/>
          <p:cNvSpPr>
            <a:spLocks noChangeArrowheads="1"/>
          </p:cNvSpPr>
          <p:nvPr/>
        </p:nvSpPr>
        <p:spPr bwMode="auto">
          <a:xfrm>
            <a:off x="6291263" y="1739901"/>
            <a:ext cx="3941762" cy="4214813"/>
          </a:xfrm>
          <a:prstGeom prst="roundRect">
            <a:avLst>
              <a:gd name="adj" fmla="val 7181"/>
            </a:avLst>
          </a:prstGeom>
          <a:noFill/>
          <a:ln>
            <a:noFill/>
          </a:ln>
          <a:effectLst>
            <a:outerShdw blurRad="50800" dist="38100" dir="2700000" algn="tl" rotWithShape="0">
              <a:srgbClr val="808080">
                <a:alpha val="39998"/>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round/>
                <a:headEnd/>
                <a:tailEnd/>
              </a14:hiddenLine>
            </a:ext>
          </a:extLst>
        </p:spPr>
        <p:txBody>
          <a:bodyPr anchor="ctr"/>
          <a:lstStyle/>
          <a:p>
            <a:pPr algn="ctr" fontAlgn="auto">
              <a:spcBef>
                <a:spcPts val="0"/>
              </a:spcBef>
              <a:spcAft>
                <a:spcPts val="0"/>
              </a:spcAft>
              <a:defRPr/>
            </a:pPr>
            <a:endParaRPr lang="en-US" sz="1100" kern="0">
              <a:solidFill>
                <a:srgbClr val="00009C"/>
              </a:solidFill>
              <a:latin typeface="Tahoma"/>
              <a:ea typeface="Tahoma"/>
            </a:endParaRPr>
          </a:p>
        </p:txBody>
      </p:sp>
      <p:sp>
        <p:nvSpPr>
          <p:cNvPr id="129028" name="Title 1"/>
          <p:cNvSpPr>
            <a:spLocks noGrp="1"/>
          </p:cNvSpPr>
          <p:nvPr>
            <p:ph type="title"/>
          </p:nvPr>
        </p:nvSpPr>
        <p:spPr bwMode="auto">
          <a:xfrm>
            <a:off x="1928814" y="447676"/>
            <a:ext cx="8226425" cy="12922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solidFill>
                  <a:schemeClr val="bg1"/>
                </a:solidFill>
                <a:effectLst/>
                <a:latin typeface="Calibri" panose="020F0502020204030204" pitchFamily="34" charset="0"/>
              </a:rPr>
              <a:t>SYMNET: Satisfaction with</a:t>
            </a:r>
            <a:r>
              <a:rPr lang="en-US" altLang="en-US">
                <a:solidFill>
                  <a:schemeClr val="bg1"/>
                </a:solidFill>
                <a:effectLst/>
                <a:latin typeface="Calibri" panose="020F0502020204030204" pitchFamily="34" charset="0"/>
                <a:cs typeface="Arial" panose="020B0604020202020204" pitchFamily="34" charset="0"/>
              </a:rPr>
              <a:t> Flushing Control after Lanreotide Treatment</a:t>
            </a:r>
            <a:endParaRPr lang="en-US" altLang="en-US" baseline="30000">
              <a:solidFill>
                <a:schemeClr val="bg1"/>
              </a:solidFill>
              <a:effectLst/>
              <a:latin typeface="Calibri" panose="020F0502020204030204" pitchFamily="34" charset="0"/>
            </a:endParaRPr>
          </a:p>
        </p:txBody>
      </p:sp>
      <p:sp>
        <p:nvSpPr>
          <p:cNvPr id="129029" name="Text Placeholder 7"/>
          <p:cNvSpPr>
            <a:spLocks noGrp="1"/>
          </p:cNvSpPr>
          <p:nvPr>
            <p:ph type="body" sz="quarter" idx="10"/>
          </p:nvPr>
        </p:nvSpPr>
        <p:spPr>
          <a:xfrm>
            <a:off x="1690689" y="6369050"/>
            <a:ext cx="7546975" cy="342900"/>
          </a:xfrm>
        </p:spPr>
        <p:txBody>
          <a:bodyPr/>
          <a:lstStyle/>
          <a:p>
            <a:pPr marL="0" lvl="1">
              <a:buNone/>
            </a:pPr>
            <a:r>
              <a:rPr lang="en-US" altLang="en-US" sz="1400">
                <a:solidFill>
                  <a:schemeClr val="bg1"/>
                </a:solidFill>
                <a:effectLst/>
                <a:ea typeface="MS PGothic" panose="020B0600070205080204" pitchFamily="34" charset="-128"/>
              </a:rPr>
              <a:t>Ruszniewski P, et al. Poster presented at ENETS. March 5-7, 2014; Barcelona, Spain.</a:t>
            </a:r>
          </a:p>
        </p:txBody>
      </p:sp>
      <p:graphicFrame>
        <p:nvGraphicFramePr>
          <p:cNvPr id="129030" name="Chart 1"/>
          <p:cNvGraphicFramePr>
            <a:graphicFrameLocks/>
          </p:cNvGraphicFramePr>
          <p:nvPr/>
        </p:nvGraphicFramePr>
        <p:xfrm>
          <a:off x="3735388" y="1739900"/>
          <a:ext cx="4521200" cy="3187700"/>
        </p:xfrm>
        <a:graphic>
          <a:graphicData uri="http://schemas.openxmlformats.org/presentationml/2006/ole">
            <mc:AlternateContent xmlns:mc="http://schemas.openxmlformats.org/markup-compatibility/2006">
              <mc:Choice xmlns:v="urn:schemas-microsoft-com:vml" Requires="v">
                <p:oleObj spid="_x0000_s30792" r:id="rId4" imgW="4523624" imgH="3188484" progId="Excel.Chart.8">
                  <p:embed/>
                </p:oleObj>
              </mc:Choice>
              <mc:Fallback>
                <p:oleObj r:id="rId4" imgW="4523624" imgH="3188484" progId="Excel.Chart.8">
                  <p:embed/>
                  <p:pic>
                    <p:nvPicPr>
                      <p:cNvPr id="129030" name="Chart 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5388" y="1739900"/>
                        <a:ext cx="4521200" cy="3187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oleObj>
              </mc:Fallback>
            </mc:AlternateContent>
          </a:graphicData>
        </a:graphic>
      </p:graphicFrame>
      <p:sp>
        <p:nvSpPr>
          <p:cNvPr id="129031" name="TextBox 18"/>
          <p:cNvSpPr txBox="1">
            <a:spLocks noChangeArrowheads="1"/>
          </p:cNvSpPr>
          <p:nvPr/>
        </p:nvSpPr>
        <p:spPr bwMode="auto">
          <a:xfrm>
            <a:off x="4432300" y="2717801"/>
            <a:ext cx="1143000" cy="430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a:solidFill>
                  <a:srgbClr val="00009C"/>
                </a:solidFill>
              </a:rPr>
              <a:t>Completely satisfied</a:t>
            </a:r>
          </a:p>
        </p:txBody>
      </p:sp>
      <p:sp>
        <p:nvSpPr>
          <p:cNvPr id="129032" name="TextBox 19"/>
          <p:cNvSpPr txBox="1">
            <a:spLocks noChangeArrowheads="1"/>
          </p:cNvSpPr>
          <p:nvPr/>
        </p:nvSpPr>
        <p:spPr bwMode="auto">
          <a:xfrm>
            <a:off x="6853238" y="2614613"/>
            <a:ext cx="1143000" cy="430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a:solidFill>
                  <a:srgbClr val="00009C"/>
                </a:solidFill>
              </a:rPr>
              <a:t>Rather satisfied</a:t>
            </a:r>
          </a:p>
        </p:txBody>
      </p:sp>
      <p:sp>
        <p:nvSpPr>
          <p:cNvPr id="129033" name="TextBox 20"/>
          <p:cNvSpPr txBox="1">
            <a:spLocks noChangeArrowheads="1"/>
          </p:cNvSpPr>
          <p:nvPr/>
        </p:nvSpPr>
        <p:spPr bwMode="auto">
          <a:xfrm>
            <a:off x="6853238" y="4414839"/>
            <a:ext cx="1109662" cy="769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100" b="1" kern="0">
                <a:solidFill>
                  <a:srgbClr val="00009C"/>
                </a:solidFill>
              </a:rPr>
              <a:t> Dissatisfied,</a:t>
            </a:r>
          </a:p>
          <a:p>
            <a:pPr algn="ctr" fontAlgn="auto">
              <a:spcBef>
                <a:spcPts val="0"/>
              </a:spcBef>
              <a:spcAft>
                <a:spcPts val="0"/>
              </a:spcAft>
              <a:defRPr/>
            </a:pPr>
            <a:endParaRPr lang="en-US" altLang="en-US" sz="1100" b="1" kern="0">
              <a:solidFill>
                <a:srgbClr val="00009C"/>
              </a:solidFill>
            </a:endParaRPr>
          </a:p>
        </p:txBody>
      </p:sp>
      <p:sp>
        <p:nvSpPr>
          <p:cNvPr id="129034" name="TextBox 21"/>
          <p:cNvSpPr txBox="1">
            <a:spLocks noChangeArrowheads="1"/>
          </p:cNvSpPr>
          <p:nvPr/>
        </p:nvSpPr>
        <p:spPr bwMode="auto">
          <a:xfrm>
            <a:off x="4891088" y="2066926"/>
            <a:ext cx="2800350" cy="33972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600" b="1" kern="0">
                <a:solidFill>
                  <a:srgbClr val="00009C"/>
                </a:solidFill>
              </a:rPr>
              <a:t>73% Satisfied</a:t>
            </a:r>
          </a:p>
        </p:txBody>
      </p:sp>
      <p:cxnSp>
        <p:nvCxnSpPr>
          <p:cNvPr id="24" name="Straight Connector 23"/>
          <p:cNvCxnSpPr/>
          <p:nvPr/>
        </p:nvCxnSpPr>
        <p:spPr>
          <a:xfrm flipV="1">
            <a:off x="2540000" y="3644900"/>
            <a:ext cx="190500" cy="355600"/>
          </a:xfrm>
          <a:prstGeom prst="line">
            <a:avLst/>
          </a:prstGeom>
          <a:ln w="12700">
            <a:solidFill>
              <a:schemeClr val="tx1">
                <a:lumMod val="85000"/>
                <a:lumOff val="1500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V="1">
            <a:off x="2565400" y="3276600"/>
            <a:ext cx="1549400" cy="736600"/>
          </a:xfrm>
          <a:prstGeom prst="line">
            <a:avLst/>
          </a:prstGeom>
          <a:ln w="12700">
            <a:solidFill>
              <a:schemeClr val="tx1">
                <a:lumMod val="85000"/>
                <a:lumOff val="15000"/>
              </a:schemeClr>
            </a:solidFill>
            <a:prstDash val="das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0811336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5170" name="Rectangle 3"/>
          <p:cNvSpPr>
            <a:spLocks noChangeArrowheads="1"/>
          </p:cNvSpPr>
          <p:nvPr/>
        </p:nvSpPr>
        <p:spPr bwMode="auto">
          <a:xfrm rot="10800000" flipH="1">
            <a:off x="-47847" y="0"/>
            <a:ext cx="10740656" cy="685800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fontAlgn="auto">
              <a:spcBef>
                <a:spcPts val="0"/>
              </a:spcBef>
              <a:spcAft>
                <a:spcPts val="0"/>
              </a:spcAft>
              <a:defRPr/>
            </a:pPr>
            <a:endParaRPr lang="en-US" altLang="en-US" b="1" kern="0">
              <a:latin typeface="Arial" panose="020B0604020202020204" pitchFamily="34" charset="0"/>
            </a:endParaRPr>
          </a:p>
        </p:txBody>
      </p:sp>
      <p:pic>
        <p:nvPicPr>
          <p:cNvPr id="135171" name="Picture 5"/>
          <p:cNvPicPr>
            <a:picLocks noChangeAspect="1" noChangeArrowheads="1"/>
          </p:cNvPicPr>
          <p:nvPr/>
        </p:nvPicPr>
        <p:blipFill>
          <a:blip r:embed="rId3">
            <a:extLst>
              <a:ext uri="{28A0092B-C50C-407E-A947-70E740481C1C}">
                <a14:useLocalDpi xmlns:a14="http://schemas.microsoft.com/office/drawing/2010/main" val="0"/>
              </a:ext>
            </a:extLst>
          </a:blip>
          <a:srcRect b="24281"/>
          <a:stretch>
            <a:fillRect/>
          </a:stretch>
        </p:blipFill>
        <p:spPr bwMode="auto">
          <a:xfrm>
            <a:off x="2049464" y="1560513"/>
            <a:ext cx="8104187" cy="323850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8456" y="127000"/>
            <a:ext cx="10480158" cy="1374775"/>
          </a:xfrm>
        </p:spPr>
        <p:txBody>
          <a:bodyPr>
            <a:noAutofit/>
          </a:bodyPr>
          <a:lstStyle/>
          <a:p>
            <a:pPr>
              <a:defRPr/>
            </a:pPr>
            <a:r>
              <a:rPr lang="en-US" sz="2800" dirty="0">
                <a:solidFill>
                  <a:srgbClr val="FFFF99"/>
                </a:solidFill>
                <a:latin typeface="Calibri" panose="020F0502020204030204" pitchFamily="34" charset="0"/>
                <a:cs typeface="ＭＳ Ｐゴシック" charset="-128"/>
              </a:rPr>
              <a:t>REMINET: </a:t>
            </a:r>
            <a:r>
              <a:rPr lang="fr-FR" sz="2800" dirty="0">
                <a:solidFill>
                  <a:srgbClr val="FFFF99"/>
                </a:solidFill>
                <a:latin typeface="Calibri" panose="020F0502020204030204" pitchFamily="34" charset="0"/>
                <a:ea typeface="MS PGothic" charset="0"/>
              </a:rPr>
              <a:t>Ph II/III of </a:t>
            </a:r>
            <a:r>
              <a:rPr lang="fr-FR" sz="2800" dirty="0" err="1">
                <a:solidFill>
                  <a:srgbClr val="FFFF99"/>
                </a:solidFill>
                <a:latin typeface="Calibri" panose="020F0502020204030204" pitchFamily="34" charset="0"/>
                <a:ea typeface="MS PGothic" charset="0"/>
              </a:rPr>
              <a:t>Lanreotide</a:t>
            </a:r>
            <a:r>
              <a:rPr lang="fr-FR" sz="2800" dirty="0">
                <a:solidFill>
                  <a:srgbClr val="FFFF99"/>
                </a:solidFill>
                <a:latin typeface="Calibri" panose="020F0502020204030204" pitchFamily="34" charset="0"/>
                <a:ea typeface="MS PGothic" charset="0"/>
              </a:rPr>
              <a:t> vs. Placebo Maintenance in Patients </a:t>
            </a:r>
            <a:r>
              <a:rPr lang="fr-FR" sz="2800" dirty="0" err="1">
                <a:solidFill>
                  <a:srgbClr val="FFFF99"/>
                </a:solidFill>
                <a:latin typeface="Calibri" panose="020F0502020204030204" pitchFamily="34" charset="0"/>
                <a:ea typeface="MS PGothic" charset="0"/>
              </a:rPr>
              <a:t>with</a:t>
            </a:r>
            <a:r>
              <a:rPr lang="fr-FR" sz="2800" dirty="0">
                <a:solidFill>
                  <a:srgbClr val="FFFF99"/>
                </a:solidFill>
                <a:latin typeface="Calibri" panose="020F0502020204030204" pitchFamily="34" charset="0"/>
                <a:ea typeface="MS PGothic" charset="0"/>
              </a:rPr>
              <a:t> </a:t>
            </a:r>
            <a:r>
              <a:rPr lang="fr-FR" sz="2800" dirty="0" err="1">
                <a:solidFill>
                  <a:srgbClr val="FFFF99"/>
                </a:solidFill>
                <a:latin typeface="Calibri" panose="020F0502020204030204" pitchFamily="34" charset="0"/>
                <a:ea typeface="MS PGothic" charset="0"/>
              </a:rPr>
              <a:t>Duodeno-Pancreatic</a:t>
            </a:r>
            <a:r>
              <a:rPr lang="fr-FR" sz="2800" dirty="0">
                <a:solidFill>
                  <a:srgbClr val="FFFF99"/>
                </a:solidFill>
                <a:latin typeface="Calibri" panose="020F0502020204030204" pitchFamily="34" charset="0"/>
                <a:ea typeface="MS PGothic" charset="0"/>
              </a:rPr>
              <a:t> </a:t>
            </a:r>
            <a:r>
              <a:rPr lang="fr-FR" sz="2800" dirty="0" err="1">
                <a:solidFill>
                  <a:srgbClr val="FFFF99"/>
                </a:solidFill>
                <a:latin typeface="Calibri" panose="020F0502020204030204" pitchFamily="34" charset="0"/>
                <a:ea typeface="MS PGothic" charset="0"/>
              </a:rPr>
              <a:t>NETs</a:t>
            </a:r>
            <a:r>
              <a:rPr lang="fr-FR" sz="2800" dirty="0">
                <a:solidFill>
                  <a:srgbClr val="FFFF99"/>
                </a:solidFill>
                <a:latin typeface="Calibri" panose="020F0502020204030204" pitchFamily="34" charset="0"/>
                <a:ea typeface="MS PGothic" charset="0"/>
              </a:rPr>
              <a:t> </a:t>
            </a:r>
            <a:r>
              <a:rPr lang="fr-FR" sz="2800" dirty="0" err="1">
                <a:solidFill>
                  <a:srgbClr val="FFFF99"/>
                </a:solidFill>
                <a:latin typeface="Calibri" panose="020F0502020204030204" pitchFamily="34" charset="0"/>
                <a:ea typeface="MS PGothic" charset="0"/>
              </a:rPr>
              <a:t>After</a:t>
            </a:r>
            <a:r>
              <a:rPr lang="fr-FR" sz="2800" dirty="0">
                <a:solidFill>
                  <a:srgbClr val="FFFF99"/>
                </a:solidFill>
                <a:latin typeface="Calibri" panose="020F0502020204030204" pitchFamily="34" charset="0"/>
                <a:ea typeface="MS PGothic" charset="0"/>
              </a:rPr>
              <a:t> First-Line </a:t>
            </a:r>
            <a:r>
              <a:rPr lang="fr-FR" sz="2800" dirty="0" err="1">
                <a:solidFill>
                  <a:srgbClr val="FFFF99"/>
                </a:solidFill>
                <a:latin typeface="Calibri" panose="020F0502020204030204" pitchFamily="34" charset="0"/>
                <a:ea typeface="MS PGothic" charset="0"/>
              </a:rPr>
              <a:t>Treatment</a:t>
            </a:r>
            <a:endParaRPr lang="en-US" sz="2800" dirty="0">
              <a:solidFill>
                <a:srgbClr val="FFFF99"/>
              </a:solidFill>
              <a:latin typeface="Calibri" panose="020F0502020204030204" pitchFamily="34" charset="0"/>
              <a:cs typeface="ＭＳ Ｐゴシック" charset="-128"/>
            </a:endParaRPr>
          </a:p>
        </p:txBody>
      </p:sp>
      <p:pic>
        <p:nvPicPr>
          <p:cNvPr id="135173" name="Image 2"/>
          <p:cNvPicPr>
            <a:picLocks noChangeAspect="1" noChangeArrowheads="1"/>
          </p:cNvPicPr>
          <p:nvPr/>
        </p:nvPicPr>
        <p:blipFill>
          <a:blip r:embed="rId4">
            <a:extLst>
              <a:ext uri="{28A0092B-C50C-407E-A947-70E740481C1C}">
                <a14:useLocalDpi xmlns:a14="http://schemas.microsoft.com/office/drawing/2010/main" val="0"/>
              </a:ext>
            </a:extLst>
          </a:blip>
          <a:srcRect r="30812" b="20430"/>
          <a:stretch>
            <a:fillRect/>
          </a:stretch>
        </p:blipFill>
        <p:spPr bwMode="auto">
          <a:xfrm>
            <a:off x="2122489" y="1592263"/>
            <a:ext cx="763587"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Image 4" descr="http://www.sfendocrino.org/_images/mediatheque/images/png/arton9.png"/>
          <p:cNvPicPr>
            <a:picLocks noChangeAspect="1" noChangeArrowheads="1"/>
          </p:cNvPicPr>
          <p:nvPr/>
        </p:nvPicPr>
        <p:blipFill>
          <a:blip r:embed="rId5"/>
          <a:srcRect/>
          <a:stretch>
            <a:fillRect/>
          </a:stretch>
        </p:blipFill>
        <p:spPr bwMode="auto">
          <a:xfrm>
            <a:off x="2992439" y="1592263"/>
            <a:ext cx="617537" cy="457200"/>
          </a:xfrm>
          <a:prstGeom prst="rect">
            <a:avLst/>
          </a:prstGeom>
          <a:noFill/>
          <a:ln w="9525">
            <a:solidFill>
              <a:schemeClr val="tx1">
                <a:lumMod val="85000"/>
              </a:schemeClr>
            </a:solidFill>
            <a:miter lim="800000"/>
            <a:headEnd/>
            <a:tailEnd/>
          </a:ln>
          <a:extLst>
            <a:ext uri="{909E8E84-426E-40dd-AFC4-6F175D3DCCD1}">
              <a14:hiddenFill xmlns="" xmlns:a14="http://schemas.microsoft.com/office/drawing/2010/main">
                <a:solidFill>
                  <a:srgbClr val="FFFFFF"/>
                </a:solidFill>
              </a14:hiddenFill>
            </a:ext>
          </a:extLst>
        </p:spPr>
      </p:pic>
      <p:pic>
        <p:nvPicPr>
          <p:cNvPr id="6" name="Image 12"/>
          <p:cNvPicPr>
            <a:picLocks noChangeAspect="1" noChangeArrowheads="1"/>
          </p:cNvPicPr>
          <p:nvPr/>
        </p:nvPicPr>
        <p:blipFill>
          <a:blip r:embed="rId6"/>
          <a:srcRect/>
          <a:stretch>
            <a:fillRect/>
          </a:stretch>
        </p:blipFill>
        <p:spPr bwMode="auto">
          <a:xfrm>
            <a:off x="3751264" y="1592263"/>
            <a:ext cx="866775" cy="457200"/>
          </a:xfrm>
          <a:prstGeom prst="rect">
            <a:avLst/>
          </a:prstGeom>
          <a:noFill/>
          <a:ln w="9525">
            <a:solidFill>
              <a:schemeClr val="tx1">
                <a:lumMod val="85000"/>
              </a:schemeClr>
            </a:solidFill>
            <a:miter lim="800000"/>
            <a:headEnd/>
            <a:tailEnd/>
          </a:ln>
          <a:extLst>
            <a:ext uri="{909E8E84-426E-40dd-AFC4-6F175D3DCCD1}">
              <a14:hiddenFill xmlns="" xmlns:a14="http://schemas.microsoft.com/office/drawing/2010/main">
                <a:solidFill>
                  <a:srgbClr val="FFFFFF"/>
                </a:solidFill>
              </a14:hiddenFill>
            </a:ext>
          </a:extLst>
        </p:spPr>
      </p:pic>
      <p:sp>
        <p:nvSpPr>
          <p:cNvPr id="9" name="Rechteck 12"/>
          <p:cNvSpPr/>
          <p:nvPr/>
        </p:nvSpPr>
        <p:spPr>
          <a:xfrm>
            <a:off x="8210550" y="6437313"/>
            <a:ext cx="2319338" cy="404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de-DE" sz="1600" kern="0" dirty="0">
                <a:solidFill>
                  <a:srgbClr val="FFFFFF"/>
                </a:solidFill>
                <a:latin typeface="Calibri" panose="020F0502020204030204" pitchFamily="34" charset="0"/>
              </a:rPr>
              <a:t>Slide </a:t>
            </a:r>
            <a:r>
              <a:rPr lang="de-DE" sz="1600" kern="0" dirty="0" err="1">
                <a:solidFill>
                  <a:srgbClr val="FFFFFF"/>
                </a:solidFill>
                <a:latin typeface="Calibri" panose="020F0502020204030204" pitchFamily="34" charset="0"/>
              </a:rPr>
              <a:t>courtesy</a:t>
            </a:r>
            <a:r>
              <a:rPr lang="de-DE" sz="1600" kern="0" dirty="0">
                <a:solidFill>
                  <a:srgbClr val="FFFFFF"/>
                </a:solidFill>
                <a:latin typeface="Calibri" panose="020F0502020204030204" pitchFamily="34" charset="0"/>
              </a:rPr>
              <a:t> </a:t>
            </a:r>
            <a:r>
              <a:rPr lang="de-DE" sz="1600" kern="0" dirty="0" err="1">
                <a:solidFill>
                  <a:srgbClr val="FFFFFF"/>
                </a:solidFill>
                <a:latin typeface="Calibri" panose="020F0502020204030204" pitchFamily="34" charset="0"/>
              </a:rPr>
              <a:t>of</a:t>
            </a:r>
            <a:r>
              <a:rPr lang="de-DE" sz="1600" kern="0" dirty="0">
                <a:solidFill>
                  <a:srgbClr val="FFFFFF"/>
                </a:solidFill>
                <a:latin typeface="Calibri" panose="020F0502020204030204" pitchFamily="34" charset="0"/>
              </a:rPr>
              <a:t>  M Pavel</a:t>
            </a:r>
          </a:p>
        </p:txBody>
      </p:sp>
      <p:sp>
        <p:nvSpPr>
          <p:cNvPr id="11" name="Content Placeholder 1"/>
          <p:cNvSpPr>
            <a:spLocks noGrp="1"/>
          </p:cNvSpPr>
          <p:nvPr>
            <p:ph idx="1"/>
          </p:nvPr>
        </p:nvSpPr>
        <p:spPr>
          <a:xfrm>
            <a:off x="1981200" y="4916488"/>
            <a:ext cx="8229600" cy="1790700"/>
          </a:xfrm>
        </p:spPr>
        <p:txBody>
          <a:bodyPr>
            <a:noAutofit/>
          </a:bodyPr>
          <a:lstStyle/>
          <a:p>
            <a:pPr>
              <a:defRPr/>
            </a:pPr>
            <a:r>
              <a:rPr lang="en-US" sz="1800" dirty="0">
                <a:latin typeface="Calibri" panose="020F0502020204030204" pitchFamily="34" charset="0"/>
                <a:ea typeface="+mn-ea"/>
              </a:rPr>
              <a:t>Accrual goal = 118 </a:t>
            </a:r>
            <a:r>
              <a:rPr lang="en-US" sz="1800" dirty="0" err="1">
                <a:latin typeface="Calibri" panose="020F0502020204030204" pitchFamily="34" charset="0"/>
                <a:ea typeface="+mn-ea"/>
              </a:rPr>
              <a:t>pts</a:t>
            </a:r>
            <a:r>
              <a:rPr lang="en-US" sz="1800" dirty="0">
                <a:latin typeface="Calibri" panose="020F0502020204030204" pitchFamily="34" charset="0"/>
                <a:ea typeface="+mn-ea"/>
              </a:rPr>
              <a:t> for </a:t>
            </a:r>
            <a:r>
              <a:rPr lang="en-US" sz="1800" dirty="0" err="1">
                <a:latin typeface="Calibri" panose="020F0502020204030204" pitchFamily="34" charset="0"/>
                <a:ea typeface="+mn-ea"/>
              </a:rPr>
              <a:t>Ph</a:t>
            </a:r>
            <a:r>
              <a:rPr lang="en-US" sz="1800" dirty="0">
                <a:latin typeface="Calibri" panose="020F0502020204030204" pitchFamily="34" charset="0"/>
                <a:ea typeface="+mn-ea"/>
              </a:rPr>
              <a:t> II portion; 222 for </a:t>
            </a:r>
            <a:r>
              <a:rPr lang="en-US" sz="1800" dirty="0" err="1">
                <a:latin typeface="Calibri" panose="020F0502020204030204" pitchFamily="34" charset="0"/>
                <a:ea typeface="+mn-ea"/>
              </a:rPr>
              <a:t>Ph</a:t>
            </a:r>
            <a:r>
              <a:rPr lang="en-US" sz="1800" dirty="0">
                <a:latin typeface="Calibri" panose="020F0502020204030204" pitchFamily="34" charset="0"/>
                <a:ea typeface="+mn-ea"/>
              </a:rPr>
              <a:t> III</a:t>
            </a:r>
          </a:p>
          <a:p>
            <a:pPr>
              <a:defRPr/>
            </a:pPr>
            <a:r>
              <a:rPr lang="en-US" sz="1800" dirty="0">
                <a:latin typeface="Calibri" panose="020F0502020204030204" pitchFamily="34" charset="0"/>
                <a:ea typeface="+mn-ea"/>
              </a:rPr>
              <a:t>Eligibility: Progressive metastatic G1/G2 </a:t>
            </a:r>
            <a:r>
              <a:rPr lang="en-US" sz="1800" dirty="0" err="1">
                <a:latin typeface="Calibri" panose="020F0502020204030204" pitchFamily="34" charset="0"/>
                <a:ea typeface="+mn-ea"/>
              </a:rPr>
              <a:t>duodeno</a:t>
            </a:r>
            <a:r>
              <a:rPr lang="en-US" sz="1800" dirty="0">
                <a:latin typeface="Calibri" panose="020F0502020204030204" pitchFamily="34" charset="0"/>
                <a:ea typeface="+mn-ea"/>
              </a:rPr>
              <a:t>-pancreatic NET</a:t>
            </a:r>
          </a:p>
          <a:p>
            <a:pPr>
              <a:defRPr/>
            </a:pPr>
            <a:r>
              <a:rPr lang="en-US" sz="1800" dirty="0">
                <a:latin typeface="Calibri" panose="020F0502020204030204" pitchFamily="34" charset="0"/>
                <a:ea typeface="+mn-ea"/>
              </a:rPr>
              <a:t>Location: France, Germany</a:t>
            </a:r>
          </a:p>
          <a:p>
            <a:pPr>
              <a:defRPr/>
            </a:pPr>
            <a:r>
              <a:rPr lang="en-US" sz="1800" dirty="0">
                <a:latin typeface="Calibri" panose="020F0502020204030204" pitchFamily="34" charset="0"/>
                <a:ea typeface="+mn-ea"/>
              </a:rPr>
              <a:t>Primary EP </a:t>
            </a:r>
            <a:r>
              <a:rPr lang="en-US" sz="1800" dirty="0" err="1">
                <a:latin typeface="Calibri" panose="020F0502020204030204" pitchFamily="34" charset="0"/>
                <a:ea typeface="+mn-ea"/>
              </a:rPr>
              <a:t>Ph</a:t>
            </a:r>
            <a:r>
              <a:rPr lang="en-US" sz="1800" dirty="0">
                <a:latin typeface="Calibri" panose="020F0502020204030204" pitchFamily="34" charset="0"/>
                <a:ea typeface="+mn-ea"/>
              </a:rPr>
              <a:t> II: 6mo PFS; Primary EP </a:t>
            </a:r>
            <a:r>
              <a:rPr lang="en-US" sz="1800" dirty="0" err="1">
                <a:latin typeface="Calibri" panose="020F0502020204030204" pitchFamily="34" charset="0"/>
                <a:ea typeface="+mn-ea"/>
              </a:rPr>
              <a:t>Ph</a:t>
            </a:r>
            <a:r>
              <a:rPr lang="en-US" sz="1800" dirty="0">
                <a:latin typeface="Calibri" panose="020F0502020204030204" pitchFamily="34" charset="0"/>
                <a:ea typeface="+mn-ea"/>
              </a:rPr>
              <a:t> III: PFS</a:t>
            </a:r>
          </a:p>
          <a:p>
            <a:pPr>
              <a:defRPr/>
            </a:pPr>
            <a:endParaRPr lang="en-US" sz="1800" dirty="0">
              <a:latin typeface="Calibri" panose="020F0502020204030204" pitchFamily="34" charset="0"/>
              <a:ea typeface="+mn-ea"/>
            </a:endParaRPr>
          </a:p>
        </p:txBody>
      </p:sp>
    </p:spTree>
    <p:extLst>
      <p:ext uri="{BB962C8B-B14F-4D97-AF65-F5344CB8AC3E}">
        <p14:creationId xmlns:p14="http://schemas.microsoft.com/office/powerpoint/2010/main" val="26323965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2576" y="228600"/>
            <a:ext cx="7845425" cy="1143000"/>
          </a:xfrm>
        </p:spPr>
        <p:txBody>
          <a:bodyPr vert="horz" wrap="square" lIns="91440" tIns="45720" rIns="91440" bIns="45720" numCol="1" anchor="t" anchorCtr="0" compatLnSpc="1">
            <a:prstTxWarp prst="textNoShape">
              <a:avLst/>
            </a:prstTxWarp>
            <a:normAutofit/>
          </a:bodyPr>
          <a:lstStyle/>
          <a:p>
            <a:pPr>
              <a:defRPr/>
            </a:pPr>
            <a:r>
              <a:rPr lang="en-US" altLang="en-US">
                <a:solidFill>
                  <a:srgbClr val="FFFF99"/>
                </a:solidFill>
                <a:latin typeface="Calibri" pitchFamily="34" charset="0"/>
                <a:cs typeface="MS PGothic" pitchFamily="34" charset="-128"/>
              </a:rPr>
              <a:t>Is There a Role For Combination Therapies?</a:t>
            </a:r>
          </a:p>
        </p:txBody>
      </p:sp>
      <p:sp>
        <p:nvSpPr>
          <p:cNvPr id="4" name="Title 1"/>
          <p:cNvSpPr txBox="1">
            <a:spLocks/>
          </p:cNvSpPr>
          <p:nvPr/>
        </p:nvSpPr>
        <p:spPr>
          <a:xfrm>
            <a:off x="1981200" y="1441450"/>
            <a:ext cx="8229600" cy="952500"/>
          </a:xfrm>
          <a:prstGeom prst="rect">
            <a:avLst/>
          </a:prstGeom>
        </p:spPr>
        <p:txBody>
          <a:bodyPr anchor="ctr">
            <a:normAutofit/>
          </a:bodyPr>
          <a:lstStyle>
            <a:lvl1pPr defTabSz="457200">
              <a:defRPr sz="2400">
                <a:solidFill>
                  <a:schemeClr val="tx1"/>
                </a:solidFill>
                <a:latin typeface="Verdana" pitchFamily="34" charset="0"/>
                <a:ea typeface="MS PGothic" pitchFamily="34" charset="-128"/>
              </a:defRPr>
            </a:lvl1pPr>
            <a:lvl2pPr marL="742950" indent="-285750" defTabSz="457200">
              <a:defRPr sz="2400">
                <a:solidFill>
                  <a:schemeClr val="tx1"/>
                </a:solidFill>
                <a:latin typeface="Verdana" pitchFamily="34" charset="0"/>
                <a:ea typeface="MS PGothic" pitchFamily="34" charset="-128"/>
              </a:defRPr>
            </a:lvl2pPr>
            <a:lvl3pPr marL="1143000" indent="-228600" defTabSz="457200">
              <a:defRPr sz="2400">
                <a:solidFill>
                  <a:schemeClr val="tx1"/>
                </a:solidFill>
                <a:latin typeface="Verdana" pitchFamily="34" charset="0"/>
                <a:ea typeface="MS PGothic" pitchFamily="34" charset="-128"/>
              </a:defRPr>
            </a:lvl3pPr>
            <a:lvl4pPr marL="1600200" indent="-228600" defTabSz="457200">
              <a:defRPr sz="2400">
                <a:solidFill>
                  <a:schemeClr val="tx1"/>
                </a:solidFill>
                <a:latin typeface="Verdana" pitchFamily="34" charset="0"/>
                <a:ea typeface="MS PGothic" pitchFamily="34" charset="-128"/>
              </a:defRPr>
            </a:lvl4pPr>
            <a:lvl5pPr marL="2057400" indent="-228600" defTabSz="457200">
              <a:defRPr sz="2400">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sz="3600" kern="0">
                <a:solidFill>
                  <a:srgbClr val="FFFF00"/>
                </a:solidFill>
                <a:effectLst>
                  <a:outerShdw blurRad="38100" dist="38100" dir="2700000" algn="tl">
                    <a:srgbClr val="000000"/>
                  </a:outerShdw>
                </a:effectLst>
                <a:latin typeface="Calibri" pitchFamily="34" charset="0"/>
              </a:rPr>
              <a:t>Sequential single agent…</a:t>
            </a:r>
          </a:p>
        </p:txBody>
      </p:sp>
      <p:sp>
        <p:nvSpPr>
          <p:cNvPr id="5" name="Content Placeholder 2"/>
          <p:cNvSpPr txBox="1">
            <a:spLocks/>
          </p:cNvSpPr>
          <p:nvPr/>
        </p:nvSpPr>
        <p:spPr bwMode="auto">
          <a:xfrm>
            <a:off x="1981200" y="3903663"/>
            <a:ext cx="8229600" cy="22907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fontAlgn="auto">
              <a:lnSpc>
                <a:spcPct val="90000"/>
              </a:lnSpc>
              <a:spcBef>
                <a:spcPct val="20000"/>
              </a:spcBef>
              <a:spcAft>
                <a:spcPts val="0"/>
              </a:spcAft>
              <a:buFont typeface="Arial" panose="020B0604020202020204" pitchFamily="34" charset="0"/>
              <a:buChar char="•"/>
              <a:defRPr/>
            </a:pPr>
            <a:r>
              <a:rPr lang="en-US" altLang="en-US" sz="2600" kern="0">
                <a:latin typeface="Calibri" panose="020F0502020204030204" pitchFamily="34" charset="0"/>
              </a:rPr>
              <a:t>SSA + Biologic</a:t>
            </a:r>
          </a:p>
          <a:p>
            <a:pPr fontAlgn="auto">
              <a:lnSpc>
                <a:spcPct val="90000"/>
              </a:lnSpc>
              <a:spcBef>
                <a:spcPct val="20000"/>
              </a:spcBef>
              <a:spcAft>
                <a:spcPts val="0"/>
              </a:spcAft>
              <a:buFont typeface="Arial" panose="020B0604020202020204" pitchFamily="34" charset="0"/>
              <a:buChar char="•"/>
              <a:defRPr/>
            </a:pPr>
            <a:r>
              <a:rPr lang="en-US" altLang="en-US" sz="2600" kern="0">
                <a:latin typeface="Calibri" panose="020F0502020204030204" pitchFamily="34" charset="0"/>
              </a:rPr>
              <a:t>SSA + Cytotoxic</a:t>
            </a:r>
          </a:p>
          <a:p>
            <a:pPr fontAlgn="auto">
              <a:lnSpc>
                <a:spcPct val="90000"/>
              </a:lnSpc>
              <a:spcBef>
                <a:spcPct val="20000"/>
              </a:spcBef>
              <a:spcAft>
                <a:spcPts val="0"/>
              </a:spcAft>
              <a:buFont typeface="Arial" panose="020B0604020202020204" pitchFamily="34" charset="0"/>
              <a:buChar char="•"/>
              <a:defRPr/>
            </a:pPr>
            <a:r>
              <a:rPr lang="en-US" altLang="en-US" sz="2600" kern="0">
                <a:latin typeface="Calibri" panose="020F0502020204030204" pitchFamily="34" charset="0"/>
              </a:rPr>
              <a:t>Biologic + Biologic</a:t>
            </a:r>
          </a:p>
          <a:p>
            <a:pPr fontAlgn="auto">
              <a:lnSpc>
                <a:spcPct val="90000"/>
              </a:lnSpc>
              <a:spcBef>
                <a:spcPct val="20000"/>
              </a:spcBef>
              <a:spcAft>
                <a:spcPts val="0"/>
              </a:spcAft>
              <a:buFont typeface="Arial" panose="020B0604020202020204" pitchFamily="34" charset="0"/>
              <a:buChar char="•"/>
              <a:defRPr/>
            </a:pPr>
            <a:r>
              <a:rPr lang="en-US" altLang="en-US" sz="2600" kern="0">
                <a:latin typeface="Calibri" panose="020F0502020204030204" pitchFamily="34" charset="0"/>
              </a:rPr>
              <a:t>Biologic + Cytotoxic</a:t>
            </a:r>
          </a:p>
          <a:p>
            <a:pPr fontAlgn="auto">
              <a:lnSpc>
                <a:spcPct val="90000"/>
              </a:lnSpc>
              <a:spcBef>
                <a:spcPct val="20000"/>
              </a:spcBef>
              <a:spcAft>
                <a:spcPts val="0"/>
              </a:spcAft>
              <a:buFont typeface="Arial" panose="020B0604020202020204" pitchFamily="34" charset="0"/>
              <a:buChar char="•"/>
              <a:defRPr/>
            </a:pPr>
            <a:r>
              <a:rPr lang="en-US" altLang="en-US" sz="2600" kern="0">
                <a:latin typeface="Calibri" panose="020F0502020204030204" pitchFamily="34" charset="0"/>
              </a:rPr>
              <a:t>Cytotoxic + Cytotoxic…</a:t>
            </a:r>
          </a:p>
          <a:p>
            <a:pPr fontAlgn="auto">
              <a:lnSpc>
                <a:spcPct val="90000"/>
              </a:lnSpc>
              <a:spcBef>
                <a:spcPct val="20000"/>
              </a:spcBef>
              <a:spcAft>
                <a:spcPts val="0"/>
              </a:spcAft>
              <a:buFont typeface="Arial" panose="020B0604020202020204" pitchFamily="34" charset="0"/>
              <a:buChar char="•"/>
              <a:defRPr/>
            </a:pPr>
            <a:endParaRPr lang="en-US" altLang="en-US" sz="2600" kern="0">
              <a:latin typeface="Calibri" panose="020F0502020204030204" pitchFamily="34" charset="0"/>
            </a:endParaRPr>
          </a:p>
        </p:txBody>
      </p:sp>
      <p:sp>
        <p:nvSpPr>
          <p:cNvPr id="6" name="Content Placeholder 2"/>
          <p:cNvSpPr txBox="1">
            <a:spLocks/>
          </p:cNvSpPr>
          <p:nvPr/>
        </p:nvSpPr>
        <p:spPr bwMode="auto">
          <a:xfrm>
            <a:off x="2133600" y="2393950"/>
            <a:ext cx="8229600" cy="742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fontAlgn="auto">
              <a:spcBef>
                <a:spcPct val="20000"/>
              </a:spcBef>
              <a:spcAft>
                <a:spcPts val="0"/>
              </a:spcAft>
              <a:buFont typeface="Arial" panose="020B0604020202020204" pitchFamily="34" charset="0"/>
              <a:buChar char="•"/>
              <a:defRPr/>
            </a:pPr>
            <a:r>
              <a:rPr lang="en-US" altLang="en-US" sz="2800" kern="0">
                <a:latin typeface="Calibri" panose="020F0502020204030204" pitchFamily="34" charset="0"/>
              </a:rPr>
              <a:t>SSA </a:t>
            </a:r>
            <a:r>
              <a:rPr lang="en-US" altLang="en-US" sz="2800" kern="0">
                <a:latin typeface="Calibri" panose="020F0502020204030204" pitchFamily="34" charset="0"/>
                <a:sym typeface="Wingdings" panose="05000000000000000000" pitchFamily="2" charset="2"/>
              </a:rPr>
              <a:t> </a:t>
            </a:r>
            <a:r>
              <a:rPr lang="en-US" altLang="en-US" sz="2800" kern="0">
                <a:latin typeface="Calibri" panose="020F0502020204030204" pitchFamily="34" charset="0"/>
              </a:rPr>
              <a:t>Biologic </a:t>
            </a:r>
            <a:r>
              <a:rPr lang="en-US" altLang="en-US" sz="2800" kern="0">
                <a:latin typeface="Calibri" panose="020F0502020204030204" pitchFamily="34" charset="0"/>
                <a:sym typeface="Wingdings" panose="05000000000000000000" pitchFamily="2" charset="2"/>
              </a:rPr>
              <a:t></a:t>
            </a:r>
            <a:r>
              <a:rPr lang="en-US" altLang="en-US" sz="2800" kern="0">
                <a:latin typeface="Calibri" panose="020F0502020204030204" pitchFamily="34" charset="0"/>
              </a:rPr>
              <a:t> Biologic </a:t>
            </a:r>
            <a:r>
              <a:rPr lang="en-US" altLang="en-US" sz="2800" kern="0">
                <a:latin typeface="Calibri" panose="020F0502020204030204" pitchFamily="34" charset="0"/>
                <a:sym typeface="Wingdings" panose="05000000000000000000" pitchFamily="2" charset="2"/>
              </a:rPr>
              <a:t> </a:t>
            </a:r>
            <a:r>
              <a:rPr lang="en-US" altLang="en-US" sz="2800" kern="0">
                <a:latin typeface="Calibri" panose="020F0502020204030204" pitchFamily="34" charset="0"/>
              </a:rPr>
              <a:t>Cytotoxic </a:t>
            </a:r>
            <a:r>
              <a:rPr lang="en-US" altLang="en-US" sz="2800" kern="0">
                <a:latin typeface="Calibri" panose="020F0502020204030204" pitchFamily="34" charset="0"/>
                <a:sym typeface="Wingdings" panose="05000000000000000000" pitchFamily="2" charset="2"/>
              </a:rPr>
              <a:t> etc</a:t>
            </a:r>
            <a:endParaRPr lang="en-US" altLang="en-US" sz="2800" kern="0">
              <a:latin typeface="Calibri" panose="020F0502020204030204" pitchFamily="34" charset="0"/>
            </a:endParaRPr>
          </a:p>
          <a:p>
            <a:pPr fontAlgn="auto">
              <a:spcBef>
                <a:spcPct val="20000"/>
              </a:spcBef>
              <a:spcAft>
                <a:spcPts val="0"/>
              </a:spcAft>
              <a:buFont typeface="Arial" panose="020B0604020202020204" pitchFamily="34" charset="0"/>
              <a:buChar char="•"/>
              <a:defRPr/>
            </a:pPr>
            <a:endParaRPr lang="en-US" altLang="en-US" sz="2800" kern="0">
              <a:latin typeface="Calibri" panose="020F0502020204030204" pitchFamily="34" charset="0"/>
            </a:endParaRPr>
          </a:p>
        </p:txBody>
      </p:sp>
      <p:sp>
        <p:nvSpPr>
          <p:cNvPr id="7" name="Title 1"/>
          <p:cNvSpPr txBox="1">
            <a:spLocks/>
          </p:cNvSpPr>
          <p:nvPr/>
        </p:nvSpPr>
        <p:spPr>
          <a:xfrm>
            <a:off x="2133600" y="3167063"/>
            <a:ext cx="8229600" cy="787400"/>
          </a:xfrm>
          <a:prstGeom prst="rect">
            <a:avLst/>
          </a:prstGeom>
        </p:spPr>
        <p:txBody>
          <a:bodyPr anchor="ctr">
            <a:normAutofit/>
          </a:bodyPr>
          <a:lstStyle>
            <a:lvl1pPr defTabSz="457200">
              <a:defRPr sz="2400">
                <a:solidFill>
                  <a:schemeClr val="tx1"/>
                </a:solidFill>
                <a:latin typeface="Verdana" pitchFamily="34" charset="0"/>
                <a:ea typeface="MS PGothic" pitchFamily="34" charset="-128"/>
              </a:defRPr>
            </a:lvl1pPr>
            <a:lvl2pPr marL="742950" indent="-285750" defTabSz="457200">
              <a:defRPr sz="2400">
                <a:solidFill>
                  <a:schemeClr val="tx1"/>
                </a:solidFill>
                <a:latin typeface="Verdana" pitchFamily="34" charset="0"/>
                <a:ea typeface="MS PGothic" pitchFamily="34" charset="-128"/>
              </a:defRPr>
            </a:lvl2pPr>
            <a:lvl3pPr marL="1143000" indent="-228600" defTabSz="457200">
              <a:defRPr sz="2400">
                <a:solidFill>
                  <a:schemeClr val="tx1"/>
                </a:solidFill>
                <a:latin typeface="Verdana" pitchFamily="34" charset="0"/>
                <a:ea typeface="MS PGothic" pitchFamily="34" charset="-128"/>
              </a:defRPr>
            </a:lvl3pPr>
            <a:lvl4pPr marL="1600200" indent="-228600" defTabSz="457200">
              <a:defRPr sz="2400">
                <a:solidFill>
                  <a:schemeClr val="tx1"/>
                </a:solidFill>
                <a:latin typeface="Verdana" pitchFamily="34" charset="0"/>
                <a:ea typeface="MS PGothic" pitchFamily="34" charset="-128"/>
              </a:defRPr>
            </a:lvl4pPr>
            <a:lvl5pPr marL="2057400" indent="-228600" defTabSz="457200">
              <a:defRPr sz="2400">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sz="3600" kern="0">
                <a:solidFill>
                  <a:srgbClr val="FFFF00"/>
                </a:solidFill>
                <a:effectLst>
                  <a:outerShdw blurRad="38100" dist="38100" dir="2700000" algn="tl">
                    <a:srgbClr val="000000"/>
                  </a:outerShdw>
                </a:effectLst>
                <a:latin typeface="Calibri" pitchFamily="34" charset="0"/>
              </a:rPr>
              <a:t>…or combination therapies?</a:t>
            </a:r>
          </a:p>
        </p:txBody>
      </p:sp>
      <p:cxnSp>
        <p:nvCxnSpPr>
          <p:cNvPr id="9" name="Straight Connector 8"/>
          <p:cNvCxnSpPr>
            <a:cxnSpLocks noChangeShapeType="1"/>
          </p:cNvCxnSpPr>
          <p:nvPr/>
        </p:nvCxnSpPr>
        <p:spPr bwMode="auto">
          <a:xfrm flipV="1">
            <a:off x="2325688" y="3136901"/>
            <a:ext cx="7332662" cy="30163"/>
          </a:xfrm>
          <a:prstGeom prst="line">
            <a:avLst/>
          </a:prstGeom>
          <a:noFill/>
          <a:ln w="25400">
            <a:solidFill>
              <a:srgbClr val="FFFFFF"/>
            </a:solidFill>
            <a:round/>
            <a:headEnd/>
            <a:tailEnd/>
          </a:ln>
          <a:effectLst>
            <a:outerShdw blurRad="40000" dist="20000" dir="5400000" rotWithShape="0">
              <a:srgbClr val="808080">
                <a:alpha val="37999"/>
              </a:srgbClr>
            </a:outerShdw>
          </a:effectLst>
          <a:extLst>
            <a:ext uri="{909E8E84-426E-40dd-AFC4-6F175D3DCCD1}">
              <a14:hiddenFill xmlns="" xmlns:a14="http://schemas.microsoft.com/office/drawing/2010/main">
                <a:noFill/>
              </a14:hiddenFill>
            </a:ext>
          </a:extLst>
        </p:spPr>
      </p:cxnSp>
    </p:spTree>
    <p:extLst>
      <p:ext uri="{BB962C8B-B14F-4D97-AF65-F5344CB8AC3E}">
        <p14:creationId xmlns:p14="http://schemas.microsoft.com/office/powerpoint/2010/main" val="18997751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177363" y="0"/>
            <a:ext cx="7208901" cy="1143000"/>
          </a:xfrm>
        </p:spPr>
        <p:txBody>
          <a:bodyPr>
            <a:normAutofit/>
          </a:bodyPr>
          <a:lstStyle/>
          <a:p>
            <a:pPr>
              <a:defRPr/>
            </a:pPr>
            <a:r>
              <a:rPr lang="en-US" dirty="0">
                <a:solidFill>
                  <a:srgbClr val="FFFF99"/>
                </a:solidFill>
                <a:latin typeface="Calibri" panose="020F0502020204030204" pitchFamily="34" charset="0"/>
              </a:rPr>
              <a:t>PI3K/AKT/mTOR Pathway:</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Rationale</a:t>
            </a:r>
          </a:p>
        </p:txBody>
      </p:sp>
      <p:sp>
        <p:nvSpPr>
          <p:cNvPr id="10244" name="Rectangle 4"/>
          <p:cNvSpPr>
            <a:spLocks noGrp="1" noChangeArrowheads="1"/>
          </p:cNvSpPr>
          <p:nvPr>
            <p:ph type="body" sz="half" idx="1"/>
          </p:nvPr>
        </p:nvSpPr>
        <p:spPr>
          <a:xfrm>
            <a:off x="1676401" y="1600200"/>
            <a:ext cx="4026195" cy="2579168"/>
          </a:xfrm>
        </p:spPr>
        <p:txBody>
          <a:bodyPr/>
          <a:lstStyle/>
          <a:p>
            <a:pPr>
              <a:lnSpc>
                <a:spcPct val="90000"/>
              </a:lnSpc>
              <a:defRPr/>
            </a:pPr>
            <a:r>
              <a:rPr lang="en-US" sz="2600" dirty="0">
                <a:effectLst/>
                <a:latin typeface="Calibri" panose="020F0502020204030204" pitchFamily="34" charset="0"/>
              </a:rPr>
              <a:t>Upregulated in NETs</a:t>
            </a:r>
          </a:p>
          <a:p>
            <a:pPr>
              <a:lnSpc>
                <a:spcPct val="90000"/>
              </a:lnSpc>
              <a:defRPr/>
            </a:pPr>
            <a:r>
              <a:rPr lang="en-US" sz="2600" dirty="0">
                <a:effectLst/>
                <a:latin typeface="Calibri" panose="020F0502020204030204" pitchFamily="34" charset="0"/>
              </a:rPr>
              <a:t>Mutations in 14% of pancreatic NETs (PIK3CA, PTEN and TSC)</a:t>
            </a:r>
          </a:p>
          <a:p>
            <a:pPr>
              <a:lnSpc>
                <a:spcPct val="90000"/>
              </a:lnSpc>
              <a:defRPr/>
            </a:pPr>
            <a:r>
              <a:rPr lang="en-US" sz="2600" dirty="0">
                <a:effectLst/>
                <a:latin typeface="Calibri" panose="020F0502020204030204" pitchFamily="34" charset="0"/>
              </a:rPr>
              <a:t>Upregulation  associated with poor prognosis </a:t>
            </a:r>
          </a:p>
        </p:txBody>
      </p:sp>
      <p:sp>
        <p:nvSpPr>
          <p:cNvPr id="93187" name="Text Box 6"/>
          <p:cNvSpPr txBox="1">
            <a:spLocks noChangeArrowheads="1"/>
          </p:cNvSpPr>
          <p:nvPr/>
        </p:nvSpPr>
        <p:spPr bwMode="auto">
          <a:xfrm>
            <a:off x="1981200" y="6400800"/>
            <a:ext cx="35814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auto" hangingPunct="1">
              <a:spcBef>
                <a:spcPct val="50000"/>
              </a:spcBef>
              <a:spcAft>
                <a:spcPts val="0"/>
              </a:spcAft>
              <a:defRPr/>
            </a:pPr>
            <a:r>
              <a:rPr lang="en-US" sz="1400" kern="0" dirty="0">
                <a:solidFill>
                  <a:prstClr val="white"/>
                </a:solidFill>
                <a:latin typeface="Calibri" panose="020F0502020204030204" pitchFamily="34" charset="0"/>
              </a:rPr>
              <a:t>1. Jiao et al. Science 2011 331:1145-6</a:t>
            </a:r>
          </a:p>
        </p:txBody>
      </p:sp>
      <p:pic>
        <p:nvPicPr>
          <p:cNvPr id="93188" name="Picture 1" descr="pNET science paper 2011.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45456" y="1636617"/>
            <a:ext cx="4463524" cy="2516203"/>
          </a:xfrm>
          <a:prstGeom prst="rect">
            <a:avLst/>
          </a:prstGeom>
          <a:noFill/>
          <a:ln>
            <a:noFill/>
          </a:ln>
          <a:effectLst>
            <a:outerShdw blurRad="50800" dist="38100" dir="2700000" algn="tl" rotWithShape="0">
              <a:prstClr val="black">
                <a:alpha val="40000"/>
              </a:prstClr>
            </a:outerShdw>
          </a:effectLst>
          <a:scene3d>
            <a:camera prst="orthographicFront"/>
            <a:lightRig rig="threePt" dir="t"/>
          </a:scene3d>
          <a:sp3d>
            <a:bevelT/>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283396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a:spLocks noChangeArrowheads="1"/>
          </p:cNvSpPr>
          <p:nvPr/>
        </p:nvSpPr>
        <p:spPr bwMode="auto">
          <a:xfrm rot="10800000" flipH="1">
            <a:off x="-1" y="-79744"/>
            <a:ext cx="11977577" cy="6937744"/>
          </a:xfrm>
          <a:prstGeom prst="rect">
            <a:avLst/>
          </a:prstGeom>
          <a:blipFill dpi="0" rotWithShape="1">
            <a:blip r:embed="rId3">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hangingPunct="1">
              <a:defRPr/>
            </a:pPr>
            <a:endParaRPr lang="en-US" altLang="en-US" b="1" dirty="0">
              <a:latin typeface="Arial" pitchFamily="34" charset="0"/>
            </a:endParaRPr>
          </a:p>
        </p:txBody>
      </p:sp>
      <p:sp>
        <p:nvSpPr>
          <p:cNvPr id="11267" name="Content Placeholder 1"/>
          <p:cNvSpPr>
            <a:spLocks noGrp="1"/>
          </p:cNvSpPr>
          <p:nvPr>
            <p:ph sz="half" idx="1"/>
          </p:nvPr>
        </p:nvSpPr>
        <p:spPr>
          <a:xfrm>
            <a:off x="1739900" y="6084151"/>
            <a:ext cx="8928100" cy="801245"/>
          </a:xfrm>
        </p:spPr>
        <p:txBody>
          <a:bodyPr/>
          <a:lstStyle/>
          <a:p>
            <a:pPr marL="0" indent="0" eaLnBrk="1" hangingPunct="1">
              <a:spcBef>
                <a:spcPct val="0"/>
              </a:spcBef>
              <a:buNone/>
            </a:pPr>
            <a:endParaRPr lang="en-US" sz="1800" dirty="0">
              <a:latin typeface="Arial" charset="0"/>
              <a:cs typeface="Arial" charset="0"/>
            </a:endParaRPr>
          </a:p>
          <a:p>
            <a:pPr marL="0" indent="0" eaLnBrk="1" hangingPunct="1">
              <a:spcBef>
                <a:spcPct val="0"/>
              </a:spcBef>
              <a:buNone/>
            </a:pPr>
            <a:r>
              <a:rPr lang="en-US" sz="1800" dirty="0">
                <a:latin typeface="Arial" charset="0"/>
                <a:cs typeface="Arial" charset="0"/>
              </a:rPr>
              <a:t>ESMO/ECCO 2015, Vienna</a:t>
            </a:r>
            <a:endParaRPr lang="en-US" sz="2400" dirty="0">
              <a:latin typeface="Arial" charset="0"/>
              <a:cs typeface="Arial" charset="0"/>
            </a:endParaRPr>
          </a:p>
          <a:p>
            <a:pPr marL="0" indent="0" eaLnBrk="1" hangingPunct="1">
              <a:spcBef>
                <a:spcPct val="0"/>
              </a:spcBef>
              <a:buNone/>
            </a:pPr>
            <a:endParaRPr lang="en-US" sz="1400" baseline="30000" dirty="0">
              <a:latin typeface="Arial" charset="0"/>
              <a:cs typeface="Arial" charset="0"/>
            </a:endParaRPr>
          </a:p>
        </p:txBody>
      </p:sp>
      <p:pic>
        <p:nvPicPr>
          <p:cNvPr id="2" name="Picture 1"/>
          <p:cNvPicPr>
            <a:picLocks noChangeAspect="1"/>
          </p:cNvPicPr>
          <p:nvPr/>
        </p:nvPicPr>
        <p:blipFill>
          <a:blip r:embed="rId4"/>
          <a:stretch>
            <a:fillRect/>
          </a:stretch>
        </p:blipFill>
        <p:spPr>
          <a:xfrm>
            <a:off x="1787747" y="946159"/>
            <a:ext cx="8620662" cy="1451483"/>
          </a:xfrm>
          <a:prstGeom prst="rect">
            <a:avLst/>
          </a:prstGeom>
        </p:spPr>
      </p:pic>
      <p:pic>
        <p:nvPicPr>
          <p:cNvPr id="3" name="Picture 2"/>
          <p:cNvPicPr>
            <a:picLocks noChangeAspect="1"/>
          </p:cNvPicPr>
          <p:nvPr/>
        </p:nvPicPr>
        <p:blipFill>
          <a:blip r:embed="rId5"/>
          <a:stretch>
            <a:fillRect/>
          </a:stretch>
        </p:blipFill>
        <p:spPr>
          <a:xfrm>
            <a:off x="1787748" y="2397641"/>
            <a:ext cx="8621237" cy="3136606"/>
          </a:xfrm>
          <a:prstGeom prst="rect">
            <a:avLst/>
          </a:prstGeom>
        </p:spPr>
      </p:pic>
    </p:spTree>
    <p:extLst>
      <p:ext uri="{BB962C8B-B14F-4D97-AF65-F5344CB8AC3E}">
        <p14:creationId xmlns:p14="http://schemas.microsoft.com/office/powerpoint/2010/main" val="220992247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06" name="Rectangle 205"/>
          <p:cNvSpPr/>
          <p:nvPr/>
        </p:nvSpPr>
        <p:spPr bwMode="auto">
          <a:xfrm>
            <a:off x="0" y="1028700"/>
            <a:ext cx="12192000" cy="58293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388" tIns="45694" rIns="91388" bIns="45694" numCol="1" rtlCol="0" anchor="t" anchorCtr="0" compatLnSpc="1">
            <a:prstTxWarp prst="textNoShape">
              <a:avLst/>
            </a:prstTxWarp>
          </a:bodyPr>
          <a:lstStyle/>
          <a:p>
            <a:pPr eaLnBrk="1" hangingPunct="1"/>
            <a:endParaRPr lang="en-US" b="1" dirty="0">
              <a:solidFill>
                <a:srgbClr val="FFFF99"/>
              </a:solidFill>
              <a:latin typeface="Calibri" panose="020F0502020204030204" pitchFamily="34" charset="0"/>
            </a:endParaRPr>
          </a:p>
        </p:txBody>
      </p:sp>
      <p:sp>
        <p:nvSpPr>
          <p:cNvPr id="19458" name="Title 1"/>
          <p:cNvSpPr>
            <a:spLocks noGrp="1"/>
          </p:cNvSpPr>
          <p:nvPr>
            <p:ph type="title"/>
          </p:nvPr>
        </p:nvSpPr>
        <p:spPr>
          <a:xfrm>
            <a:off x="3004258" y="260907"/>
            <a:ext cx="7277100" cy="865188"/>
          </a:xfrm>
        </p:spPr>
        <p:txBody>
          <a:bodyPr/>
          <a:lstStyle/>
          <a:p>
            <a:pPr algn="ctr"/>
            <a:r>
              <a:rPr lang="en-US" dirty="0">
                <a:solidFill>
                  <a:srgbClr val="FFFF99"/>
                </a:solidFill>
                <a:latin typeface="Calibri" panose="020F0502020204030204" pitchFamily="34" charset="0"/>
                <a:cs typeface="Arial" charset="0"/>
              </a:rPr>
              <a:t>Primary Endpoint: PFS by Central Review </a:t>
            </a:r>
          </a:p>
        </p:txBody>
      </p:sp>
      <p:sp>
        <p:nvSpPr>
          <p:cNvPr id="19459" name="AutoShape 218"/>
          <p:cNvSpPr>
            <a:spLocks noChangeAspect="1" noChangeArrowheads="1" noTextEdit="1"/>
          </p:cNvSpPr>
          <p:nvPr/>
        </p:nvSpPr>
        <p:spPr bwMode="auto">
          <a:xfrm>
            <a:off x="2135188" y="2060576"/>
            <a:ext cx="7707312" cy="4691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18436" name="TextBox 1"/>
          <p:cNvSpPr txBox="1">
            <a:spLocks noChangeArrowheads="1"/>
          </p:cNvSpPr>
          <p:nvPr/>
        </p:nvSpPr>
        <p:spPr bwMode="auto">
          <a:xfrm>
            <a:off x="2582517" y="1691243"/>
            <a:ext cx="7772400" cy="369332"/>
          </a:xfrm>
          <a:prstGeom prst="rect">
            <a:avLst/>
          </a:prstGeom>
          <a:ln w="28575"/>
        </p:spPr>
        <p:style>
          <a:lnRef idx="2">
            <a:schemeClr val="accent1"/>
          </a:lnRef>
          <a:fillRef idx="1">
            <a:schemeClr val="lt1"/>
          </a:fillRef>
          <a:effectRef idx="0">
            <a:schemeClr val="accent1"/>
          </a:effectRef>
          <a:fontRef idx="minor">
            <a:schemeClr val="dk1"/>
          </a:fontRef>
        </p:style>
        <p:txBody>
          <a:bodyPr>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a:buNone/>
              <a:defRPr/>
            </a:pPr>
            <a:r>
              <a:rPr lang="en-US" altLang="en-US" sz="1800" b="1" kern="0" dirty="0">
                <a:solidFill>
                  <a:prstClr val="black"/>
                </a:solidFill>
              </a:rPr>
              <a:t>HR = 0.48 (95% CI, 0.35-0.67); </a:t>
            </a:r>
            <a:r>
              <a:rPr lang="en-US" altLang="en-US" sz="1800" b="1" i="1" kern="0" dirty="0">
                <a:solidFill>
                  <a:prstClr val="black"/>
                </a:solidFill>
              </a:rPr>
              <a:t>P &lt; </a:t>
            </a:r>
            <a:r>
              <a:rPr lang="en-US" altLang="en-US" sz="1800" b="1" kern="0" dirty="0">
                <a:solidFill>
                  <a:prstClr val="black"/>
                </a:solidFill>
              </a:rPr>
              <a:t>0.00001</a:t>
            </a:r>
          </a:p>
        </p:txBody>
      </p:sp>
      <p:grpSp>
        <p:nvGrpSpPr>
          <p:cNvPr id="19462" name="Group 5"/>
          <p:cNvGrpSpPr>
            <a:grpSpLocks/>
          </p:cNvGrpSpPr>
          <p:nvPr/>
        </p:nvGrpSpPr>
        <p:grpSpPr bwMode="auto">
          <a:xfrm>
            <a:off x="2319223" y="2255838"/>
            <a:ext cx="8269402" cy="4038258"/>
            <a:chOff x="793687" y="1983305"/>
            <a:chExt cx="8026463" cy="4382569"/>
          </a:xfrm>
        </p:grpSpPr>
        <p:sp>
          <p:nvSpPr>
            <p:cNvPr id="20487" name="Rectangle 224"/>
            <p:cNvSpPr>
              <a:spLocks noChangeArrowheads="1"/>
            </p:cNvSpPr>
            <p:nvPr/>
          </p:nvSpPr>
          <p:spPr bwMode="auto">
            <a:xfrm>
              <a:off x="1602751" y="5983771"/>
              <a:ext cx="219384"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205</a:t>
              </a:r>
              <a:endParaRPr lang="en-US" altLang="en-US" sz="1050" kern="0" dirty="0">
                <a:solidFill>
                  <a:prstClr val="black"/>
                </a:solidFill>
                <a:ea typeface="ＭＳ Ｐゴシック" charset="0"/>
              </a:endParaRPr>
            </a:p>
          </p:txBody>
        </p:sp>
        <p:sp>
          <p:nvSpPr>
            <p:cNvPr id="20488" name="Rectangle 225"/>
            <p:cNvSpPr>
              <a:spLocks noChangeArrowheads="1"/>
            </p:cNvSpPr>
            <p:nvPr/>
          </p:nvSpPr>
          <p:spPr bwMode="auto">
            <a:xfrm>
              <a:off x="2071173" y="5983771"/>
              <a:ext cx="219384"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168</a:t>
              </a:r>
              <a:endParaRPr lang="en-US" altLang="en-US" sz="1050" kern="0" dirty="0">
                <a:solidFill>
                  <a:prstClr val="black"/>
                </a:solidFill>
                <a:ea typeface="ＭＳ Ｐゴシック" charset="0"/>
              </a:endParaRPr>
            </a:p>
          </p:txBody>
        </p:sp>
        <p:sp>
          <p:nvSpPr>
            <p:cNvPr id="20489" name="Rectangle 226"/>
            <p:cNvSpPr>
              <a:spLocks noChangeArrowheads="1"/>
            </p:cNvSpPr>
            <p:nvPr/>
          </p:nvSpPr>
          <p:spPr bwMode="auto">
            <a:xfrm>
              <a:off x="2527269" y="5983771"/>
              <a:ext cx="219384"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145</a:t>
              </a:r>
              <a:endParaRPr lang="en-US" altLang="en-US" sz="1050" kern="0" dirty="0">
                <a:solidFill>
                  <a:prstClr val="black"/>
                </a:solidFill>
                <a:ea typeface="ＭＳ Ｐゴシック" charset="0"/>
              </a:endParaRPr>
            </a:p>
          </p:txBody>
        </p:sp>
        <p:sp>
          <p:nvSpPr>
            <p:cNvPr id="20490" name="Rectangle 227"/>
            <p:cNvSpPr>
              <a:spLocks noChangeArrowheads="1"/>
            </p:cNvSpPr>
            <p:nvPr/>
          </p:nvSpPr>
          <p:spPr bwMode="auto">
            <a:xfrm>
              <a:off x="2964873" y="5983771"/>
              <a:ext cx="219384"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124</a:t>
              </a:r>
              <a:endParaRPr lang="en-US" altLang="en-US" sz="1050" kern="0" dirty="0">
                <a:solidFill>
                  <a:prstClr val="black"/>
                </a:solidFill>
                <a:ea typeface="ＭＳ Ｐゴシック" charset="0"/>
              </a:endParaRPr>
            </a:p>
          </p:txBody>
        </p:sp>
        <p:sp>
          <p:nvSpPr>
            <p:cNvPr id="20491" name="Rectangle 228"/>
            <p:cNvSpPr>
              <a:spLocks noChangeArrowheads="1"/>
            </p:cNvSpPr>
            <p:nvPr/>
          </p:nvSpPr>
          <p:spPr bwMode="auto">
            <a:xfrm>
              <a:off x="3388611" y="5983771"/>
              <a:ext cx="219384"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101</a:t>
              </a:r>
              <a:endParaRPr lang="en-US" altLang="en-US" sz="1050" kern="0" dirty="0">
                <a:solidFill>
                  <a:prstClr val="black"/>
                </a:solidFill>
                <a:ea typeface="ＭＳ Ｐゴシック" charset="0"/>
              </a:endParaRPr>
            </a:p>
          </p:txBody>
        </p:sp>
        <p:sp>
          <p:nvSpPr>
            <p:cNvPr id="20492" name="Rectangle 229"/>
            <p:cNvSpPr>
              <a:spLocks noChangeArrowheads="1"/>
            </p:cNvSpPr>
            <p:nvPr/>
          </p:nvSpPr>
          <p:spPr bwMode="auto">
            <a:xfrm>
              <a:off x="3920208" y="5983771"/>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81</a:t>
              </a:r>
              <a:endParaRPr lang="en-US" altLang="en-US" sz="1050" kern="0" dirty="0">
                <a:solidFill>
                  <a:prstClr val="black"/>
                </a:solidFill>
                <a:ea typeface="ＭＳ Ｐゴシック" charset="0"/>
              </a:endParaRPr>
            </a:p>
          </p:txBody>
        </p:sp>
        <p:sp>
          <p:nvSpPr>
            <p:cNvPr id="20493" name="Rectangle 230"/>
            <p:cNvSpPr>
              <a:spLocks noChangeArrowheads="1"/>
            </p:cNvSpPr>
            <p:nvPr/>
          </p:nvSpPr>
          <p:spPr bwMode="auto">
            <a:xfrm>
              <a:off x="4357813" y="5983771"/>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65</a:t>
              </a:r>
              <a:endParaRPr lang="en-US" altLang="en-US" sz="1050" kern="0" dirty="0">
                <a:solidFill>
                  <a:prstClr val="black"/>
                </a:solidFill>
                <a:ea typeface="ＭＳ Ｐゴシック" charset="0"/>
              </a:endParaRPr>
            </a:p>
          </p:txBody>
        </p:sp>
        <p:sp>
          <p:nvSpPr>
            <p:cNvPr id="20494" name="Rectangle 231"/>
            <p:cNvSpPr>
              <a:spLocks noChangeArrowheads="1"/>
            </p:cNvSpPr>
            <p:nvPr/>
          </p:nvSpPr>
          <p:spPr bwMode="auto">
            <a:xfrm>
              <a:off x="5040415" y="5983771"/>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52</a:t>
              </a:r>
              <a:endParaRPr lang="en-US" altLang="en-US" sz="1050" kern="0" dirty="0">
                <a:solidFill>
                  <a:prstClr val="black"/>
                </a:solidFill>
                <a:ea typeface="ＭＳ Ｐゴシック" charset="0"/>
              </a:endParaRPr>
            </a:p>
          </p:txBody>
        </p:sp>
        <p:sp>
          <p:nvSpPr>
            <p:cNvPr id="20495" name="Rectangle 232"/>
            <p:cNvSpPr>
              <a:spLocks noChangeArrowheads="1"/>
            </p:cNvSpPr>
            <p:nvPr/>
          </p:nvSpPr>
          <p:spPr bwMode="auto">
            <a:xfrm>
              <a:off x="5721476" y="5983771"/>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26</a:t>
              </a:r>
              <a:endParaRPr lang="en-US" altLang="en-US" sz="1050" kern="0" dirty="0">
                <a:solidFill>
                  <a:prstClr val="black"/>
                </a:solidFill>
                <a:ea typeface="ＭＳ Ｐゴシック" charset="0"/>
              </a:endParaRPr>
            </a:p>
          </p:txBody>
        </p:sp>
        <p:sp>
          <p:nvSpPr>
            <p:cNvPr id="20496" name="Rectangle 233"/>
            <p:cNvSpPr>
              <a:spLocks noChangeArrowheads="1"/>
            </p:cNvSpPr>
            <p:nvPr/>
          </p:nvSpPr>
          <p:spPr bwMode="auto">
            <a:xfrm>
              <a:off x="6385588" y="5983771"/>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1</a:t>
              </a:r>
              <a:endParaRPr lang="en-US" altLang="en-US" sz="1050" kern="0" dirty="0">
                <a:solidFill>
                  <a:prstClr val="black"/>
                </a:solidFill>
                <a:ea typeface="ＭＳ Ｐゴシック" charset="0"/>
              </a:endParaRPr>
            </a:p>
          </p:txBody>
        </p:sp>
        <p:sp>
          <p:nvSpPr>
            <p:cNvPr id="20497" name="Rectangle 234"/>
            <p:cNvSpPr>
              <a:spLocks noChangeArrowheads="1"/>
            </p:cNvSpPr>
            <p:nvPr/>
          </p:nvSpPr>
          <p:spPr bwMode="auto">
            <a:xfrm>
              <a:off x="6447222" y="5983771"/>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0</a:t>
              </a:r>
              <a:endParaRPr lang="en-US" altLang="en-US" sz="1050" kern="0" dirty="0">
                <a:solidFill>
                  <a:prstClr val="black"/>
                </a:solidFill>
                <a:ea typeface="ＭＳ Ｐゴシック" charset="0"/>
              </a:endParaRPr>
            </a:p>
          </p:txBody>
        </p:sp>
        <p:sp>
          <p:nvSpPr>
            <p:cNvPr id="20498" name="Rectangle 235"/>
            <p:cNvSpPr>
              <a:spLocks noChangeArrowheads="1"/>
            </p:cNvSpPr>
            <p:nvPr/>
          </p:nvSpPr>
          <p:spPr bwMode="auto">
            <a:xfrm>
              <a:off x="7143692" y="5983771"/>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3</a:t>
              </a:r>
              <a:endParaRPr lang="en-US" altLang="en-US" sz="1050" kern="0" dirty="0">
                <a:solidFill>
                  <a:prstClr val="black"/>
                </a:solidFill>
                <a:ea typeface="ＭＳ Ｐゴシック" charset="0"/>
              </a:endParaRPr>
            </a:p>
          </p:txBody>
        </p:sp>
        <p:sp>
          <p:nvSpPr>
            <p:cNvPr id="20499" name="Rectangle 236"/>
            <p:cNvSpPr>
              <a:spLocks noChangeArrowheads="1"/>
            </p:cNvSpPr>
            <p:nvPr/>
          </p:nvSpPr>
          <p:spPr bwMode="auto">
            <a:xfrm>
              <a:off x="7824753" y="5983771"/>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0</a:t>
              </a:r>
              <a:endParaRPr lang="en-US" altLang="en-US" sz="1050" kern="0" dirty="0">
                <a:solidFill>
                  <a:prstClr val="black"/>
                </a:solidFill>
                <a:ea typeface="ＭＳ Ｐゴシック" charset="0"/>
              </a:endParaRPr>
            </a:p>
          </p:txBody>
        </p:sp>
        <p:sp>
          <p:nvSpPr>
            <p:cNvPr id="20500" name="Rectangle 237"/>
            <p:cNvSpPr>
              <a:spLocks noChangeArrowheads="1"/>
            </p:cNvSpPr>
            <p:nvPr/>
          </p:nvSpPr>
          <p:spPr bwMode="auto">
            <a:xfrm>
              <a:off x="8505814" y="5983771"/>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0</a:t>
              </a:r>
              <a:endParaRPr lang="en-US" altLang="en-US" sz="1050" kern="0" dirty="0">
                <a:solidFill>
                  <a:prstClr val="black"/>
                </a:solidFill>
                <a:ea typeface="ＭＳ Ｐゴシック" charset="0"/>
              </a:endParaRPr>
            </a:p>
          </p:txBody>
        </p:sp>
        <p:sp>
          <p:nvSpPr>
            <p:cNvPr id="20501" name="Rectangle 238"/>
            <p:cNvSpPr>
              <a:spLocks noChangeArrowheads="1"/>
            </p:cNvSpPr>
            <p:nvPr/>
          </p:nvSpPr>
          <p:spPr bwMode="auto">
            <a:xfrm>
              <a:off x="1679794" y="6190514"/>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97</a:t>
              </a:r>
              <a:endParaRPr lang="en-US" altLang="en-US" sz="1050" kern="0" dirty="0">
                <a:solidFill>
                  <a:prstClr val="black"/>
                </a:solidFill>
                <a:ea typeface="ＭＳ Ｐゴシック" charset="0"/>
              </a:endParaRPr>
            </a:p>
          </p:txBody>
        </p:sp>
        <p:sp>
          <p:nvSpPr>
            <p:cNvPr id="20502" name="Rectangle 239"/>
            <p:cNvSpPr>
              <a:spLocks noChangeArrowheads="1"/>
            </p:cNvSpPr>
            <p:nvPr/>
          </p:nvSpPr>
          <p:spPr bwMode="auto">
            <a:xfrm>
              <a:off x="2134349" y="6190514"/>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65</a:t>
              </a:r>
              <a:endParaRPr lang="en-US" altLang="en-US" sz="1050" kern="0" dirty="0">
                <a:solidFill>
                  <a:prstClr val="black"/>
                </a:solidFill>
                <a:ea typeface="ＭＳ Ｐゴシック" charset="0"/>
              </a:endParaRPr>
            </a:p>
          </p:txBody>
        </p:sp>
        <p:sp>
          <p:nvSpPr>
            <p:cNvPr id="20503" name="Rectangle 240"/>
            <p:cNvSpPr>
              <a:spLocks noChangeArrowheads="1"/>
            </p:cNvSpPr>
            <p:nvPr/>
          </p:nvSpPr>
          <p:spPr bwMode="auto">
            <a:xfrm>
              <a:off x="2587363" y="6190514"/>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39</a:t>
              </a:r>
              <a:endParaRPr lang="en-US" altLang="en-US" sz="1050" kern="0" dirty="0">
                <a:solidFill>
                  <a:prstClr val="black"/>
                </a:solidFill>
                <a:ea typeface="ＭＳ Ｐゴシック" charset="0"/>
              </a:endParaRPr>
            </a:p>
          </p:txBody>
        </p:sp>
        <p:sp>
          <p:nvSpPr>
            <p:cNvPr id="20504" name="Rectangle 241"/>
            <p:cNvSpPr>
              <a:spLocks noChangeArrowheads="1"/>
            </p:cNvSpPr>
            <p:nvPr/>
          </p:nvSpPr>
          <p:spPr bwMode="auto">
            <a:xfrm>
              <a:off x="3041917" y="6190514"/>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30</a:t>
              </a:r>
              <a:endParaRPr lang="en-US" altLang="en-US" sz="1050" kern="0" dirty="0">
                <a:solidFill>
                  <a:prstClr val="black"/>
                </a:solidFill>
                <a:ea typeface="ＭＳ Ｐゴシック" charset="0"/>
              </a:endParaRPr>
            </a:p>
          </p:txBody>
        </p:sp>
        <p:sp>
          <p:nvSpPr>
            <p:cNvPr id="20505" name="Rectangle 242"/>
            <p:cNvSpPr>
              <a:spLocks noChangeArrowheads="1"/>
            </p:cNvSpPr>
            <p:nvPr/>
          </p:nvSpPr>
          <p:spPr bwMode="auto">
            <a:xfrm>
              <a:off x="3450245" y="6190514"/>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24</a:t>
              </a:r>
              <a:endParaRPr lang="en-US" altLang="en-US" sz="1050" kern="0" dirty="0">
                <a:solidFill>
                  <a:prstClr val="black"/>
                </a:solidFill>
                <a:ea typeface="ＭＳ Ｐゴシック" charset="0"/>
              </a:endParaRPr>
            </a:p>
          </p:txBody>
        </p:sp>
        <p:sp>
          <p:nvSpPr>
            <p:cNvPr id="20506" name="Rectangle 243"/>
            <p:cNvSpPr>
              <a:spLocks noChangeArrowheads="1"/>
            </p:cNvSpPr>
            <p:nvPr/>
          </p:nvSpPr>
          <p:spPr bwMode="auto">
            <a:xfrm>
              <a:off x="3920208" y="6190514"/>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21</a:t>
              </a:r>
              <a:endParaRPr lang="en-US" altLang="en-US" sz="1050" kern="0" dirty="0">
                <a:solidFill>
                  <a:prstClr val="black"/>
                </a:solidFill>
                <a:ea typeface="ＭＳ Ｐゴシック" charset="0"/>
              </a:endParaRPr>
            </a:p>
          </p:txBody>
        </p:sp>
        <p:sp>
          <p:nvSpPr>
            <p:cNvPr id="20507" name="Rectangle 244"/>
            <p:cNvSpPr>
              <a:spLocks noChangeArrowheads="1"/>
            </p:cNvSpPr>
            <p:nvPr/>
          </p:nvSpPr>
          <p:spPr bwMode="auto">
            <a:xfrm>
              <a:off x="4357813" y="6190514"/>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17</a:t>
              </a:r>
              <a:endParaRPr lang="en-US" altLang="en-US" sz="1050" kern="0" dirty="0">
                <a:solidFill>
                  <a:prstClr val="black"/>
                </a:solidFill>
                <a:ea typeface="ＭＳ Ｐゴシック" charset="0"/>
              </a:endParaRPr>
            </a:p>
          </p:txBody>
        </p:sp>
        <p:sp>
          <p:nvSpPr>
            <p:cNvPr id="20508" name="Rectangle 245"/>
            <p:cNvSpPr>
              <a:spLocks noChangeArrowheads="1"/>
            </p:cNvSpPr>
            <p:nvPr/>
          </p:nvSpPr>
          <p:spPr bwMode="auto">
            <a:xfrm>
              <a:off x="5040415" y="6190514"/>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15</a:t>
              </a:r>
              <a:endParaRPr lang="en-US" altLang="en-US" sz="1050" kern="0" dirty="0">
                <a:solidFill>
                  <a:prstClr val="black"/>
                </a:solidFill>
                <a:ea typeface="ＭＳ Ｐゴシック" charset="0"/>
              </a:endParaRPr>
            </a:p>
          </p:txBody>
        </p:sp>
        <p:sp>
          <p:nvSpPr>
            <p:cNvPr id="20509" name="Rectangle 246"/>
            <p:cNvSpPr>
              <a:spLocks noChangeArrowheads="1"/>
            </p:cNvSpPr>
            <p:nvPr/>
          </p:nvSpPr>
          <p:spPr bwMode="auto">
            <a:xfrm>
              <a:off x="5721476" y="6190514"/>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11</a:t>
              </a:r>
              <a:endParaRPr lang="en-US" altLang="en-US" sz="1050" kern="0" dirty="0">
                <a:solidFill>
                  <a:prstClr val="black"/>
                </a:solidFill>
                <a:ea typeface="ＭＳ Ｐゴシック" charset="0"/>
              </a:endParaRPr>
            </a:p>
          </p:txBody>
        </p:sp>
        <p:sp>
          <p:nvSpPr>
            <p:cNvPr id="20510" name="Rectangle 247"/>
            <p:cNvSpPr>
              <a:spLocks noChangeArrowheads="1"/>
            </p:cNvSpPr>
            <p:nvPr/>
          </p:nvSpPr>
          <p:spPr bwMode="auto">
            <a:xfrm>
              <a:off x="6447222" y="6190514"/>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6</a:t>
              </a:r>
              <a:endParaRPr lang="en-US" altLang="en-US" sz="1050" kern="0" dirty="0">
                <a:solidFill>
                  <a:prstClr val="black"/>
                </a:solidFill>
                <a:ea typeface="ＭＳ Ｐゴシック" charset="0"/>
              </a:endParaRPr>
            </a:p>
          </p:txBody>
        </p:sp>
        <p:sp>
          <p:nvSpPr>
            <p:cNvPr id="20511" name="Rectangle 248"/>
            <p:cNvSpPr>
              <a:spLocks noChangeArrowheads="1"/>
            </p:cNvSpPr>
            <p:nvPr/>
          </p:nvSpPr>
          <p:spPr bwMode="auto">
            <a:xfrm>
              <a:off x="7143692" y="6190514"/>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5</a:t>
              </a:r>
              <a:endParaRPr lang="en-US" altLang="en-US" sz="1050" kern="0" dirty="0">
                <a:solidFill>
                  <a:prstClr val="black"/>
                </a:solidFill>
                <a:ea typeface="ＭＳ Ｐゴシック" charset="0"/>
              </a:endParaRPr>
            </a:p>
          </p:txBody>
        </p:sp>
        <p:sp>
          <p:nvSpPr>
            <p:cNvPr id="20512" name="Rectangle 249"/>
            <p:cNvSpPr>
              <a:spLocks noChangeArrowheads="1"/>
            </p:cNvSpPr>
            <p:nvPr/>
          </p:nvSpPr>
          <p:spPr bwMode="auto">
            <a:xfrm>
              <a:off x="7824753" y="6156057"/>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1</a:t>
              </a:r>
              <a:endParaRPr lang="en-US" altLang="en-US" sz="1050" kern="0" dirty="0">
                <a:solidFill>
                  <a:prstClr val="black"/>
                </a:solidFill>
                <a:ea typeface="ＭＳ Ｐゴシック" charset="0"/>
              </a:endParaRPr>
            </a:p>
          </p:txBody>
        </p:sp>
        <p:sp>
          <p:nvSpPr>
            <p:cNvPr id="20513" name="Rectangle 250"/>
            <p:cNvSpPr>
              <a:spLocks noChangeArrowheads="1"/>
            </p:cNvSpPr>
            <p:nvPr/>
          </p:nvSpPr>
          <p:spPr bwMode="auto">
            <a:xfrm>
              <a:off x="8505814" y="6156057"/>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0</a:t>
              </a:r>
              <a:endParaRPr lang="en-US" altLang="en-US" sz="1050" kern="0" dirty="0">
                <a:solidFill>
                  <a:prstClr val="black"/>
                </a:solidFill>
                <a:ea typeface="ＭＳ Ｐゴシック" charset="0"/>
              </a:endParaRPr>
            </a:p>
          </p:txBody>
        </p:sp>
        <p:sp>
          <p:nvSpPr>
            <p:cNvPr id="20514" name="Rectangle 251"/>
            <p:cNvSpPr>
              <a:spLocks noChangeArrowheads="1"/>
            </p:cNvSpPr>
            <p:nvPr/>
          </p:nvSpPr>
          <p:spPr bwMode="auto">
            <a:xfrm>
              <a:off x="967950" y="6190514"/>
              <a:ext cx="474552"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Placebo</a:t>
              </a:r>
              <a:endParaRPr lang="en-US" altLang="en-US" sz="1050" kern="0" dirty="0">
                <a:solidFill>
                  <a:prstClr val="black"/>
                </a:solidFill>
                <a:ea typeface="ＭＳ Ｐゴシック" charset="0"/>
              </a:endParaRPr>
            </a:p>
          </p:txBody>
        </p:sp>
        <p:sp>
          <p:nvSpPr>
            <p:cNvPr id="20515" name="Rectangle 252"/>
            <p:cNvSpPr>
              <a:spLocks noChangeArrowheads="1"/>
            </p:cNvSpPr>
            <p:nvPr/>
          </p:nvSpPr>
          <p:spPr bwMode="auto">
            <a:xfrm>
              <a:off x="793687" y="5983771"/>
              <a:ext cx="648814"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Everolimus</a:t>
              </a:r>
              <a:endParaRPr lang="en-US" altLang="en-US" sz="1050" kern="0" dirty="0">
                <a:solidFill>
                  <a:prstClr val="black"/>
                </a:solidFill>
                <a:ea typeface="ＭＳ Ｐゴシック" charset="0"/>
              </a:endParaRPr>
            </a:p>
          </p:txBody>
        </p:sp>
        <p:sp>
          <p:nvSpPr>
            <p:cNvPr id="20516" name="Rectangle 304"/>
            <p:cNvSpPr>
              <a:spLocks noChangeArrowheads="1"/>
            </p:cNvSpPr>
            <p:nvPr/>
          </p:nvSpPr>
          <p:spPr bwMode="auto">
            <a:xfrm>
              <a:off x="1573475" y="5658151"/>
              <a:ext cx="1416410"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eaLnBrk="1" hangingPunct="1">
                <a:spcBef>
                  <a:spcPct val="0"/>
                </a:spcBef>
                <a:buNone/>
                <a:defRPr/>
              </a:pPr>
              <a:r>
                <a:rPr lang="en-US" altLang="en-US" sz="1050" kern="0" dirty="0">
                  <a:solidFill>
                    <a:srgbClr val="000000"/>
                  </a:solidFill>
                  <a:ea typeface="ＭＳ Ｐゴシック" charset="0"/>
                </a:rPr>
                <a:t>No.of patients still at risk</a:t>
              </a:r>
              <a:endParaRPr lang="en-US" altLang="en-US" sz="1050" kern="0" dirty="0">
                <a:solidFill>
                  <a:prstClr val="black"/>
                </a:solidFill>
                <a:ea typeface="ＭＳ Ｐゴシック" charset="0"/>
              </a:endParaRPr>
            </a:p>
          </p:txBody>
        </p:sp>
        <p:sp>
          <p:nvSpPr>
            <p:cNvPr id="19493" name="Line 254"/>
            <p:cNvSpPr>
              <a:spLocks noChangeShapeType="1"/>
            </p:cNvSpPr>
            <p:nvPr/>
          </p:nvSpPr>
          <p:spPr bwMode="auto">
            <a:xfrm>
              <a:off x="1709738"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18" name="Rectangle 255"/>
            <p:cNvSpPr>
              <a:spLocks noChangeArrowheads="1"/>
            </p:cNvSpPr>
            <p:nvPr/>
          </p:nvSpPr>
          <p:spPr bwMode="auto">
            <a:xfrm>
              <a:off x="1684833" y="5261895"/>
              <a:ext cx="73128"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0</a:t>
              </a:r>
              <a:endParaRPr lang="en-US" altLang="en-US" sz="1050" kern="0" dirty="0">
                <a:solidFill>
                  <a:prstClr val="black"/>
                </a:solidFill>
                <a:ea typeface="ＭＳ Ｐゴシック" charset="0"/>
              </a:endParaRPr>
            </a:p>
          </p:txBody>
        </p:sp>
        <p:sp>
          <p:nvSpPr>
            <p:cNvPr id="19495" name="Line 256"/>
            <p:cNvSpPr>
              <a:spLocks noChangeShapeType="1"/>
            </p:cNvSpPr>
            <p:nvPr/>
          </p:nvSpPr>
          <p:spPr bwMode="auto">
            <a:xfrm>
              <a:off x="2163763"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20" name="Rectangle 257"/>
            <p:cNvSpPr>
              <a:spLocks noChangeArrowheads="1"/>
            </p:cNvSpPr>
            <p:nvPr/>
          </p:nvSpPr>
          <p:spPr bwMode="auto">
            <a:xfrm>
              <a:off x="2138617" y="5261895"/>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2</a:t>
              </a:r>
              <a:endParaRPr lang="en-US" altLang="en-US" sz="1050" kern="0" dirty="0">
                <a:solidFill>
                  <a:prstClr val="black"/>
                </a:solidFill>
                <a:ea typeface="ＭＳ Ｐゴシック" charset="0"/>
              </a:endParaRPr>
            </a:p>
          </p:txBody>
        </p:sp>
        <p:sp>
          <p:nvSpPr>
            <p:cNvPr id="19497" name="Line 258"/>
            <p:cNvSpPr>
              <a:spLocks noChangeShapeType="1"/>
            </p:cNvSpPr>
            <p:nvPr/>
          </p:nvSpPr>
          <p:spPr bwMode="auto">
            <a:xfrm>
              <a:off x="2617788"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22" name="Rectangle 259"/>
            <p:cNvSpPr>
              <a:spLocks noChangeArrowheads="1"/>
            </p:cNvSpPr>
            <p:nvPr/>
          </p:nvSpPr>
          <p:spPr bwMode="auto">
            <a:xfrm>
              <a:off x="2592401" y="5261895"/>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4</a:t>
              </a:r>
              <a:endParaRPr lang="en-US" altLang="en-US" sz="1050" kern="0" dirty="0">
                <a:solidFill>
                  <a:prstClr val="black"/>
                </a:solidFill>
                <a:ea typeface="ＭＳ Ｐゴシック" charset="0"/>
              </a:endParaRPr>
            </a:p>
          </p:txBody>
        </p:sp>
        <p:sp>
          <p:nvSpPr>
            <p:cNvPr id="19499" name="Line 260"/>
            <p:cNvSpPr>
              <a:spLocks noChangeShapeType="1"/>
            </p:cNvSpPr>
            <p:nvPr/>
          </p:nvSpPr>
          <p:spPr bwMode="auto">
            <a:xfrm>
              <a:off x="3071813"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24" name="Rectangle 261"/>
            <p:cNvSpPr>
              <a:spLocks noChangeArrowheads="1"/>
            </p:cNvSpPr>
            <p:nvPr/>
          </p:nvSpPr>
          <p:spPr bwMode="auto">
            <a:xfrm>
              <a:off x="3046185" y="5261895"/>
              <a:ext cx="73128"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6</a:t>
              </a:r>
              <a:endParaRPr lang="en-US" altLang="en-US" sz="1050" kern="0" dirty="0">
                <a:solidFill>
                  <a:prstClr val="black"/>
                </a:solidFill>
                <a:ea typeface="ＭＳ Ｐゴシック" charset="0"/>
              </a:endParaRPr>
            </a:p>
          </p:txBody>
        </p:sp>
        <p:sp>
          <p:nvSpPr>
            <p:cNvPr id="19501" name="Line 262"/>
            <p:cNvSpPr>
              <a:spLocks noChangeShapeType="1"/>
            </p:cNvSpPr>
            <p:nvPr/>
          </p:nvSpPr>
          <p:spPr bwMode="auto">
            <a:xfrm>
              <a:off x="3525838"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26" name="Rectangle 263"/>
            <p:cNvSpPr>
              <a:spLocks noChangeArrowheads="1"/>
            </p:cNvSpPr>
            <p:nvPr/>
          </p:nvSpPr>
          <p:spPr bwMode="auto">
            <a:xfrm>
              <a:off x="3486101" y="5261895"/>
              <a:ext cx="73129"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8</a:t>
              </a:r>
              <a:endParaRPr lang="en-US" altLang="en-US" sz="1050" kern="0" dirty="0">
                <a:solidFill>
                  <a:prstClr val="black"/>
                </a:solidFill>
                <a:ea typeface="ＭＳ Ｐゴシック" charset="0"/>
              </a:endParaRPr>
            </a:p>
          </p:txBody>
        </p:sp>
        <p:sp>
          <p:nvSpPr>
            <p:cNvPr id="19503" name="Line 264"/>
            <p:cNvSpPr>
              <a:spLocks noChangeShapeType="1"/>
            </p:cNvSpPr>
            <p:nvPr/>
          </p:nvSpPr>
          <p:spPr bwMode="auto">
            <a:xfrm>
              <a:off x="3979863"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28" name="Rectangle 265"/>
            <p:cNvSpPr>
              <a:spLocks noChangeArrowheads="1"/>
            </p:cNvSpPr>
            <p:nvPr/>
          </p:nvSpPr>
          <p:spPr bwMode="auto">
            <a:xfrm>
              <a:off x="3904092" y="526189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10</a:t>
              </a:r>
              <a:endParaRPr lang="en-US" altLang="en-US" sz="1050" kern="0" dirty="0">
                <a:solidFill>
                  <a:prstClr val="black"/>
                </a:solidFill>
                <a:ea typeface="ＭＳ Ｐゴシック" charset="0"/>
              </a:endParaRPr>
            </a:p>
          </p:txBody>
        </p:sp>
        <p:sp>
          <p:nvSpPr>
            <p:cNvPr id="19505" name="Line 266"/>
            <p:cNvSpPr>
              <a:spLocks noChangeShapeType="1"/>
            </p:cNvSpPr>
            <p:nvPr/>
          </p:nvSpPr>
          <p:spPr bwMode="auto">
            <a:xfrm>
              <a:off x="4433888"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30" name="Rectangle 267"/>
            <p:cNvSpPr>
              <a:spLocks noChangeArrowheads="1"/>
            </p:cNvSpPr>
            <p:nvPr/>
          </p:nvSpPr>
          <p:spPr bwMode="auto">
            <a:xfrm>
              <a:off x="4372514" y="526189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12</a:t>
              </a:r>
              <a:endParaRPr lang="en-US" altLang="en-US" sz="1050" kern="0" dirty="0">
                <a:solidFill>
                  <a:prstClr val="black"/>
                </a:solidFill>
                <a:ea typeface="ＭＳ Ｐゴシック" charset="0"/>
              </a:endParaRPr>
            </a:p>
          </p:txBody>
        </p:sp>
        <p:sp>
          <p:nvSpPr>
            <p:cNvPr id="19507" name="Line 268"/>
            <p:cNvSpPr>
              <a:spLocks noChangeShapeType="1"/>
            </p:cNvSpPr>
            <p:nvPr/>
          </p:nvSpPr>
          <p:spPr bwMode="auto">
            <a:xfrm>
              <a:off x="5114925"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32" name="Rectangle 269"/>
            <p:cNvSpPr>
              <a:spLocks noChangeArrowheads="1"/>
            </p:cNvSpPr>
            <p:nvPr/>
          </p:nvSpPr>
          <p:spPr bwMode="auto">
            <a:xfrm>
              <a:off x="5038938" y="526189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15</a:t>
              </a:r>
              <a:endParaRPr lang="en-US" altLang="en-US" sz="1050" kern="0" dirty="0">
                <a:solidFill>
                  <a:prstClr val="black"/>
                </a:solidFill>
                <a:ea typeface="ＭＳ Ｐゴシック" charset="0"/>
              </a:endParaRPr>
            </a:p>
          </p:txBody>
        </p:sp>
        <p:sp>
          <p:nvSpPr>
            <p:cNvPr id="19509" name="Line 270"/>
            <p:cNvSpPr>
              <a:spLocks noChangeShapeType="1"/>
            </p:cNvSpPr>
            <p:nvPr/>
          </p:nvSpPr>
          <p:spPr bwMode="auto">
            <a:xfrm>
              <a:off x="5795963"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34" name="Rectangle 271"/>
            <p:cNvSpPr>
              <a:spLocks noChangeArrowheads="1"/>
            </p:cNvSpPr>
            <p:nvPr/>
          </p:nvSpPr>
          <p:spPr bwMode="auto">
            <a:xfrm>
              <a:off x="5720769" y="526189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18</a:t>
              </a:r>
              <a:endParaRPr lang="en-US" altLang="en-US" sz="1050" kern="0" dirty="0">
                <a:solidFill>
                  <a:prstClr val="black"/>
                </a:solidFill>
                <a:ea typeface="ＭＳ Ｐゴシック" charset="0"/>
              </a:endParaRPr>
            </a:p>
          </p:txBody>
        </p:sp>
        <p:sp>
          <p:nvSpPr>
            <p:cNvPr id="19511" name="Line 272"/>
            <p:cNvSpPr>
              <a:spLocks noChangeShapeType="1"/>
            </p:cNvSpPr>
            <p:nvPr/>
          </p:nvSpPr>
          <p:spPr bwMode="auto">
            <a:xfrm>
              <a:off x="6477000"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36" name="Rectangle 273"/>
            <p:cNvSpPr>
              <a:spLocks noChangeArrowheads="1"/>
            </p:cNvSpPr>
            <p:nvPr/>
          </p:nvSpPr>
          <p:spPr bwMode="auto">
            <a:xfrm>
              <a:off x="6401830" y="526189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21</a:t>
              </a:r>
              <a:endParaRPr lang="en-US" altLang="en-US" sz="1050" kern="0" dirty="0">
                <a:solidFill>
                  <a:prstClr val="black"/>
                </a:solidFill>
                <a:ea typeface="ＭＳ Ｐゴシック" charset="0"/>
              </a:endParaRPr>
            </a:p>
          </p:txBody>
        </p:sp>
        <p:sp>
          <p:nvSpPr>
            <p:cNvPr id="19513" name="Line 274"/>
            <p:cNvSpPr>
              <a:spLocks noChangeShapeType="1"/>
            </p:cNvSpPr>
            <p:nvPr/>
          </p:nvSpPr>
          <p:spPr bwMode="auto">
            <a:xfrm>
              <a:off x="7158038"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38" name="Rectangle 275"/>
            <p:cNvSpPr>
              <a:spLocks noChangeArrowheads="1"/>
            </p:cNvSpPr>
            <p:nvPr/>
          </p:nvSpPr>
          <p:spPr bwMode="auto">
            <a:xfrm>
              <a:off x="7081350" y="526189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24</a:t>
              </a:r>
              <a:endParaRPr lang="en-US" altLang="en-US" sz="1050" kern="0" dirty="0">
                <a:solidFill>
                  <a:prstClr val="black"/>
                </a:solidFill>
                <a:ea typeface="ＭＳ Ｐゴシック" charset="0"/>
              </a:endParaRPr>
            </a:p>
          </p:txBody>
        </p:sp>
        <p:sp>
          <p:nvSpPr>
            <p:cNvPr id="19515" name="Line 276"/>
            <p:cNvSpPr>
              <a:spLocks noChangeShapeType="1"/>
            </p:cNvSpPr>
            <p:nvPr/>
          </p:nvSpPr>
          <p:spPr bwMode="auto">
            <a:xfrm>
              <a:off x="7839075"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40" name="Rectangle 277"/>
            <p:cNvSpPr>
              <a:spLocks noChangeArrowheads="1"/>
            </p:cNvSpPr>
            <p:nvPr/>
          </p:nvSpPr>
          <p:spPr bwMode="auto">
            <a:xfrm>
              <a:off x="7762411" y="526189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27</a:t>
              </a:r>
              <a:endParaRPr lang="en-US" altLang="en-US" sz="1050" kern="0" dirty="0">
                <a:solidFill>
                  <a:prstClr val="black"/>
                </a:solidFill>
                <a:ea typeface="ＭＳ Ｐゴシック" charset="0"/>
              </a:endParaRPr>
            </a:p>
          </p:txBody>
        </p:sp>
        <p:sp>
          <p:nvSpPr>
            <p:cNvPr id="19517" name="Line 278"/>
            <p:cNvSpPr>
              <a:spLocks noChangeShapeType="1"/>
            </p:cNvSpPr>
            <p:nvPr/>
          </p:nvSpPr>
          <p:spPr bwMode="auto">
            <a:xfrm>
              <a:off x="8505825" y="5143500"/>
              <a:ext cx="0" cy="68263"/>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42" name="Rectangle 279"/>
            <p:cNvSpPr>
              <a:spLocks noChangeArrowheads="1"/>
            </p:cNvSpPr>
            <p:nvPr/>
          </p:nvSpPr>
          <p:spPr bwMode="auto">
            <a:xfrm>
              <a:off x="8443472" y="526189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kern="0" dirty="0">
                  <a:solidFill>
                    <a:srgbClr val="000000"/>
                  </a:solidFill>
                  <a:ea typeface="ＭＳ Ｐゴシック" charset="0"/>
                </a:rPr>
                <a:t>30</a:t>
              </a:r>
              <a:endParaRPr lang="en-US" altLang="en-US" sz="1050" kern="0" dirty="0">
                <a:solidFill>
                  <a:prstClr val="black"/>
                </a:solidFill>
                <a:ea typeface="ＭＳ Ｐゴシック" charset="0"/>
              </a:endParaRPr>
            </a:p>
          </p:txBody>
        </p:sp>
        <p:sp>
          <p:nvSpPr>
            <p:cNvPr id="20543" name="Rectangle 280"/>
            <p:cNvSpPr>
              <a:spLocks noChangeArrowheads="1"/>
            </p:cNvSpPr>
            <p:nvPr/>
          </p:nvSpPr>
          <p:spPr bwMode="auto">
            <a:xfrm>
              <a:off x="4890249" y="5503095"/>
              <a:ext cx="463661"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b="1" kern="0" dirty="0">
                  <a:solidFill>
                    <a:srgbClr val="000000"/>
                  </a:solidFill>
                  <a:latin typeface="Arial Bold" pitchFamily="34" charset="0"/>
                  <a:ea typeface="ＭＳ Ｐゴシック" charset="0"/>
                </a:rPr>
                <a:t>Months</a:t>
              </a:r>
              <a:endParaRPr lang="en-US" altLang="en-US" sz="1050" kern="0" dirty="0">
                <a:solidFill>
                  <a:prstClr val="black"/>
                </a:solidFill>
                <a:ea typeface="ＭＳ Ｐゴシック" charset="0"/>
              </a:endParaRPr>
            </a:p>
          </p:txBody>
        </p:sp>
        <p:sp>
          <p:nvSpPr>
            <p:cNvPr id="19520" name="Line 281"/>
            <p:cNvSpPr>
              <a:spLocks noChangeShapeType="1"/>
            </p:cNvSpPr>
            <p:nvPr/>
          </p:nvSpPr>
          <p:spPr bwMode="auto">
            <a:xfrm flipH="1">
              <a:off x="1647825" y="5143500"/>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45" name="Rectangle 282"/>
            <p:cNvSpPr>
              <a:spLocks noChangeArrowheads="1"/>
            </p:cNvSpPr>
            <p:nvPr/>
          </p:nvSpPr>
          <p:spPr bwMode="auto">
            <a:xfrm>
              <a:off x="1548115" y="5055153"/>
              <a:ext cx="73128"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0</a:t>
              </a:r>
              <a:endParaRPr lang="en-US" altLang="en-US" sz="1050" kern="0" dirty="0">
                <a:solidFill>
                  <a:prstClr val="black"/>
                </a:solidFill>
                <a:ea typeface="ＭＳ Ｐゴシック" charset="0"/>
              </a:endParaRPr>
            </a:p>
          </p:txBody>
        </p:sp>
        <p:sp>
          <p:nvSpPr>
            <p:cNvPr id="19522" name="Line 283"/>
            <p:cNvSpPr>
              <a:spLocks noChangeShapeType="1"/>
            </p:cNvSpPr>
            <p:nvPr/>
          </p:nvSpPr>
          <p:spPr bwMode="auto">
            <a:xfrm flipH="1">
              <a:off x="1647825" y="4852988"/>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47" name="Rectangle 284"/>
            <p:cNvSpPr>
              <a:spLocks noChangeArrowheads="1"/>
            </p:cNvSpPr>
            <p:nvPr/>
          </p:nvSpPr>
          <p:spPr bwMode="auto">
            <a:xfrm>
              <a:off x="1474986" y="4746763"/>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10</a:t>
              </a:r>
              <a:endParaRPr lang="en-US" altLang="en-US" sz="1050" kern="0" dirty="0">
                <a:solidFill>
                  <a:prstClr val="black"/>
                </a:solidFill>
                <a:ea typeface="ＭＳ Ｐゴシック" charset="0"/>
              </a:endParaRPr>
            </a:p>
          </p:txBody>
        </p:sp>
        <p:sp>
          <p:nvSpPr>
            <p:cNvPr id="19524" name="Line 285"/>
            <p:cNvSpPr>
              <a:spLocks noChangeShapeType="1"/>
            </p:cNvSpPr>
            <p:nvPr/>
          </p:nvSpPr>
          <p:spPr bwMode="auto">
            <a:xfrm flipH="1">
              <a:off x="1647825" y="4541838"/>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49" name="Rectangle 286"/>
            <p:cNvSpPr>
              <a:spLocks noChangeArrowheads="1"/>
            </p:cNvSpPr>
            <p:nvPr/>
          </p:nvSpPr>
          <p:spPr bwMode="auto">
            <a:xfrm>
              <a:off x="1474986" y="444009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20</a:t>
              </a:r>
              <a:endParaRPr lang="en-US" altLang="en-US" sz="1050" kern="0" dirty="0">
                <a:solidFill>
                  <a:prstClr val="black"/>
                </a:solidFill>
                <a:ea typeface="ＭＳ Ｐゴシック" charset="0"/>
              </a:endParaRPr>
            </a:p>
          </p:txBody>
        </p:sp>
        <p:sp>
          <p:nvSpPr>
            <p:cNvPr id="19526" name="Line 287"/>
            <p:cNvSpPr>
              <a:spLocks noChangeShapeType="1"/>
            </p:cNvSpPr>
            <p:nvPr/>
          </p:nvSpPr>
          <p:spPr bwMode="auto">
            <a:xfrm flipH="1">
              <a:off x="1647825" y="4233863"/>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51" name="Rectangle 288"/>
            <p:cNvSpPr>
              <a:spLocks noChangeArrowheads="1"/>
            </p:cNvSpPr>
            <p:nvPr/>
          </p:nvSpPr>
          <p:spPr bwMode="auto">
            <a:xfrm>
              <a:off x="1474986" y="413342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30</a:t>
              </a:r>
              <a:endParaRPr lang="en-US" altLang="en-US" sz="1050" kern="0" dirty="0">
                <a:solidFill>
                  <a:prstClr val="black"/>
                </a:solidFill>
                <a:ea typeface="ＭＳ Ｐゴシック" charset="0"/>
              </a:endParaRPr>
            </a:p>
          </p:txBody>
        </p:sp>
        <p:sp>
          <p:nvSpPr>
            <p:cNvPr id="19528" name="Line 289"/>
            <p:cNvSpPr>
              <a:spLocks noChangeShapeType="1"/>
            </p:cNvSpPr>
            <p:nvPr/>
          </p:nvSpPr>
          <p:spPr bwMode="auto">
            <a:xfrm flipH="1">
              <a:off x="1647825" y="3925888"/>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53" name="Rectangle 290"/>
            <p:cNvSpPr>
              <a:spLocks noChangeArrowheads="1"/>
            </p:cNvSpPr>
            <p:nvPr/>
          </p:nvSpPr>
          <p:spPr bwMode="auto">
            <a:xfrm>
              <a:off x="1474986" y="3826757"/>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40</a:t>
              </a:r>
              <a:endParaRPr lang="en-US" altLang="en-US" sz="1050" kern="0" dirty="0">
                <a:solidFill>
                  <a:prstClr val="black"/>
                </a:solidFill>
                <a:ea typeface="ＭＳ Ｐゴシック" charset="0"/>
              </a:endParaRPr>
            </a:p>
          </p:txBody>
        </p:sp>
        <p:sp>
          <p:nvSpPr>
            <p:cNvPr id="19530" name="Line 291"/>
            <p:cNvSpPr>
              <a:spLocks noChangeShapeType="1"/>
            </p:cNvSpPr>
            <p:nvPr/>
          </p:nvSpPr>
          <p:spPr bwMode="auto">
            <a:xfrm flipH="1">
              <a:off x="1647825" y="3616325"/>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55" name="Rectangle 292"/>
            <p:cNvSpPr>
              <a:spLocks noChangeArrowheads="1"/>
            </p:cNvSpPr>
            <p:nvPr/>
          </p:nvSpPr>
          <p:spPr bwMode="auto">
            <a:xfrm>
              <a:off x="1474986" y="3520089"/>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50</a:t>
              </a:r>
              <a:endParaRPr lang="en-US" altLang="en-US" sz="1050" kern="0" dirty="0">
                <a:solidFill>
                  <a:prstClr val="black"/>
                </a:solidFill>
                <a:ea typeface="ＭＳ Ｐゴシック" charset="0"/>
              </a:endParaRPr>
            </a:p>
          </p:txBody>
        </p:sp>
        <p:sp>
          <p:nvSpPr>
            <p:cNvPr id="19532" name="Line 293"/>
            <p:cNvSpPr>
              <a:spLocks noChangeShapeType="1"/>
            </p:cNvSpPr>
            <p:nvPr/>
          </p:nvSpPr>
          <p:spPr bwMode="auto">
            <a:xfrm flipH="1">
              <a:off x="1647825" y="3308350"/>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57" name="Rectangle 294"/>
            <p:cNvSpPr>
              <a:spLocks noChangeArrowheads="1"/>
            </p:cNvSpPr>
            <p:nvPr/>
          </p:nvSpPr>
          <p:spPr bwMode="auto">
            <a:xfrm>
              <a:off x="1474986" y="3211699"/>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60</a:t>
              </a:r>
              <a:endParaRPr lang="en-US" altLang="en-US" sz="1050" kern="0" dirty="0">
                <a:solidFill>
                  <a:prstClr val="black"/>
                </a:solidFill>
                <a:ea typeface="ＭＳ Ｐゴシック" charset="0"/>
              </a:endParaRPr>
            </a:p>
          </p:txBody>
        </p:sp>
        <p:sp>
          <p:nvSpPr>
            <p:cNvPr id="19534" name="Line 295"/>
            <p:cNvSpPr>
              <a:spLocks noChangeShapeType="1"/>
            </p:cNvSpPr>
            <p:nvPr/>
          </p:nvSpPr>
          <p:spPr bwMode="auto">
            <a:xfrm flipH="1">
              <a:off x="1647825" y="2998788"/>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59" name="Rectangle 296"/>
            <p:cNvSpPr>
              <a:spLocks noChangeArrowheads="1"/>
            </p:cNvSpPr>
            <p:nvPr/>
          </p:nvSpPr>
          <p:spPr bwMode="auto">
            <a:xfrm>
              <a:off x="1474986" y="2905031"/>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70</a:t>
              </a:r>
              <a:endParaRPr lang="en-US" altLang="en-US" sz="1050" kern="0" dirty="0">
                <a:solidFill>
                  <a:prstClr val="black"/>
                </a:solidFill>
                <a:ea typeface="ＭＳ Ｐゴシック" charset="0"/>
              </a:endParaRPr>
            </a:p>
          </p:txBody>
        </p:sp>
        <p:sp>
          <p:nvSpPr>
            <p:cNvPr id="19536" name="Line 297"/>
            <p:cNvSpPr>
              <a:spLocks noChangeShapeType="1"/>
            </p:cNvSpPr>
            <p:nvPr/>
          </p:nvSpPr>
          <p:spPr bwMode="auto">
            <a:xfrm flipH="1">
              <a:off x="1647825" y="2689225"/>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61" name="Rectangle 298"/>
            <p:cNvSpPr>
              <a:spLocks noChangeArrowheads="1"/>
            </p:cNvSpPr>
            <p:nvPr/>
          </p:nvSpPr>
          <p:spPr bwMode="auto">
            <a:xfrm>
              <a:off x="1474986" y="2598363"/>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80</a:t>
              </a:r>
              <a:endParaRPr lang="en-US" altLang="en-US" sz="1050" kern="0" dirty="0">
                <a:solidFill>
                  <a:prstClr val="black"/>
                </a:solidFill>
                <a:ea typeface="ＭＳ Ｐゴシック" charset="0"/>
              </a:endParaRPr>
            </a:p>
          </p:txBody>
        </p:sp>
        <p:sp>
          <p:nvSpPr>
            <p:cNvPr id="19538" name="Line 299"/>
            <p:cNvSpPr>
              <a:spLocks noChangeShapeType="1"/>
            </p:cNvSpPr>
            <p:nvPr/>
          </p:nvSpPr>
          <p:spPr bwMode="auto">
            <a:xfrm flipH="1">
              <a:off x="1647825" y="2381250"/>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63" name="Rectangle 300"/>
            <p:cNvSpPr>
              <a:spLocks noChangeArrowheads="1"/>
            </p:cNvSpPr>
            <p:nvPr/>
          </p:nvSpPr>
          <p:spPr bwMode="auto">
            <a:xfrm>
              <a:off x="1474986" y="2291695"/>
              <a:ext cx="146255"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90</a:t>
              </a:r>
              <a:endParaRPr lang="en-US" altLang="en-US" sz="1050" kern="0" dirty="0">
                <a:solidFill>
                  <a:prstClr val="black"/>
                </a:solidFill>
                <a:ea typeface="ＭＳ Ｐゴシック" charset="0"/>
              </a:endParaRPr>
            </a:p>
          </p:txBody>
        </p:sp>
        <p:sp>
          <p:nvSpPr>
            <p:cNvPr id="19540" name="Line 301"/>
            <p:cNvSpPr>
              <a:spLocks noChangeShapeType="1"/>
            </p:cNvSpPr>
            <p:nvPr/>
          </p:nvSpPr>
          <p:spPr bwMode="auto">
            <a:xfrm flipH="1">
              <a:off x="1647825" y="2071688"/>
              <a:ext cx="61913" cy="0"/>
            </a:xfrm>
            <a:prstGeom prst="line">
              <a:avLst/>
            </a:prstGeom>
            <a:noFill/>
            <a:ln w="12700">
              <a:solidFill>
                <a:srgbClr val="000000"/>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0565" name="Rectangle 302"/>
            <p:cNvSpPr>
              <a:spLocks noChangeArrowheads="1"/>
            </p:cNvSpPr>
            <p:nvPr/>
          </p:nvSpPr>
          <p:spPr bwMode="auto">
            <a:xfrm>
              <a:off x="1401859" y="1983305"/>
              <a:ext cx="219383" cy="1753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r" eaLnBrk="1" hangingPunct="1">
                <a:spcBef>
                  <a:spcPct val="0"/>
                </a:spcBef>
                <a:buNone/>
                <a:defRPr/>
              </a:pPr>
              <a:r>
                <a:rPr lang="en-US" altLang="en-US" sz="1050" kern="0" dirty="0">
                  <a:solidFill>
                    <a:srgbClr val="000000"/>
                  </a:solidFill>
                  <a:ea typeface="ＭＳ Ｐゴシック" charset="0"/>
                </a:rPr>
                <a:t>100</a:t>
              </a:r>
              <a:endParaRPr lang="en-US" altLang="en-US" sz="1050" kern="0" dirty="0">
                <a:solidFill>
                  <a:prstClr val="black"/>
                </a:solidFill>
                <a:ea typeface="ＭＳ Ｐゴシック" charset="0"/>
              </a:endParaRPr>
            </a:p>
          </p:txBody>
        </p:sp>
        <p:sp>
          <p:nvSpPr>
            <p:cNvPr id="20566" name="Rectangle 303"/>
            <p:cNvSpPr>
              <a:spLocks noChangeArrowheads="1"/>
            </p:cNvSpPr>
            <p:nvPr/>
          </p:nvSpPr>
          <p:spPr bwMode="auto">
            <a:xfrm rot="16200000">
              <a:off x="-239246" y="3533844"/>
              <a:ext cx="3018342" cy="1568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r>
                <a:rPr lang="en-US" altLang="en-US" sz="1050" b="1" kern="0" dirty="0">
                  <a:solidFill>
                    <a:prstClr val="black"/>
                  </a:solidFill>
                  <a:ea typeface="ＭＳ Ｐゴシック" charset="0"/>
                </a:rPr>
                <a:t>Probability of Progression-free Survival (%)</a:t>
              </a:r>
              <a:endParaRPr lang="en-US" altLang="en-US" sz="1050" kern="0" dirty="0">
                <a:solidFill>
                  <a:prstClr val="black"/>
                </a:solidFill>
                <a:ea typeface="ＭＳ Ｐゴシック" charset="0"/>
              </a:endParaRPr>
            </a:p>
          </p:txBody>
        </p:sp>
        <p:sp>
          <p:nvSpPr>
            <p:cNvPr id="19543" name="Rectangle 308"/>
            <p:cNvSpPr>
              <a:spLocks noChangeArrowheads="1"/>
            </p:cNvSpPr>
            <p:nvPr/>
          </p:nvSpPr>
          <p:spPr bwMode="auto">
            <a:xfrm>
              <a:off x="4106863" y="2255796"/>
              <a:ext cx="4713287" cy="8016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a:defRPr/>
              </a:pPr>
              <a:r>
                <a:rPr lang="en-US" sz="1600" b="1" kern="0" dirty="0">
                  <a:solidFill>
                    <a:srgbClr val="000000"/>
                  </a:solidFill>
                  <a:latin typeface="Arial" charset="0"/>
                  <a:ea typeface="ＭＳ Ｐゴシック" charset="0"/>
                  <a:cs typeface="Arial" charset="0"/>
                </a:rPr>
                <a:t>Kaplan–Meier medians</a:t>
              </a:r>
            </a:p>
            <a:p>
              <a:pPr>
                <a:defRPr/>
              </a:pPr>
              <a:r>
                <a:rPr lang="en-US" sz="1600" b="1" kern="0" dirty="0">
                  <a:solidFill>
                    <a:srgbClr val="007FA1"/>
                  </a:solidFill>
                  <a:latin typeface="Arial" charset="0"/>
                  <a:ea typeface="ＭＳ Ｐゴシック" charset="0"/>
                  <a:cs typeface="Arial" charset="0"/>
                </a:rPr>
                <a:t>Everolimus: 11.0 months (95% CI, 9.23-13.31) </a:t>
              </a:r>
            </a:p>
            <a:p>
              <a:pPr>
                <a:defRPr/>
              </a:pPr>
              <a:r>
                <a:rPr lang="en-US" sz="1600" b="1" kern="0" dirty="0">
                  <a:solidFill>
                    <a:srgbClr val="923222"/>
                  </a:solidFill>
                  <a:latin typeface="Arial" charset="0"/>
                  <a:ea typeface="ＭＳ Ｐゴシック" charset="0"/>
                  <a:cs typeface="Arial" charset="0"/>
                </a:rPr>
                <a:t>P</a:t>
              </a:r>
              <a:r>
                <a:rPr lang="pl-PL" sz="1600" b="1" kern="0" dirty="0">
                  <a:solidFill>
                    <a:srgbClr val="923222"/>
                  </a:solidFill>
                  <a:latin typeface="Arial" charset="0"/>
                  <a:ea typeface="ＭＳ Ｐゴシック" charset="0"/>
                  <a:cs typeface="Arial" charset="0"/>
                </a:rPr>
                <a:t>lacebo: 3.9</a:t>
              </a:r>
              <a:r>
                <a:rPr lang="en-US" sz="1600" b="1" kern="0" dirty="0">
                  <a:solidFill>
                    <a:srgbClr val="923222"/>
                  </a:solidFill>
                  <a:latin typeface="Arial" charset="0"/>
                  <a:ea typeface="ＭＳ Ｐゴシック" charset="0"/>
                  <a:cs typeface="Arial" charset="0"/>
                </a:rPr>
                <a:t> months</a:t>
              </a:r>
              <a:r>
                <a:rPr lang="pl-PL" sz="1600" b="1" kern="0" dirty="0">
                  <a:solidFill>
                    <a:srgbClr val="923222"/>
                  </a:solidFill>
                  <a:latin typeface="Arial" charset="0"/>
                  <a:ea typeface="ＭＳ Ｐゴシック" charset="0"/>
                  <a:cs typeface="Arial" charset="0"/>
                </a:rPr>
                <a:t> (95% CI, 3.58-7.43)</a:t>
              </a:r>
            </a:p>
          </p:txBody>
        </p:sp>
        <p:sp>
          <p:nvSpPr>
            <p:cNvPr id="19544" name="Freeform 314"/>
            <p:cNvSpPr>
              <a:spLocks/>
            </p:cNvSpPr>
            <p:nvPr/>
          </p:nvSpPr>
          <p:spPr bwMode="auto">
            <a:xfrm>
              <a:off x="1709738" y="2062163"/>
              <a:ext cx="6961187" cy="3081337"/>
            </a:xfrm>
            <a:custGeom>
              <a:avLst/>
              <a:gdLst>
                <a:gd name="T0" fmla="*/ 0 w 10000"/>
                <a:gd name="T1" fmla="*/ 0 h 9601"/>
                <a:gd name="T2" fmla="*/ 0 w 10000"/>
                <a:gd name="T3" fmla="*/ 2147483647 h 9601"/>
                <a:gd name="T4" fmla="*/ 2147483647 w 10000"/>
                <a:gd name="T5" fmla="*/ 2147483647 h 9601"/>
                <a:gd name="T6" fmla="*/ 0 60000 65536"/>
                <a:gd name="T7" fmla="*/ 0 60000 65536"/>
                <a:gd name="T8" fmla="*/ 0 60000 65536"/>
              </a:gdLst>
              <a:ahLst/>
              <a:cxnLst>
                <a:cxn ang="T6">
                  <a:pos x="T0" y="T1"/>
                </a:cxn>
                <a:cxn ang="T7">
                  <a:pos x="T2" y="T3"/>
                </a:cxn>
                <a:cxn ang="T8">
                  <a:pos x="T4" y="T5"/>
                </a:cxn>
              </a:cxnLst>
              <a:rect l="0" t="0" r="r" b="b"/>
              <a:pathLst>
                <a:path w="10000" h="9601">
                  <a:moveTo>
                    <a:pt x="0" y="0"/>
                  </a:moveTo>
                  <a:lnTo>
                    <a:pt x="0" y="9601"/>
                  </a:lnTo>
                  <a:lnTo>
                    <a:pt x="10000" y="9601"/>
                  </a:lnTo>
                </a:path>
              </a:pathLst>
            </a:custGeom>
            <a:noFill/>
            <a:ln w="12700" cap="flat">
              <a:solidFill>
                <a:srgbClr val="000000"/>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19545" name="Rectangle 416"/>
            <p:cNvSpPr>
              <a:spLocks noChangeArrowheads="1"/>
            </p:cNvSpPr>
            <p:nvPr/>
          </p:nvSpPr>
          <p:spPr bwMode="auto">
            <a:xfrm>
              <a:off x="2546350" y="4303713"/>
              <a:ext cx="2254514" cy="7849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a:spcBef>
                  <a:spcPts val="300"/>
                </a:spcBef>
                <a:defRPr/>
              </a:pPr>
              <a:r>
                <a:rPr lang="en-US" sz="1400" b="1" kern="0" dirty="0">
                  <a:solidFill>
                    <a:srgbClr val="000000"/>
                  </a:solidFill>
                  <a:latin typeface="Arial" charset="0"/>
                  <a:ea typeface="ＭＳ Ｐゴシック" charset="0"/>
                  <a:cs typeface="Arial" charset="0"/>
                </a:rPr>
                <a:t>Censoring Times</a:t>
              </a:r>
            </a:p>
            <a:p>
              <a:pPr>
                <a:spcBef>
                  <a:spcPts val="300"/>
                </a:spcBef>
                <a:defRPr/>
              </a:pPr>
              <a:r>
                <a:rPr lang="en-US" sz="1400" b="1" kern="0" dirty="0">
                  <a:solidFill>
                    <a:srgbClr val="007FA1"/>
                  </a:solidFill>
                  <a:latin typeface="Arial" charset="0"/>
                  <a:ea typeface="ＭＳ Ｐゴシック" charset="0"/>
                  <a:cs typeface="Arial" charset="0"/>
                </a:rPr>
                <a:t>Everolimus  (n/N = 113/205)</a:t>
              </a:r>
            </a:p>
            <a:p>
              <a:pPr>
                <a:spcBef>
                  <a:spcPts val="300"/>
                </a:spcBef>
                <a:defRPr/>
              </a:pPr>
              <a:r>
                <a:rPr lang="en-US" sz="1400" b="1" kern="0" dirty="0">
                  <a:solidFill>
                    <a:srgbClr val="923222"/>
                  </a:solidFill>
                  <a:latin typeface="Arial" charset="0"/>
                  <a:ea typeface="ＭＳ Ｐゴシック" charset="0"/>
                  <a:cs typeface="Arial" charset="0"/>
                </a:rPr>
                <a:t>Placebo (n/N = 65/97)</a:t>
              </a:r>
            </a:p>
          </p:txBody>
        </p:sp>
        <p:sp>
          <p:nvSpPr>
            <p:cNvPr id="19546" name="Line 417"/>
            <p:cNvSpPr>
              <a:spLocks noChangeShapeType="1"/>
            </p:cNvSpPr>
            <p:nvPr/>
          </p:nvSpPr>
          <p:spPr bwMode="auto">
            <a:xfrm>
              <a:off x="1920875" y="4948238"/>
              <a:ext cx="500063" cy="0"/>
            </a:xfrm>
            <a:prstGeom prst="line">
              <a:avLst/>
            </a:prstGeom>
            <a:noFill/>
            <a:ln w="15875">
              <a:solidFill>
                <a:srgbClr val="923222"/>
              </a:solidFill>
              <a:miter lim="800000"/>
              <a:headEnd/>
              <a:tailEnd/>
            </a:ln>
            <a:extLst>
              <a:ext uri="{909E8E84-426E-40dd-AFC4-6F175D3DCCD1}">
                <a14:hiddenFill xmlns="" xmlns:a14="http://schemas.microsoft.com/office/drawing/2010/main">
                  <a:no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213" name="Isosceles Triangle 212"/>
            <p:cNvSpPr/>
            <p:nvPr/>
          </p:nvSpPr>
          <p:spPr bwMode="auto">
            <a:xfrm rot="10800000">
              <a:off x="2143594" y="4922493"/>
              <a:ext cx="63175" cy="63745"/>
            </a:xfrm>
            <a:prstGeom prst="triangle">
              <a:avLst/>
            </a:prstGeom>
            <a:solidFill>
              <a:srgbClr val="9232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kern="0" dirty="0">
                <a:solidFill>
                  <a:prstClr val="white"/>
                </a:solidFill>
                <a:latin typeface="Calibri"/>
              </a:endParaRPr>
            </a:p>
          </p:txBody>
        </p:sp>
        <p:sp>
          <p:nvSpPr>
            <p:cNvPr id="19548" name="Freeform 5"/>
            <p:cNvSpPr>
              <a:spLocks/>
            </p:cNvSpPr>
            <p:nvPr/>
          </p:nvSpPr>
          <p:spPr bwMode="auto">
            <a:xfrm>
              <a:off x="1706563" y="2082800"/>
              <a:ext cx="6662737" cy="3078163"/>
            </a:xfrm>
            <a:custGeom>
              <a:avLst/>
              <a:gdLst>
                <a:gd name="T0" fmla="*/ 2147483647 w 4010"/>
                <a:gd name="T1" fmla="*/ 0 h 1636"/>
                <a:gd name="T2" fmla="*/ 2147483647 w 4010"/>
                <a:gd name="T3" fmla="*/ 2147483647 h 1636"/>
                <a:gd name="T4" fmla="*/ 2147483647 w 4010"/>
                <a:gd name="T5" fmla="*/ 2147483647 h 1636"/>
                <a:gd name="T6" fmla="*/ 2147483647 w 4010"/>
                <a:gd name="T7" fmla="*/ 2147483647 h 1636"/>
                <a:gd name="T8" fmla="*/ 2147483647 w 4010"/>
                <a:gd name="T9" fmla="*/ 2147483647 h 1636"/>
                <a:gd name="T10" fmla="*/ 2147483647 w 4010"/>
                <a:gd name="T11" fmla="*/ 2147483647 h 1636"/>
                <a:gd name="T12" fmla="*/ 2147483647 w 4010"/>
                <a:gd name="T13" fmla="*/ 2147483647 h 1636"/>
                <a:gd name="T14" fmla="*/ 2147483647 w 4010"/>
                <a:gd name="T15" fmla="*/ 2147483647 h 1636"/>
                <a:gd name="T16" fmla="*/ 2147483647 w 4010"/>
                <a:gd name="T17" fmla="*/ 2147483647 h 1636"/>
                <a:gd name="T18" fmla="*/ 2147483647 w 4010"/>
                <a:gd name="T19" fmla="*/ 2147483647 h 1636"/>
                <a:gd name="T20" fmla="*/ 2147483647 w 4010"/>
                <a:gd name="T21" fmla="*/ 2147483647 h 1636"/>
                <a:gd name="T22" fmla="*/ 2147483647 w 4010"/>
                <a:gd name="T23" fmla="*/ 2147483647 h 1636"/>
                <a:gd name="T24" fmla="*/ 2147483647 w 4010"/>
                <a:gd name="T25" fmla="*/ 2147483647 h 1636"/>
                <a:gd name="T26" fmla="*/ 2147483647 w 4010"/>
                <a:gd name="T27" fmla="*/ 2147483647 h 1636"/>
                <a:gd name="T28" fmla="*/ 2147483647 w 4010"/>
                <a:gd name="T29" fmla="*/ 2147483647 h 1636"/>
                <a:gd name="T30" fmla="*/ 2147483647 w 4010"/>
                <a:gd name="T31" fmla="*/ 2147483647 h 1636"/>
                <a:gd name="T32" fmla="*/ 2147483647 w 4010"/>
                <a:gd name="T33" fmla="*/ 2147483647 h 1636"/>
                <a:gd name="T34" fmla="*/ 2147483647 w 4010"/>
                <a:gd name="T35" fmla="*/ 2147483647 h 1636"/>
                <a:gd name="T36" fmla="*/ 2147483647 w 4010"/>
                <a:gd name="T37" fmla="*/ 2147483647 h 1636"/>
                <a:gd name="T38" fmla="*/ 2147483647 w 4010"/>
                <a:gd name="T39" fmla="*/ 2147483647 h 1636"/>
                <a:gd name="T40" fmla="*/ 2147483647 w 4010"/>
                <a:gd name="T41" fmla="*/ 2147483647 h 1636"/>
                <a:gd name="T42" fmla="*/ 2147483647 w 4010"/>
                <a:gd name="T43" fmla="*/ 2147483647 h 1636"/>
                <a:gd name="T44" fmla="*/ 2147483647 w 4010"/>
                <a:gd name="T45" fmla="*/ 2147483647 h 1636"/>
                <a:gd name="T46" fmla="*/ 2147483647 w 4010"/>
                <a:gd name="T47" fmla="*/ 2147483647 h 1636"/>
                <a:gd name="T48" fmla="*/ 2147483647 w 4010"/>
                <a:gd name="T49" fmla="*/ 2147483647 h 1636"/>
                <a:gd name="T50" fmla="*/ 2147483647 w 4010"/>
                <a:gd name="T51" fmla="*/ 2147483647 h 1636"/>
                <a:gd name="T52" fmla="*/ 2147483647 w 4010"/>
                <a:gd name="T53" fmla="*/ 2147483647 h 1636"/>
                <a:gd name="T54" fmla="*/ 2147483647 w 4010"/>
                <a:gd name="T55" fmla="*/ 2147483647 h 1636"/>
                <a:gd name="T56" fmla="*/ 2147483647 w 4010"/>
                <a:gd name="T57" fmla="*/ 2147483647 h 1636"/>
                <a:gd name="T58" fmla="*/ 2147483647 w 4010"/>
                <a:gd name="T59" fmla="*/ 2147483647 h 1636"/>
                <a:gd name="T60" fmla="*/ 2147483647 w 4010"/>
                <a:gd name="T61" fmla="*/ 2147483647 h 1636"/>
                <a:gd name="T62" fmla="*/ 2147483647 w 4010"/>
                <a:gd name="T63" fmla="*/ 2147483647 h 1636"/>
                <a:gd name="T64" fmla="*/ 2147483647 w 4010"/>
                <a:gd name="T65" fmla="*/ 2147483647 h 1636"/>
                <a:gd name="T66" fmla="*/ 2147483647 w 4010"/>
                <a:gd name="T67" fmla="*/ 2147483647 h 1636"/>
                <a:gd name="T68" fmla="*/ 2147483647 w 4010"/>
                <a:gd name="T69" fmla="*/ 2147483647 h 1636"/>
                <a:gd name="T70" fmla="*/ 2147483647 w 4010"/>
                <a:gd name="T71" fmla="*/ 2147483647 h 1636"/>
                <a:gd name="T72" fmla="*/ 2147483647 w 4010"/>
                <a:gd name="T73" fmla="*/ 2147483647 h 1636"/>
                <a:gd name="T74" fmla="*/ 2147483647 w 4010"/>
                <a:gd name="T75" fmla="*/ 2147483647 h 1636"/>
                <a:gd name="T76" fmla="*/ 2147483647 w 4010"/>
                <a:gd name="T77" fmla="*/ 2147483647 h 1636"/>
                <a:gd name="T78" fmla="*/ 2147483647 w 4010"/>
                <a:gd name="T79" fmla="*/ 2147483647 h 1636"/>
                <a:gd name="T80" fmla="*/ 2147483647 w 4010"/>
                <a:gd name="T81" fmla="*/ 2147483647 h 1636"/>
                <a:gd name="T82" fmla="*/ 2147483647 w 4010"/>
                <a:gd name="T83" fmla="*/ 2147483647 h 1636"/>
                <a:gd name="T84" fmla="*/ 2147483647 w 4010"/>
                <a:gd name="T85" fmla="*/ 2147483647 h 1636"/>
                <a:gd name="T86" fmla="*/ 2147483647 w 4010"/>
                <a:gd name="T87" fmla="*/ 2147483647 h 1636"/>
                <a:gd name="T88" fmla="*/ 2147483647 w 4010"/>
                <a:gd name="T89" fmla="*/ 2147483647 h 1636"/>
                <a:gd name="T90" fmla="*/ 2147483647 w 4010"/>
                <a:gd name="T91" fmla="*/ 2147483647 h 1636"/>
                <a:gd name="T92" fmla="*/ 2147483647 w 4010"/>
                <a:gd name="T93" fmla="*/ 2147483647 h 1636"/>
                <a:gd name="T94" fmla="*/ 2147483647 w 4010"/>
                <a:gd name="T95" fmla="*/ 2147483647 h 1636"/>
                <a:gd name="T96" fmla="*/ 2147483647 w 4010"/>
                <a:gd name="T97" fmla="*/ 2147483647 h 1636"/>
                <a:gd name="T98" fmla="*/ 2147483647 w 4010"/>
                <a:gd name="T99" fmla="*/ 2147483647 h 1636"/>
                <a:gd name="T100" fmla="*/ 2147483647 w 4010"/>
                <a:gd name="T101" fmla="*/ 2147483647 h 1636"/>
                <a:gd name="T102" fmla="*/ 2147483647 w 4010"/>
                <a:gd name="T103" fmla="*/ 2147483647 h 1636"/>
                <a:gd name="T104" fmla="*/ 2147483647 w 4010"/>
                <a:gd name="T105" fmla="*/ 2147483647 h 16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10" h="1636">
                  <a:moveTo>
                    <a:pt x="0" y="0"/>
                  </a:moveTo>
                  <a:lnTo>
                    <a:pt x="9" y="0"/>
                  </a:lnTo>
                  <a:lnTo>
                    <a:pt x="137" y="0"/>
                  </a:lnTo>
                  <a:lnTo>
                    <a:pt x="137" y="18"/>
                  </a:lnTo>
                  <a:lnTo>
                    <a:pt x="228" y="18"/>
                  </a:lnTo>
                  <a:lnTo>
                    <a:pt x="228" y="64"/>
                  </a:lnTo>
                  <a:lnTo>
                    <a:pt x="237" y="64"/>
                  </a:lnTo>
                  <a:lnTo>
                    <a:pt x="237" y="119"/>
                  </a:lnTo>
                  <a:lnTo>
                    <a:pt x="237" y="137"/>
                  </a:lnTo>
                  <a:lnTo>
                    <a:pt x="246" y="137"/>
                  </a:lnTo>
                  <a:lnTo>
                    <a:pt x="246" y="173"/>
                  </a:lnTo>
                  <a:lnTo>
                    <a:pt x="255" y="173"/>
                  </a:lnTo>
                  <a:lnTo>
                    <a:pt x="255" y="192"/>
                  </a:lnTo>
                  <a:lnTo>
                    <a:pt x="255" y="301"/>
                  </a:lnTo>
                  <a:lnTo>
                    <a:pt x="264" y="301"/>
                  </a:lnTo>
                  <a:lnTo>
                    <a:pt x="264" y="356"/>
                  </a:lnTo>
                  <a:lnTo>
                    <a:pt x="264" y="411"/>
                  </a:lnTo>
                  <a:lnTo>
                    <a:pt x="283" y="411"/>
                  </a:lnTo>
                  <a:lnTo>
                    <a:pt x="283" y="429"/>
                  </a:lnTo>
                  <a:lnTo>
                    <a:pt x="283" y="448"/>
                  </a:lnTo>
                  <a:lnTo>
                    <a:pt x="292" y="448"/>
                  </a:lnTo>
                  <a:lnTo>
                    <a:pt x="292" y="475"/>
                  </a:lnTo>
                  <a:lnTo>
                    <a:pt x="319" y="475"/>
                  </a:lnTo>
                  <a:lnTo>
                    <a:pt x="319" y="493"/>
                  </a:lnTo>
                  <a:lnTo>
                    <a:pt x="328" y="493"/>
                  </a:lnTo>
                  <a:lnTo>
                    <a:pt x="328" y="512"/>
                  </a:lnTo>
                  <a:lnTo>
                    <a:pt x="346" y="512"/>
                  </a:lnTo>
                  <a:lnTo>
                    <a:pt x="365" y="512"/>
                  </a:lnTo>
                  <a:lnTo>
                    <a:pt x="365" y="530"/>
                  </a:lnTo>
                  <a:lnTo>
                    <a:pt x="419" y="530"/>
                  </a:lnTo>
                  <a:lnTo>
                    <a:pt x="419" y="548"/>
                  </a:lnTo>
                  <a:lnTo>
                    <a:pt x="465" y="548"/>
                  </a:lnTo>
                  <a:lnTo>
                    <a:pt x="465" y="566"/>
                  </a:lnTo>
                  <a:lnTo>
                    <a:pt x="474" y="566"/>
                  </a:lnTo>
                  <a:lnTo>
                    <a:pt x="474" y="603"/>
                  </a:lnTo>
                  <a:lnTo>
                    <a:pt x="483" y="603"/>
                  </a:lnTo>
                  <a:lnTo>
                    <a:pt x="492" y="603"/>
                  </a:lnTo>
                  <a:lnTo>
                    <a:pt x="492" y="649"/>
                  </a:lnTo>
                  <a:lnTo>
                    <a:pt x="501" y="649"/>
                  </a:lnTo>
                  <a:lnTo>
                    <a:pt x="501" y="685"/>
                  </a:lnTo>
                  <a:lnTo>
                    <a:pt x="510" y="685"/>
                  </a:lnTo>
                  <a:lnTo>
                    <a:pt x="510" y="813"/>
                  </a:lnTo>
                  <a:lnTo>
                    <a:pt x="538" y="813"/>
                  </a:lnTo>
                  <a:lnTo>
                    <a:pt x="538" y="832"/>
                  </a:lnTo>
                  <a:lnTo>
                    <a:pt x="611" y="832"/>
                  </a:lnTo>
                  <a:lnTo>
                    <a:pt x="611" y="850"/>
                  </a:lnTo>
                  <a:lnTo>
                    <a:pt x="693" y="850"/>
                  </a:lnTo>
                  <a:lnTo>
                    <a:pt x="693" y="868"/>
                  </a:lnTo>
                  <a:lnTo>
                    <a:pt x="702" y="868"/>
                  </a:lnTo>
                  <a:lnTo>
                    <a:pt x="702" y="895"/>
                  </a:lnTo>
                  <a:lnTo>
                    <a:pt x="729" y="895"/>
                  </a:lnTo>
                  <a:lnTo>
                    <a:pt x="729" y="914"/>
                  </a:lnTo>
                  <a:lnTo>
                    <a:pt x="738" y="914"/>
                  </a:lnTo>
                  <a:lnTo>
                    <a:pt x="757" y="914"/>
                  </a:lnTo>
                  <a:lnTo>
                    <a:pt x="757" y="932"/>
                  </a:lnTo>
                  <a:lnTo>
                    <a:pt x="766" y="932"/>
                  </a:lnTo>
                  <a:lnTo>
                    <a:pt x="766" y="978"/>
                  </a:lnTo>
                  <a:lnTo>
                    <a:pt x="866" y="978"/>
                  </a:lnTo>
                  <a:lnTo>
                    <a:pt x="1012" y="978"/>
                  </a:lnTo>
                  <a:lnTo>
                    <a:pt x="1012" y="1005"/>
                  </a:lnTo>
                  <a:lnTo>
                    <a:pt x="1030" y="1005"/>
                  </a:lnTo>
                  <a:lnTo>
                    <a:pt x="1030" y="1023"/>
                  </a:lnTo>
                  <a:lnTo>
                    <a:pt x="1057" y="1023"/>
                  </a:lnTo>
                  <a:lnTo>
                    <a:pt x="1075" y="1023"/>
                  </a:lnTo>
                  <a:lnTo>
                    <a:pt x="1075" y="1051"/>
                  </a:lnTo>
                  <a:lnTo>
                    <a:pt x="1103" y="1051"/>
                  </a:lnTo>
                  <a:lnTo>
                    <a:pt x="1103" y="1078"/>
                  </a:lnTo>
                  <a:lnTo>
                    <a:pt x="1230" y="1078"/>
                  </a:lnTo>
                  <a:lnTo>
                    <a:pt x="1230" y="1097"/>
                  </a:lnTo>
                  <a:lnTo>
                    <a:pt x="1267" y="1097"/>
                  </a:lnTo>
                  <a:lnTo>
                    <a:pt x="1267" y="1124"/>
                  </a:lnTo>
                  <a:lnTo>
                    <a:pt x="1486" y="1124"/>
                  </a:lnTo>
                  <a:lnTo>
                    <a:pt x="1486" y="1151"/>
                  </a:lnTo>
                  <a:lnTo>
                    <a:pt x="1504" y="1151"/>
                  </a:lnTo>
                  <a:lnTo>
                    <a:pt x="1531" y="1151"/>
                  </a:lnTo>
                  <a:lnTo>
                    <a:pt x="1531" y="1179"/>
                  </a:lnTo>
                  <a:lnTo>
                    <a:pt x="1841" y="1179"/>
                  </a:lnTo>
                  <a:lnTo>
                    <a:pt x="2032" y="1179"/>
                  </a:lnTo>
                  <a:lnTo>
                    <a:pt x="2032" y="1206"/>
                  </a:lnTo>
                  <a:lnTo>
                    <a:pt x="2251" y="1206"/>
                  </a:lnTo>
                  <a:lnTo>
                    <a:pt x="2260" y="1206"/>
                  </a:lnTo>
                  <a:lnTo>
                    <a:pt x="2278" y="1206"/>
                  </a:lnTo>
                  <a:lnTo>
                    <a:pt x="2278" y="1243"/>
                  </a:lnTo>
                  <a:lnTo>
                    <a:pt x="2524" y="1243"/>
                  </a:lnTo>
                  <a:lnTo>
                    <a:pt x="2524" y="1270"/>
                  </a:lnTo>
                  <a:lnTo>
                    <a:pt x="2615" y="1270"/>
                  </a:lnTo>
                  <a:lnTo>
                    <a:pt x="2615" y="1307"/>
                  </a:lnTo>
                  <a:lnTo>
                    <a:pt x="2643" y="1307"/>
                  </a:lnTo>
                  <a:lnTo>
                    <a:pt x="2652" y="1307"/>
                  </a:lnTo>
                  <a:lnTo>
                    <a:pt x="2652" y="1353"/>
                  </a:lnTo>
                  <a:lnTo>
                    <a:pt x="2670" y="1353"/>
                  </a:lnTo>
                  <a:lnTo>
                    <a:pt x="3053" y="1353"/>
                  </a:lnTo>
                  <a:lnTo>
                    <a:pt x="3308" y="1353"/>
                  </a:lnTo>
                  <a:lnTo>
                    <a:pt x="3326" y="1353"/>
                  </a:lnTo>
                  <a:lnTo>
                    <a:pt x="3372" y="1353"/>
                  </a:lnTo>
                  <a:lnTo>
                    <a:pt x="3417" y="1353"/>
                  </a:lnTo>
                  <a:lnTo>
                    <a:pt x="4010" y="1353"/>
                  </a:lnTo>
                  <a:lnTo>
                    <a:pt x="4010" y="1636"/>
                  </a:lnTo>
                </a:path>
              </a:pathLst>
            </a:custGeom>
            <a:noFill/>
            <a:ln w="14288" cap="flat">
              <a:solidFill>
                <a:srgbClr val="923222"/>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algn="ctr">
                <a:defRPr/>
              </a:pPr>
              <a:endParaRPr lang="en-US" kern="0" dirty="0">
                <a:solidFill>
                  <a:prstClr val="black"/>
                </a:solidFill>
                <a:latin typeface="Arial" charset="0"/>
                <a:ea typeface="ＭＳ Ｐゴシック" charset="0"/>
                <a:cs typeface="Arial" charset="0"/>
              </a:endParaRPr>
            </a:p>
          </p:txBody>
        </p:sp>
        <p:grpSp>
          <p:nvGrpSpPr>
            <p:cNvPr id="5" name="Group 4"/>
            <p:cNvGrpSpPr/>
            <p:nvPr/>
          </p:nvGrpSpPr>
          <p:grpSpPr bwMode="auto">
            <a:xfrm>
              <a:off x="1691770" y="2053181"/>
              <a:ext cx="5719711" cy="2618012"/>
              <a:chOff x="1649413" y="2754312"/>
              <a:chExt cx="5465064" cy="2209102"/>
            </a:xfrm>
            <a:solidFill>
              <a:srgbClr val="923222"/>
            </a:solidFill>
          </p:grpSpPr>
          <p:sp>
            <p:nvSpPr>
              <p:cNvPr id="217" name="Freeform 46"/>
              <p:cNvSpPr>
                <a:spLocks/>
              </p:cNvSpPr>
              <p:nvPr/>
            </p:nvSpPr>
            <p:spPr bwMode="auto">
              <a:xfrm>
                <a:off x="7059613" y="4908550"/>
                <a:ext cx="54864" cy="54864"/>
              </a:xfrm>
              <a:custGeom>
                <a:avLst/>
                <a:gdLst>
                  <a:gd name="T0" fmla="*/ 0 w 37"/>
                  <a:gd name="T1" fmla="*/ 0 h 28"/>
                  <a:gd name="T2" fmla="*/ 37 w 37"/>
                  <a:gd name="T3" fmla="*/ 0 h 28"/>
                  <a:gd name="T4" fmla="*/ 18 w 37"/>
                  <a:gd name="T5" fmla="*/ 28 h 28"/>
                  <a:gd name="T6" fmla="*/ 0 w 37"/>
                  <a:gd name="T7" fmla="*/ 0 h 28"/>
                </a:gdLst>
                <a:ahLst/>
                <a:cxnLst>
                  <a:cxn ang="0">
                    <a:pos x="T0" y="T1"/>
                  </a:cxn>
                  <a:cxn ang="0">
                    <a:pos x="T2" y="T3"/>
                  </a:cxn>
                  <a:cxn ang="0">
                    <a:pos x="T4" y="T5"/>
                  </a:cxn>
                  <a:cxn ang="0">
                    <a:pos x="T6" y="T7"/>
                  </a:cxn>
                </a:cxnLst>
                <a:rect l="0" t="0" r="r" b="b"/>
                <a:pathLst>
                  <a:path w="37" h="28">
                    <a:moveTo>
                      <a:pt x="0" y="0"/>
                    </a:moveTo>
                    <a:lnTo>
                      <a:pt x="37" y="0"/>
                    </a:lnTo>
                    <a:lnTo>
                      <a:pt x="18" y="28"/>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18" name="Freeform 47"/>
              <p:cNvSpPr>
                <a:spLocks/>
              </p:cNvSpPr>
              <p:nvPr/>
            </p:nvSpPr>
            <p:spPr bwMode="auto">
              <a:xfrm>
                <a:off x="6988175" y="4908550"/>
                <a:ext cx="54864" cy="54864"/>
              </a:xfrm>
              <a:custGeom>
                <a:avLst/>
                <a:gdLst>
                  <a:gd name="T0" fmla="*/ 0 w 36"/>
                  <a:gd name="T1" fmla="*/ 0 h 28"/>
                  <a:gd name="T2" fmla="*/ 36 w 36"/>
                  <a:gd name="T3" fmla="*/ 0 h 28"/>
                  <a:gd name="T4" fmla="*/ 18 w 36"/>
                  <a:gd name="T5" fmla="*/ 28 h 28"/>
                  <a:gd name="T6" fmla="*/ 0 w 36"/>
                  <a:gd name="T7" fmla="*/ 0 h 28"/>
                </a:gdLst>
                <a:ahLst/>
                <a:cxnLst>
                  <a:cxn ang="0">
                    <a:pos x="T0" y="T1"/>
                  </a:cxn>
                  <a:cxn ang="0">
                    <a:pos x="T2" y="T3"/>
                  </a:cxn>
                  <a:cxn ang="0">
                    <a:pos x="T4" y="T5"/>
                  </a:cxn>
                  <a:cxn ang="0">
                    <a:pos x="T6" y="T7"/>
                  </a:cxn>
                </a:cxnLst>
                <a:rect l="0" t="0" r="r" b="b"/>
                <a:pathLst>
                  <a:path w="36" h="28">
                    <a:moveTo>
                      <a:pt x="0" y="0"/>
                    </a:moveTo>
                    <a:lnTo>
                      <a:pt x="36" y="0"/>
                    </a:lnTo>
                    <a:lnTo>
                      <a:pt x="18" y="28"/>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19" name="Freeform 48"/>
              <p:cNvSpPr>
                <a:spLocks/>
              </p:cNvSpPr>
              <p:nvPr/>
            </p:nvSpPr>
            <p:spPr bwMode="auto">
              <a:xfrm>
                <a:off x="6915150" y="4908550"/>
                <a:ext cx="54864" cy="54864"/>
              </a:xfrm>
              <a:custGeom>
                <a:avLst/>
                <a:gdLst>
                  <a:gd name="T0" fmla="*/ 0 w 36"/>
                  <a:gd name="T1" fmla="*/ 0 h 28"/>
                  <a:gd name="T2" fmla="*/ 36 w 36"/>
                  <a:gd name="T3" fmla="*/ 0 h 28"/>
                  <a:gd name="T4" fmla="*/ 18 w 36"/>
                  <a:gd name="T5" fmla="*/ 28 h 28"/>
                  <a:gd name="T6" fmla="*/ 0 w 36"/>
                  <a:gd name="T7" fmla="*/ 0 h 28"/>
                </a:gdLst>
                <a:ahLst/>
                <a:cxnLst>
                  <a:cxn ang="0">
                    <a:pos x="T0" y="T1"/>
                  </a:cxn>
                  <a:cxn ang="0">
                    <a:pos x="T2" y="T3"/>
                  </a:cxn>
                  <a:cxn ang="0">
                    <a:pos x="T4" y="T5"/>
                  </a:cxn>
                  <a:cxn ang="0">
                    <a:pos x="T6" y="T7"/>
                  </a:cxn>
                </a:cxnLst>
                <a:rect l="0" t="0" r="r" b="b"/>
                <a:pathLst>
                  <a:path w="36" h="28">
                    <a:moveTo>
                      <a:pt x="0" y="0"/>
                    </a:moveTo>
                    <a:lnTo>
                      <a:pt x="36" y="0"/>
                    </a:lnTo>
                    <a:lnTo>
                      <a:pt x="18" y="28"/>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20" name="Freeform 49"/>
              <p:cNvSpPr>
                <a:spLocks/>
              </p:cNvSpPr>
              <p:nvPr/>
            </p:nvSpPr>
            <p:spPr bwMode="auto">
              <a:xfrm>
                <a:off x="6886575" y="4908550"/>
                <a:ext cx="54864" cy="54864"/>
              </a:xfrm>
              <a:custGeom>
                <a:avLst/>
                <a:gdLst>
                  <a:gd name="T0" fmla="*/ 0 w 36"/>
                  <a:gd name="T1" fmla="*/ 0 h 28"/>
                  <a:gd name="T2" fmla="*/ 36 w 36"/>
                  <a:gd name="T3" fmla="*/ 0 h 28"/>
                  <a:gd name="T4" fmla="*/ 18 w 36"/>
                  <a:gd name="T5" fmla="*/ 28 h 28"/>
                  <a:gd name="T6" fmla="*/ 0 w 36"/>
                  <a:gd name="T7" fmla="*/ 0 h 28"/>
                </a:gdLst>
                <a:ahLst/>
                <a:cxnLst>
                  <a:cxn ang="0">
                    <a:pos x="T0" y="T1"/>
                  </a:cxn>
                  <a:cxn ang="0">
                    <a:pos x="T2" y="T3"/>
                  </a:cxn>
                  <a:cxn ang="0">
                    <a:pos x="T4" y="T5"/>
                  </a:cxn>
                  <a:cxn ang="0">
                    <a:pos x="T6" y="T7"/>
                  </a:cxn>
                </a:cxnLst>
                <a:rect l="0" t="0" r="r" b="b"/>
                <a:pathLst>
                  <a:path w="36" h="28">
                    <a:moveTo>
                      <a:pt x="0" y="0"/>
                    </a:moveTo>
                    <a:lnTo>
                      <a:pt x="36" y="0"/>
                    </a:lnTo>
                    <a:lnTo>
                      <a:pt x="18" y="28"/>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21" name="Freeform 50"/>
              <p:cNvSpPr>
                <a:spLocks/>
              </p:cNvSpPr>
              <p:nvPr/>
            </p:nvSpPr>
            <p:spPr bwMode="auto">
              <a:xfrm>
                <a:off x="6481763" y="4908550"/>
                <a:ext cx="54864" cy="54864"/>
              </a:xfrm>
              <a:prstGeom prst="flowChartMerge">
                <a:avLst/>
              </a:pr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22" name="Freeform 51"/>
              <p:cNvSpPr>
                <a:spLocks/>
              </p:cNvSpPr>
              <p:nvPr/>
            </p:nvSpPr>
            <p:spPr bwMode="auto">
              <a:xfrm>
                <a:off x="5873750" y="4908550"/>
                <a:ext cx="54864" cy="54864"/>
              </a:xfrm>
              <a:custGeom>
                <a:avLst/>
                <a:gdLst>
                  <a:gd name="T0" fmla="*/ 0 w 36"/>
                  <a:gd name="T1" fmla="*/ 0 h 28"/>
                  <a:gd name="T2" fmla="*/ 36 w 36"/>
                  <a:gd name="T3" fmla="*/ 0 h 28"/>
                  <a:gd name="T4" fmla="*/ 18 w 36"/>
                  <a:gd name="T5" fmla="*/ 28 h 28"/>
                  <a:gd name="T6" fmla="*/ 0 w 36"/>
                  <a:gd name="T7" fmla="*/ 0 h 28"/>
                </a:gdLst>
                <a:ahLst/>
                <a:cxnLst>
                  <a:cxn ang="0">
                    <a:pos x="T0" y="T1"/>
                  </a:cxn>
                  <a:cxn ang="0">
                    <a:pos x="T2" y="T3"/>
                  </a:cxn>
                  <a:cxn ang="0">
                    <a:pos x="T4" y="T5"/>
                  </a:cxn>
                  <a:cxn ang="0">
                    <a:pos x="T6" y="T7"/>
                  </a:cxn>
                </a:cxnLst>
                <a:rect l="0" t="0" r="r" b="b"/>
                <a:pathLst>
                  <a:path w="36" h="28">
                    <a:moveTo>
                      <a:pt x="0" y="0"/>
                    </a:moveTo>
                    <a:lnTo>
                      <a:pt x="36" y="0"/>
                    </a:lnTo>
                    <a:lnTo>
                      <a:pt x="18" y="28"/>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23" name="Freeform 52"/>
              <p:cNvSpPr>
                <a:spLocks/>
              </p:cNvSpPr>
              <p:nvPr/>
            </p:nvSpPr>
            <p:spPr bwMode="auto">
              <a:xfrm>
                <a:off x="5830888" y="4837112"/>
                <a:ext cx="54864" cy="54864"/>
              </a:xfrm>
              <a:prstGeom prst="flowChartMerge">
                <a:avLst/>
              </a:pr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24" name="Freeform 53"/>
              <p:cNvSpPr>
                <a:spLocks/>
              </p:cNvSpPr>
              <p:nvPr/>
            </p:nvSpPr>
            <p:spPr bwMode="auto">
              <a:xfrm>
                <a:off x="5251450" y="4724399"/>
                <a:ext cx="54864" cy="54864"/>
              </a:xfrm>
              <a:custGeom>
                <a:avLst/>
                <a:gdLst>
                  <a:gd name="T0" fmla="*/ 0 w 37"/>
                  <a:gd name="T1" fmla="*/ 0 h 27"/>
                  <a:gd name="T2" fmla="*/ 37 w 37"/>
                  <a:gd name="T3" fmla="*/ 0 h 27"/>
                  <a:gd name="T4" fmla="*/ 18 w 37"/>
                  <a:gd name="T5" fmla="*/ 27 h 27"/>
                  <a:gd name="T6" fmla="*/ 0 w 37"/>
                  <a:gd name="T7" fmla="*/ 0 h 27"/>
                </a:gdLst>
                <a:ahLst/>
                <a:cxnLst>
                  <a:cxn ang="0">
                    <a:pos x="T0" y="T1"/>
                  </a:cxn>
                  <a:cxn ang="0">
                    <a:pos x="T2" y="T3"/>
                  </a:cxn>
                  <a:cxn ang="0">
                    <a:pos x="T4" y="T5"/>
                  </a:cxn>
                  <a:cxn ang="0">
                    <a:pos x="T6" y="T7"/>
                  </a:cxn>
                </a:cxnLst>
                <a:rect l="0" t="0" r="r" b="b"/>
                <a:pathLst>
                  <a:path w="37" h="27">
                    <a:moveTo>
                      <a:pt x="0" y="0"/>
                    </a:moveTo>
                    <a:lnTo>
                      <a:pt x="37" y="0"/>
                    </a:lnTo>
                    <a:lnTo>
                      <a:pt x="18" y="27"/>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25" name="Freeform 54"/>
              <p:cNvSpPr>
                <a:spLocks/>
              </p:cNvSpPr>
              <p:nvPr/>
            </p:nvSpPr>
            <p:spPr bwMode="auto">
              <a:xfrm>
                <a:off x="5222875" y="4665663"/>
                <a:ext cx="54864" cy="54864"/>
              </a:xfrm>
              <a:custGeom>
                <a:avLst/>
                <a:gdLst>
                  <a:gd name="T0" fmla="*/ 0 w 36"/>
                  <a:gd name="T1" fmla="*/ 0 h 27"/>
                  <a:gd name="T2" fmla="*/ 36 w 36"/>
                  <a:gd name="T3" fmla="*/ 0 h 27"/>
                  <a:gd name="T4" fmla="*/ 18 w 36"/>
                  <a:gd name="T5" fmla="*/ 27 h 27"/>
                  <a:gd name="T6" fmla="*/ 0 w 36"/>
                  <a:gd name="T7" fmla="*/ 0 h 27"/>
                </a:gdLst>
                <a:ahLst/>
                <a:cxnLst>
                  <a:cxn ang="0">
                    <a:pos x="T0" y="T1"/>
                  </a:cxn>
                  <a:cxn ang="0">
                    <a:pos x="T2" y="T3"/>
                  </a:cxn>
                  <a:cxn ang="0">
                    <a:pos x="T4" y="T5"/>
                  </a:cxn>
                  <a:cxn ang="0">
                    <a:pos x="T6" y="T7"/>
                  </a:cxn>
                </a:cxnLst>
                <a:rect l="0" t="0" r="r" b="b"/>
                <a:pathLst>
                  <a:path w="36" h="27">
                    <a:moveTo>
                      <a:pt x="0" y="0"/>
                    </a:moveTo>
                    <a:lnTo>
                      <a:pt x="36" y="0"/>
                    </a:lnTo>
                    <a:lnTo>
                      <a:pt x="18" y="27"/>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26" name="Freeform 55"/>
              <p:cNvSpPr>
                <a:spLocks/>
              </p:cNvSpPr>
              <p:nvPr/>
            </p:nvSpPr>
            <p:spPr bwMode="auto">
              <a:xfrm>
                <a:off x="5208588" y="4665663"/>
                <a:ext cx="54864" cy="54864"/>
              </a:xfrm>
              <a:custGeom>
                <a:avLst/>
                <a:gdLst>
                  <a:gd name="T0" fmla="*/ 0 w 27"/>
                  <a:gd name="T1" fmla="*/ 0 h 27"/>
                  <a:gd name="T2" fmla="*/ 27 w 27"/>
                  <a:gd name="T3" fmla="*/ 0 h 27"/>
                  <a:gd name="T4" fmla="*/ 18 w 27"/>
                  <a:gd name="T5" fmla="*/ 27 h 27"/>
                  <a:gd name="T6" fmla="*/ 0 w 27"/>
                  <a:gd name="T7" fmla="*/ 0 h 27"/>
                </a:gdLst>
                <a:ahLst/>
                <a:cxnLst>
                  <a:cxn ang="0">
                    <a:pos x="T0" y="T1"/>
                  </a:cxn>
                  <a:cxn ang="0">
                    <a:pos x="T2" y="T3"/>
                  </a:cxn>
                  <a:cxn ang="0">
                    <a:pos x="T4" y="T5"/>
                  </a:cxn>
                  <a:cxn ang="0">
                    <a:pos x="T6" y="T7"/>
                  </a:cxn>
                </a:cxnLst>
                <a:rect l="0" t="0" r="r" b="b"/>
                <a:pathLst>
                  <a:path w="27" h="27">
                    <a:moveTo>
                      <a:pt x="0" y="0"/>
                    </a:moveTo>
                    <a:lnTo>
                      <a:pt x="27" y="0"/>
                    </a:lnTo>
                    <a:lnTo>
                      <a:pt x="18" y="27"/>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27" name="Freeform 56"/>
              <p:cNvSpPr>
                <a:spLocks/>
              </p:cNvSpPr>
              <p:nvPr/>
            </p:nvSpPr>
            <p:spPr bwMode="auto">
              <a:xfrm>
                <a:off x="4557713" y="4627563"/>
                <a:ext cx="54864" cy="54864"/>
              </a:xfrm>
              <a:custGeom>
                <a:avLst/>
                <a:gdLst>
                  <a:gd name="T0" fmla="*/ 0 w 36"/>
                  <a:gd name="T1" fmla="*/ 0 h 36"/>
                  <a:gd name="T2" fmla="*/ 36 w 36"/>
                  <a:gd name="T3" fmla="*/ 0 h 36"/>
                  <a:gd name="T4" fmla="*/ 18 w 36"/>
                  <a:gd name="T5" fmla="*/ 36 h 36"/>
                  <a:gd name="T6" fmla="*/ 0 w 36"/>
                  <a:gd name="T7" fmla="*/ 0 h 36"/>
                </a:gdLst>
                <a:ahLst/>
                <a:cxnLst>
                  <a:cxn ang="0">
                    <a:pos x="T0" y="T1"/>
                  </a:cxn>
                  <a:cxn ang="0">
                    <a:pos x="T2" y="T3"/>
                  </a:cxn>
                  <a:cxn ang="0">
                    <a:pos x="T4" y="T5"/>
                  </a:cxn>
                  <a:cxn ang="0">
                    <a:pos x="T6" y="T7"/>
                  </a:cxn>
                </a:cxnLst>
                <a:rect l="0" t="0" r="r" b="b"/>
                <a:pathLst>
                  <a:path w="36" h="36">
                    <a:moveTo>
                      <a:pt x="0" y="0"/>
                    </a:moveTo>
                    <a:lnTo>
                      <a:pt x="36" y="0"/>
                    </a:lnTo>
                    <a:lnTo>
                      <a:pt x="18" y="36"/>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28" name="Freeform 57"/>
              <p:cNvSpPr>
                <a:spLocks/>
              </p:cNvSpPr>
              <p:nvPr/>
            </p:nvSpPr>
            <p:spPr bwMode="auto">
              <a:xfrm>
                <a:off x="4022725" y="4583113"/>
                <a:ext cx="54864" cy="54864"/>
              </a:xfrm>
              <a:custGeom>
                <a:avLst/>
                <a:gdLst>
                  <a:gd name="T0" fmla="*/ 0 w 27"/>
                  <a:gd name="T1" fmla="*/ 0 h 28"/>
                  <a:gd name="T2" fmla="*/ 27 w 27"/>
                  <a:gd name="T3" fmla="*/ 0 h 28"/>
                  <a:gd name="T4" fmla="*/ 18 w 27"/>
                  <a:gd name="T5" fmla="*/ 28 h 28"/>
                  <a:gd name="T6" fmla="*/ 0 w 27"/>
                  <a:gd name="T7" fmla="*/ 0 h 28"/>
                </a:gdLst>
                <a:ahLst/>
                <a:cxnLst>
                  <a:cxn ang="0">
                    <a:pos x="T0" y="T1"/>
                  </a:cxn>
                  <a:cxn ang="0">
                    <a:pos x="T2" y="T3"/>
                  </a:cxn>
                  <a:cxn ang="0">
                    <a:pos x="T4" y="T5"/>
                  </a:cxn>
                  <a:cxn ang="0">
                    <a:pos x="T6" y="T7"/>
                  </a:cxn>
                </a:cxnLst>
                <a:rect l="0" t="0" r="r" b="b"/>
                <a:pathLst>
                  <a:path w="27" h="28">
                    <a:moveTo>
                      <a:pt x="0" y="0"/>
                    </a:moveTo>
                    <a:lnTo>
                      <a:pt x="27" y="0"/>
                    </a:lnTo>
                    <a:lnTo>
                      <a:pt x="18" y="28"/>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29" name="Freeform 58"/>
              <p:cNvSpPr>
                <a:spLocks/>
              </p:cNvSpPr>
              <p:nvPr/>
            </p:nvSpPr>
            <p:spPr bwMode="auto">
              <a:xfrm>
                <a:off x="4006850" y="4583113"/>
                <a:ext cx="54864" cy="54864"/>
              </a:xfrm>
              <a:custGeom>
                <a:avLst/>
                <a:gdLst>
                  <a:gd name="T0" fmla="*/ 0 w 28"/>
                  <a:gd name="T1" fmla="*/ 0 h 28"/>
                  <a:gd name="T2" fmla="*/ 28 w 28"/>
                  <a:gd name="T3" fmla="*/ 0 h 28"/>
                  <a:gd name="T4" fmla="*/ 10 w 28"/>
                  <a:gd name="T5" fmla="*/ 28 h 28"/>
                  <a:gd name="T6" fmla="*/ 0 w 28"/>
                  <a:gd name="T7" fmla="*/ 0 h 28"/>
                </a:gdLst>
                <a:ahLst/>
                <a:cxnLst>
                  <a:cxn ang="0">
                    <a:pos x="T0" y="T1"/>
                  </a:cxn>
                  <a:cxn ang="0">
                    <a:pos x="T2" y="T3"/>
                  </a:cxn>
                  <a:cxn ang="0">
                    <a:pos x="T4" y="T5"/>
                  </a:cxn>
                  <a:cxn ang="0">
                    <a:pos x="T6" y="T7"/>
                  </a:cxn>
                </a:cxnLst>
                <a:rect l="0" t="0" r="r" b="b"/>
                <a:pathLst>
                  <a:path w="28" h="28">
                    <a:moveTo>
                      <a:pt x="0" y="0"/>
                    </a:moveTo>
                    <a:lnTo>
                      <a:pt x="28" y="0"/>
                    </a:lnTo>
                    <a:lnTo>
                      <a:pt x="10" y="28"/>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30" name="Freeform 59"/>
              <p:cNvSpPr>
                <a:spLocks/>
              </p:cNvSpPr>
              <p:nvPr/>
            </p:nvSpPr>
            <p:spPr bwMode="auto">
              <a:xfrm>
                <a:off x="3313113" y="4394200"/>
                <a:ext cx="54864" cy="54864"/>
              </a:xfrm>
              <a:custGeom>
                <a:avLst/>
                <a:gdLst>
                  <a:gd name="T0" fmla="*/ 0 w 36"/>
                  <a:gd name="T1" fmla="*/ 0 h 37"/>
                  <a:gd name="T2" fmla="*/ 36 w 36"/>
                  <a:gd name="T3" fmla="*/ 0 h 37"/>
                  <a:gd name="T4" fmla="*/ 18 w 36"/>
                  <a:gd name="T5" fmla="*/ 37 h 37"/>
                  <a:gd name="T6" fmla="*/ 0 w 36"/>
                  <a:gd name="T7" fmla="*/ 0 h 37"/>
                </a:gdLst>
                <a:ahLst/>
                <a:cxnLst>
                  <a:cxn ang="0">
                    <a:pos x="T0" y="T1"/>
                  </a:cxn>
                  <a:cxn ang="0">
                    <a:pos x="T2" y="T3"/>
                  </a:cxn>
                  <a:cxn ang="0">
                    <a:pos x="T4" y="T5"/>
                  </a:cxn>
                  <a:cxn ang="0">
                    <a:pos x="T6" y="T7"/>
                  </a:cxn>
                </a:cxnLst>
                <a:rect l="0" t="0" r="r" b="b"/>
                <a:pathLst>
                  <a:path w="36" h="37">
                    <a:moveTo>
                      <a:pt x="0" y="0"/>
                    </a:moveTo>
                    <a:lnTo>
                      <a:pt x="36" y="0"/>
                    </a:lnTo>
                    <a:lnTo>
                      <a:pt x="18" y="37"/>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31" name="Freeform 60"/>
              <p:cNvSpPr>
                <a:spLocks/>
              </p:cNvSpPr>
              <p:nvPr/>
            </p:nvSpPr>
            <p:spPr bwMode="auto">
              <a:xfrm>
                <a:off x="3240088" y="4306888"/>
                <a:ext cx="54864" cy="54864"/>
              </a:xfrm>
              <a:prstGeom prst="flowChartMerge">
                <a:avLst/>
              </a:pr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32" name="Freeform 61"/>
              <p:cNvSpPr>
                <a:spLocks/>
              </p:cNvSpPr>
              <p:nvPr/>
            </p:nvSpPr>
            <p:spPr bwMode="auto">
              <a:xfrm>
                <a:off x="3009900" y="4306888"/>
                <a:ext cx="54864" cy="54864"/>
              </a:xfrm>
              <a:prstGeom prst="flowChartMerge">
                <a:avLst/>
              </a:pr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33" name="Freeform 62"/>
              <p:cNvSpPr>
                <a:spLocks/>
              </p:cNvSpPr>
              <p:nvPr/>
            </p:nvSpPr>
            <p:spPr bwMode="auto">
              <a:xfrm>
                <a:off x="2835275" y="4235450"/>
                <a:ext cx="54864" cy="54864"/>
              </a:xfrm>
              <a:prstGeom prst="flowChartMerge">
                <a:avLst/>
              </a:pr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34" name="Freeform 63"/>
              <p:cNvSpPr>
                <a:spLocks/>
              </p:cNvSpPr>
              <p:nvPr/>
            </p:nvSpPr>
            <p:spPr bwMode="auto">
              <a:xfrm>
                <a:off x="2820988" y="4205288"/>
                <a:ext cx="54864" cy="54864"/>
              </a:xfrm>
              <a:prstGeom prst="flowChartMerge">
                <a:avLst/>
              </a:pr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35" name="Freeform 64"/>
              <p:cNvSpPr>
                <a:spLocks/>
              </p:cNvSpPr>
              <p:nvPr/>
            </p:nvSpPr>
            <p:spPr bwMode="auto">
              <a:xfrm>
                <a:off x="2416175" y="3784600"/>
                <a:ext cx="54864" cy="54864"/>
              </a:xfrm>
              <a:custGeom>
                <a:avLst/>
                <a:gdLst>
                  <a:gd name="T0" fmla="*/ 0 w 36"/>
                  <a:gd name="T1" fmla="*/ 0 h 28"/>
                  <a:gd name="T2" fmla="*/ 36 w 36"/>
                  <a:gd name="T3" fmla="*/ 0 h 28"/>
                  <a:gd name="T4" fmla="*/ 18 w 36"/>
                  <a:gd name="T5" fmla="*/ 28 h 28"/>
                  <a:gd name="T6" fmla="*/ 0 w 36"/>
                  <a:gd name="T7" fmla="*/ 0 h 28"/>
                </a:gdLst>
                <a:ahLst/>
                <a:cxnLst>
                  <a:cxn ang="0">
                    <a:pos x="T0" y="T1"/>
                  </a:cxn>
                  <a:cxn ang="0">
                    <a:pos x="T2" y="T3"/>
                  </a:cxn>
                  <a:cxn ang="0">
                    <a:pos x="T4" y="T5"/>
                  </a:cxn>
                  <a:cxn ang="0">
                    <a:pos x="T6" y="T7"/>
                  </a:cxn>
                </a:cxnLst>
                <a:rect l="0" t="0" r="r" b="b"/>
                <a:pathLst>
                  <a:path w="36" h="28">
                    <a:moveTo>
                      <a:pt x="0" y="0"/>
                    </a:moveTo>
                    <a:lnTo>
                      <a:pt x="36" y="0"/>
                    </a:lnTo>
                    <a:lnTo>
                      <a:pt x="18" y="28"/>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36" name="Freeform 65"/>
              <p:cNvSpPr>
                <a:spLocks/>
              </p:cNvSpPr>
              <p:nvPr/>
            </p:nvSpPr>
            <p:spPr bwMode="auto">
              <a:xfrm>
                <a:off x="2401888" y="3727449"/>
                <a:ext cx="54864" cy="54864"/>
              </a:xfrm>
              <a:custGeom>
                <a:avLst/>
                <a:gdLst>
                  <a:gd name="T0" fmla="*/ 0 w 36"/>
                  <a:gd name="T1" fmla="*/ 0 h 27"/>
                  <a:gd name="T2" fmla="*/ 36 w 36"/>
                  <a:gd name="T3" fmla="*/ 0 h 27"/>
                  <a:gd name="T4" fmla="*/ 18 w 36"/>
                  <a:gd name="T5" fmla="*/ 27 h 27"/>
                  <a:gd name="T6" fmla="*/ 0 w 36"/>
                  <a:gd name="T7" fmla="*/ 0 h 27"/>
                </a:gdLst>
                <a:ahLst/>
                <a:cxnLst>
                  <a:cxn ang="0">
                    <a:pos x="T0" y="T1"/>
                  </a:cxn>
                  <a:cxn ang="0">
                    <a:pos x="T2" y="T3"/>
                  </a:cxn>
                  <a:cxn ang="0">
                    <a:pos x="T4" y="T5"/>
                  </a:cxn>
                  <a:cxn ang="0">
                    <a:pos x="T6" y="T7"/>
                  </a:cxn>
                </a:cxnLst>
                <a:rect l="0" t="0" r="r" b="b"/>
                <a:pathLst>
                  <a:path w="36" h="27">
                    <a:moveTo>
                      <a:pt x="0" y="0"/>
                    </a:moveTo>
                    <a:lnTo>
                      <a:pt x="36" y="0"/>
                    </a:lnTo>
                    <a:lnTo>
                      <a:pt x="18" y="27"/>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37" name="Freeform 66"/>
              <p:cNvSpPr>
                <a:spLocks/>
              </p:cNvSpPr>
              <p:nvPr/>
            </p:nvSpPr>
            <p:spPr bwMode="auto">
              <a:xfrm>
                <a:off x="2401888" y="3713162"/>
                <a:ext cx="54864" cy="54864"/>
              </a:xfrm>
              <a:custGeom>
                <a:avLst/>
                <a:gdLst>
                  <a:gd name="T0" fmla="*/ 0 w 36"/>
                  <a:gd name="T1" fmla="*/ 0 h 36"/>
                  <a:gd name="T2" fmla="*/ 36 w 36"/>
                  <a:gd name="T3" fmla="*/ 0 h 36"/>
                  <a:gd name="T4" fmla="*/ 18 w 36"/>
                  <a:gd name="T5" fmla="*/ 36 h 36"/>
                  <a:gd name="T6" fmla="*/ 0 w 36"/>
                  <a:gd name="T7" fmla="*/ 0 h 36"/>
                </a:gdLst>
                <a:ahLst/>
                <a:cxnLst>
                  <a:cxn ang="0">
                    <a:pos x="T0" y="T1"/>
                  </a:cxn>
                  <a:cxn ang="0">
                    <a:pos x="T2" y="T3"/>
                  </a:cxn>
                  <a:cxn ang="0">
                    <a:pos x="T4" y="T5"/>
                  </a:cxn>
                  <a:cxn ang="0">
                    <a:pos x="T6" y="T7"/>
                  </a:cxn>
                </a:cxnLst>
                <a:rect l="0" t="0" r="r" b="b"/>
                <a:pathLst>
                  <a:path w="36" h="36">
                    <a:moveTo>
                      <a:pt x="0" y="0"/>
                    </a:moveTo>
                    <a:lnTo>
                      <a:pt x="36" y="0"/>
                    </a:lnTo>
                    <a:lnTo>
                      <a:pt x="18" y="36"/>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38" name="Freeform 67"/>
              <p:cNvSpPr>
                <a:spLocks/>
              </p:cNvSpPr>
              <p:nvPr/>
            </p:nvSpPr>
            <p:spPr bwMode="auto">
              <a:xfrm>
                <a:off x="2184400" y="3581400"/>
                <a:ext cx="54864" cy="54864"/>
              </a:xfrm>
              <a:custGeom>
                <a:avLst/>
                <a:gdLst>
                  <a:gd name="T0" fmla="*/ 0 w 37"/>
                  <a:gd name="T1" fmla="*/ 0 h 28"/>
                  <a:gd name="T2" fmla="*/ 37 w 37"/>
                  <a:gd name="T3" fmla="*/ 0 h 28"/>
                  <a:gd name="T4" fmla="*/ 18 w 37"/>
                  <a:gd name="T5" fmla="*/ 28 h 28"/>
                  <a:gd name="T6" fmla="*/ 0 w 37"/>
                  <a:gd name="T7" fmla="*/ 0 h 28"/>
                </a:gdLst>
                <a:ahLst/>
                <a:cxnLst>
                  <a:cxn ang="0">
                    <a:pos x="T0" y="T1"/>
                  </a:cxn>
                  <a:cxn ang="0">
                    <a:pos x="T2" y="T3"/>
                  </a:cxn>
                  <a:cxn ang="0">
                    <a:pos x="T4" y="T5"/>
                  </a:cxn>
                  <a:cxn ang="0">
                    <a:pos x="T6" y="T7"/>
                  </a:cxn>
                </a:cxnLst>
                <a:rect l="0" t="0" r="r" b="b"/>
                <a:pathLst>
                  <a:path w="37" h="28">
                    <a:moveTo>
                      <a:pt x="0" y="0"/>
                    </a:moveTo>
                    <a:lnTo>
                      <a:pt x="37" y="0"/>
                    </a:lnTo>
                    <a:lnTo>
                      <a:pt x="18" y="28"/>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39" name="Freeform 68"/>
              <p:cNvSpPr>
                <a:spLocks/>
              </p:cNvSpPr>
              <p:nvPr/>
            </p:nvSpPr>
            <p:spPr bwMode="auto">
              <a:xfrm>
                <a:off x="2098675" y="3509962"/>
                <a:ext cx="54864" cy="54864"/>
              </a:xfrm>
              <a:custGeom>
                <a:avLst/>
                <a:gdLst>
                  <a:gd name="T0" fmla="*/ 0 w 36"/>
                  <a:gd name="T1" fmla="*/ 0 h 36"/>
                  <a:gd name="T2" fmla="*/ 36 w 36"/>
                  <a:gd name="T3" fmla="*/ 0 h 36"/>
                  <a:gd name="T4" fmla="*/ 18 w 36"/>
                  <a:gd name="T5" fmla="*/ 36 h 36"/>
                  <a:gd name="T6" fmla="*/ 0 w 36"/>
                  <a:gd name="T7" fmla="*/ 0 h 36"/>
                </a:gdLst>
                <a:ahLst/>
                <a:cxnLst>
                  <a:cxn ang="0">
                    <a:pos x="T0" y="T1"/>
                  </a:cxn>
                  <a:cxn ang="0">
                    <a:pos x="T2" y="T3"/>
                  </a:cxn>
                  <a:cxn ang="0">
                    <a:pos x="T4" y="T5"/>
                  </a:cxn>
                  <a:cxn ang="0">
                    <a:pos x="T6" y="T7"/>
                  </a:cxn>
                </a:cxnLst>
                <a:rect l="0" t="0" r="r" b="b"/>
                <a:pathLst>
                  <a:path w="36" h="36">
                    <a:moveTo>
                      <a:pt x="0" y="0"/>
                    </a:moveTo>
                    <a:lnTo>
                      <a:pt x="36" y="0"/>
                    </a:lnTo>
                    <a:lnTo>
                      <a:pt x="18" y="36"/>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40" name="Freeform 69"/>
              <p:cNvSpPr>
                <a:spLocks/>
              </p:cNvSpPr>
              <p:nvPr/>
            </p:nvSpPr>
            <p:spPr bwMode="auto">
              <a:xfrm>
                <a:off x="2054225" y="3335338"/>
                <a:ext cx="54864" cy="54864"/>
              </a:xfrm>
              <a:prstGeom prst="flowChartMerge">
                <a:avLst/>
              </a:pr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41" name="Freeform 70"/>
              <p:cNvSpPr>
                <a:spLocks/>
              </p:cNvSpPr>
              <p:nvPr/>
            </p:nvSpPr>
            <p:spPr bwMode="auto">
              <a:xfrm>
                <a:off x="2039938" y="3233737"/>
                <a:ext cx="54864" cy="54864"/>
              </a:xfrm>
              <a:custGeom>
                <a:avLst/>
                <a:gdLst>
                  <a:gd name="T0" fmla="*/ 0 w 37"/>
                  <a:gd name="T1" fmla="*/ 0 h 37"/>
                  <a:gd name="T2" fmla="*/ 37 w 37"/>
                  <a:gd name="T3" fmla="*/ 0 h 37"/>
                  <a:gd name="T4" fmla="*/ 18 w 37"/>
                  <a:gd name="T5" fmla="*/ 37 h 37"/>
                  <a:gd name="T6" fmla="*/ 0 w 37"/>
                  <a:gd name="T7" fmla="*/ 0 h 37"/>
                </a:gdLst>
                <a:ahLst/>
                <a:cxnLst>
                  <a:cxn ang="0">
                    <a:pos x="T0" y="T1"/>
                  </a:cxn>
                  <a:cxn ang="0">
                    <a:pos x="T2" y="T3"/>
                  </a:cxn>
                  <a:cxn ang="0">
                    <a:pos x="T4" y="T5"/>
                  </a:cxn>
                  <a:cxn ang="0">
                    <a:pos x="T6" y="T7"/>
                  </a:cxn>
                </a:cxnLst>
                <a:rect l="0" t="0" r="r" b="b"/>
                <a:pathLst>
                  <a:path w="37" h="37">
                    <a:moveTo>
                      <a:pt x="0" y="0"/>
                    </a:moveTo>
                    <a:lnTo>
                      <a:pt x="37" y="0"/>
                    </a:lnTo>
                    <a:lnTo>
                      <a:pt x="18" y="37"/>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42" name="Freeform 71"/>
              <p:cNvSpPr>
                <a:spLocks/>
              </p:cNvSpPr>
              <p:nvPr/>
            </p:nvSpPr>
            <p:spPr bwMode="auto">
              <a:xfrm>
                <a:off x="2039938" y="3074988"/>
                <a:ext cx="54864" cy="54864"/>
              </a:xfrm>
              <a:custGeom>
                <a:avLst/>
                <a:gdLst>
                  <a:gd name="T0" fmla="*/ 0 w 37"/>
                  <a:gd name="T1" fmla="*/ 0 h 27"/>
                  <a:gd name="T2" fmla="*/ 37 w 37"/>
                  <a:gd name="T3" fmla="*/ 0 h 27"/>
                  <a:gd name="T4" fmla="*/ 18 w 37"/>
                  <a:gd name="T5" fmla="*/ 27 h 27"/>
                  <a:gd name="T6" fmla="*/ 0 w 37"/>
                  <a:gd name="T7" fmla="*/ 0 h 27"/>
                </a:gdLst>
                <a:ahLst/>
                <a:cxnLst>
                  <a:cxn ang="0">
                    <a:pos x="T0" y="T1"/>
                  </a:cxn>
                  <a:cxn ang="0">
                    <a:pos x="T2" y="T3"/>
                  </a:cxn>
                  <a:cxn ang="0">
                    <a:pos x="T4" y="T5"/>
                  </a:cxn>
                  <a:cxn ang="0">
                    <a:pos x="T6" y="T7"/>
                  </a:cxn>
                </a:cxnLst>
                <a:rect l="0" t="0" r="r" b="b"/>
                <a:pathLst>
                  <a:path w="37" h="27">
                    <a:moveTo>
                      <a:pt x="0" y="0"/>
                    </a:moveTo>
                    <a:lnTo>
                      <a:pt x="37" y="0"/>
                    </a:lnTo>
                    <a:lnTo>
                      <a:pt x="18" y="27"/>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43" name="Freeform 72"/>
              <p:cNvSpPr>
                <a:spLocks/>
              </p:cNvSpPr>
              <p:nvPr/>
            </p:nvSpPr>
            <p:spPr bwMode="auto">
              <a:xfrm>
                <a:off x="2011363" y="2973387"/>
                <a:ext cx="54864" cy="54864"/>
              </a:xfrm>
              <a:custGeom>
                <a:avLst/>
                <a:gdLst>
                  <a:gd name="T0" fmla="*/ 0 w 36"/>
                  <a:gd name="T1" fmla="*/ 0 h 36"/>
                  <a:gd name="T2" fmla="*/ 36 w 36"/>
                  <a:gd name="T3" fmla="*/ 0 h 36"/>
                  <a:gd name="T4" fmla="*/ 18 w 36"/>
                  <a:gd name="T5" fmla="*/ 36 h 36"/>
                  <a:gd name="T6" fmla="*/ 0 w 36"/>
                  <a:gd name="T7" fmla="*/ 0 h 36"/>
                </a:gdLst>
                <a:ahLst/>
                <a:cxnLst>
                  <a:cxn ang="0">
                    <a:pos x="T0" y="T1"/>
                  </a:cxn>
                  <a:cxn ang="0">
                    <a:pos x="T2" y="T3"/>
                  </a:cxn>
                  <a:cxn ang="0">
                    <a:pos x="T4" y="T5"/>
                  </a:cxn>
                  <a:cxn ang="0">
                    <a:pos x="T6" y="T7"/>
                  </a:cxn>
                </a:cxnLst>
                <a:rect l="0" t="0" r="r" b="b"/>
                <a:pathLst>
                  <a:path w="36" h="36">
                    <a:moveTo>
                      <a:pt x="0" y="0"/>
                    </a:moveTo>
                    <a:lnTo>
                      <a:pt x="36" y="0"/>
                    </a:lnTo>
                    <a:lnTo>
                      <a:pt x="18" y="36"/>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44" name="Freeform 73"/>
              <p:cNvSpPr>
                <a:spLocks/>
              </p:cNvSpPr>
              <p:nvPr/>
            </p:nvSpPr>
            <p:spPr bwMode="auto">
              <a:xfrm>
                <a:off x="2011363" y="2943225"/>
                <a:ext cx="54864" cy="54864"/>
              </a:xfrm>
              <a:custGeom>
                <a:avLst/>
                <a:gdLst>
                  <a:gd name="T0" fmla="*/ 0 w 36"/>
                  <a:gd name="T1" fmla="*/ 0 h 28"/>
                  <a:gd name="T2" fmla="*/ 36 w 36"/>
                  <a:gd name="T3" fmla="*/ 0 h 28"/>
                  <a:gd name="T4" fmla="*/ 18 w 36"/>
                  <a:gd name="T5" fmla="*/ 28 h 28"/>
                  <a:gd name="T6" fmla="*/ 0 w 36"/>
                  <a:gd name="T7" fmla="*/ 0 h 28"/>
                </a:gdLst>
                <a:ahLst/>
                <a:cxnLst>
                  <a:cxn ang="0">
                    <a:pos x="T0" y="T1"/>
                  </a:cxn>
                  <a:cxn ang="0">
                    <a:pos x="T2" y="T3"/>
                  </a:cxn>
                  <a:cxn ang="0">
                    <a:pos x="T4" y="T5"/>
                  </a:cxn>
                  <a:cxn ang="0">
                    <a:pos x="T6" y="T7"/>
                  </a:cxn>
                </a:cxnLst>
                <a:rect l="0" t="0" r="r" b="b"/>
                <a:pathLst>
                  <a:path w="36" h="28">
                    <a:moveTo>
                      <a:pt x="0" y="0"/>
                    </a:moveTo>
                    <a:lnTo>
                      <a:pt x="36" y="0"/>
                    </a:lnTo>
                    <a:lnTo>
                      <a:pt x="18" y="28"/>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sp>
            <p:nvSpPr>
              <p:cNvPr id="245" name="Freeform 74"/>
              <p:cNvSpPr>
                <a:spLocks/>
              </p:cNvSpPr>
              <p:nvPr/>
            </p:nvSpPr>
            <p:spPr bwMode="auto">
              <a:xfrm>
                <a:off x="1649413" y="2754312"/>
                <a:ext cx="54864" cy="54864"/>
              </a:xfrm>
              <a:custGeom>
                <a:avLst/>
                <a:gdLst>
                  <a:gd name="T0" fmla="*/ 0 w 37"/>
                  <a:gd name="T1" fmla="*/ 0 h 37"/>
                  <a:gd name="T2" fmla="*/ 37 w 37"/>
                  <a:gd name="T3" fmla="*/ 0 h 37"/>
                  <a:gd name="T4" fmla="*/ 18 w 37"/>
                  <a:gd name="T5" fmla="*/ 37 h 37"/>
                  <a:gd name="T6" fmla="*/ 0 w 37"/>
                  <a:gd name="T7" fmla="*/ 0 h 37"/>
                </a:gdLst>
                <a:ahLst/>
                <a:cxnLst>
                  <a:cxn ang="0">
                    <a:pos x="T0" y="T1"/>
                  </a:cxn>
                  <a:cxn ang="0">
                    <a:pos x="T2" y="T3"/>
                  </a:cxn>
                  <a:cxn ang="0">
                    <a:pos x="T4" y="T5"/>
                  </a:cxn>
                  <a:cxn ang="0">
                    <a:pos x="T6" y="T7"/>
                  </a:cxn>
                </a:cxnLst>
                <a:rect l="0" t="0" r="r" b="b"/>
                <a:pathLst>
                  <a:path w="37" h="37">
                    <a:moveTo>
                      <a:pt x="0" y="0"/>
                    </a:moveTo>
                    <a:lnTo>
                      <a:pt x="37" y="0"/>
                    </a:lnTo>
                    <a:lnTo>
                      <a:pt x="18" y="37"/>
                    </a:lnTo>
                    <a:lnTo>
                      <a:pt x="0" y="0"/>
                    </a:lnTo>
                    <a:close/>
                  </a:path>
                </a:pathLst>
              </a:custGeom>
              <a:grpFill/>
              <a:ln>
                <a:noFill/>
              </a:ln>
            </p:spPr>
            <p:txBody>
              <a:bodyPr/>
              <a:lstStyle/>
              <a:p>
                <a:pPr algn="ctr">
                  <a:defRPr/>
                </a:pPr>
                <a:endParaRPr lang="en-US" sz="2000" kern="0" dirty="0">
                  <a:solidFill>
                    <a:prstClr val="black"/>
                  </a:solidFill>
                  <a:latin typeface="Arial" charset="0"/>
                  <a:ea typeface="ＭＳ Ｐゴシック" charset="0"/>
                  <a:cs typeface="Arial" charset="0"/>
                </a:endParaRPr>
              </a:p>
            </p:txBody>
          </p:sp>
        </p:grpSp>
        <p:sp>
          <p:nvSpPr>
            <p:cNvPr id="19550" name="Oval 140"/>
            <p:cNvSpPr>
              <a:spLocks noChangeArrowheads="1"/>
            </p:cNvSpPr>
            <p:nvPr/>
          </p:nvSpPr>
          <p:spPr bwMode="auto">
            <a:xfrm>
              <a:off x="1692275" y="2062163"/>
              <a:ext cx="57150" cy="65087"/>
            </a:xfrm>
            <a:prstGeom prst="ellipse">
              <a:avLst/>
            </a:pr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lgn="ctr">
                <a:defRPr/>
              </a:pPr>
              <a:endParaRPr lang="en-US" sz="2000" kern="0" dirty="0">
                <a:solidFill>
                  <a:prstClr val="black"/>
                </a:solidFill>
                <a:latin typeface="Arial" charset="0"/>
                <a:ea typeface="ＭＳ Ｐゴシック" charset="0"/>
                <a:cs typeface="Arial" charset="0"/>
              </a:endParaRPr>
            </a:p>
          </p:txBody>
        </p:sp>
        <p:grpSp>
          <p:nvGrpSpPr>
            <p:cNvPr id="6" name="Group 5"/>
            <p:cNvGrpSpPr>
              <a:grpSpLocks/>
            </p:cNvGrpSpPr>
            <p:nvPr/>
          </p:nvGrpSpPr>
          <p:grpSpPr bwMode="auto">
            <a:xfrm>
              <a:off x="1706723" y="2081402"/>
              <a:ext cx="5855951" cy="2627393"/>
              <a:chOff x="1663700" y="2778125"/>
              <a:chExt cx="5595239" cy="2217018"/>
            </a:xfrm>
            <a:solidFill>
              <a:srgbClr val="007FA1"/>
            </a:solidFill>
          </p:grpSpPr>
          <p:sp>
            <p:nvSpPr>
              <p:cNvPr id="18528" name="Line 413"/>
              <p:cNvSpPr>
                <a:spLocks noChangeShapeType="1"/>
              </p:cNvSpPr>
              <p:nvPr/>
            </p:nvSpPr>
            <p:spPr bwMode="auto">
              <a:xfrm>
                <a:off x="1868488" y="4969743"/>
                <a:ext cx="477837" cy="0"/>
              </a:xfrm>
              <a:prstGeom prst="line">
                <a:avLst/>
              </a:prstGeom>
              <a:grpFill/>
              <a:ln w="15875">
                <a:solidFill>
                  <a:srgbClr val="007FA1"/>
                </a:solidFill>
                <a:miter lim="800000"/>
                <a:headEnd/>
                <a:tailEnd/>
              </a:ln>
              <a:extLst/>
            </p:spPr>
            <p:txBody>
              <a:bodyPr/>
              <a:lstStyle/>
              <a:p>
                <a:pPr algn="ctr">
                  <a:defRPr/>
                </a:pPr>
                <a:endParaRPr lang="en-US" kern="0" dirty="0">
                  <a:solidFill>
                    <a:srgbClr val="007FA1"/>
                  </a:solidFill>
                  <a:latin typeface="Arial" charset="0"/>
                  <a:ea typeface="ＭＳ Ｐゴシック" charset="0"/>
                  <a:cs typeface="Arial" charset="0"/>
                </a:endParaRPr>
              </a:p>
            </p:txBody>
          </p:sp>
          <p:sp>
            <p:nvSpPr>
              <p:cNvPr id="2" name="Oval 1"/>
              <p:cNvSpPr/>
              <p:nvPr/>
            </p:nvSpPr>
            <p:spPr>
              <a:xfrm>
                <a:off x="1881970" y="4725667"/>
                <a:ext cx="56122" cy="56261"/>
              </a:xfrm>
              <a:prstGeom prst="ellipse">
                <a:avLst/>
              </a:prstGeom>
              <a:solidFill>
                <a:srgbClr val="007F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kern="0" dirty="0">
                  <a:solidFill>
                    <a:prstClr val="white"/>
                  </a:solidFill>
                  <a:latin typeface="Calibri"/>
                </a:endParaRPr>
              </a:p>
            </p:txBody>
          </p:sp>
          <p:sp>
            <p:nvSpPr>
              <p:cNvPr id="3" name="Isosceles Triangle 2"/>
              <p:cNvSpPr/>
              <p:nvPr/>
            </p:nvSpPr>
            <p:spPr>
              <a:xfrm rot="10800000">
                <a:off x="2289995" y="4724327"/>
                <a:ext cx="62190" cy="53582"/>
              </a:xfrm>
              <a:prstGeom prst="triangle">
                <a:avLst/>
              </a:prstGeom>
              <a:solidFill>
                <a:srgbClr val="9232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kern="0" dirty="0">
                  <a:solidFill>
                    <a:prstClr val="white"/>
                  </a:solidFill>
                  <a:latin typeface="Calibri"/>
                </a:endParaRPr>
              </a:p>
            </p:txBody>
          </p:sp>
          <p:sp>
            <p:nvSpPr>
              <p:cNvPr id="212" name="Oval 211"/>
              <p:cNvSpPr/>
              <p:nvPr/>
            </p:nvSpPr>
            <p:spPr>
              <a:xfrm>
                <a:off x="2083707" y="4939994"/>
                <a:ext cx="54606" cy="53582"/>
              </a:xfrm>
              <a:prstGeom prst="ellipse">
                <a:avLst/>
              </a:prstGeom>
              <a:solidFill>
                <a:srgbClr val="007F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kern="0" dirty="0">
                  <a:solidFill>
                    <a:srgbClr val="007FA1"/>
                  </a:solidFill>
                  <a:latin typeface="Calibri"/>
                </a:endParaRPr>
              </a:p>
            </p:txBody>
          </p:sp>
          <p:sp>
            <p:nvSpPr>
              <p:cNvPr id="18532" name="Freeform 6"/>
              <p:cNvSpPr>
                <a:spLocks/>
              </p:cNvSpPr>
              <p:nvPr/>
            </p:nvSpPr>
            <p:spPr bwMode="auto">
              <a:xfrm>
                <a:off x="1663700" y="2779714"/>
                <a:ext cx="5570537" cy="2030703"/>
              </a:xfrm>
              <a:custGeom>
                <a:avLst/>
                <a:gdLst>
                  <a:gd name="T0" fmla="*/ 2147483647 w 3509"/>
                  <a:gd name="T1" fmla="*/ 2147483647 h 1279"/>
                  <a:gd name="T2" fmla="*/ 2147483647 w 3509"/>
                  <a:gd name="T3" fmla="*/ 2147483647 h 1279"/>
                  <a:gd name="T4" fmla="*/ 2147483647 w 3509"/>
                  <a:gd name="T5" fmla="*/ 2147483647 h 1279"/>
                  <a:gd name="T6" fmla="*/ 2147483647 w 3509"/>
                  <a:gd name="T7" fmla="*/ 2147483647 h 1279"/>
                  <a:gd name="T8" fmla="*/ 2147483647 w 3509"/>
                  <a:gd name="T9" fmla="*/ 2147483647 h 1279"/>
                  <a:gd name="T10" fmla="*/ 2147483647 w 3509"/>
                  <a:gd name="T11" fmla="*/ 2147483647 h 1279"/>
                  <a:gd name="T12" fmla="*/ 2147483647 w 3509"/>
                  <a:gd name="T13" fmla="*/ 2147483647 h 1279"/>
                  <a:gd name="T14" fmla="*/ 2147483647 w 3509"/>
                  <a:gd name="T15" fmla="*/ 2147483647 h 1279"/>
                  <a:gd name="T16" fmla="*/ 2147483647 w 3509"/>
                  <a:gd name="T17" fmla="*/ 2147483647 h 1279"/>
                  <a:gd name="T18" fmla="*/ 2147483647 w 3509"/>
                  <a:gd name="T19" fmla="*/ 2147483647 h 1279"/>
                  <a:gd name="T20" fmla="*/ 2147483647 w 3509"/>
                  <a:gd name="T21" fmla="*/ 2147483647 h 1279"/>
                  <a:gd name="T22" fmla="*/ 2147483647 w 3509"/>
                  <a:gd name="T23" fmla="*/ 2147483647 h 1279"/>
                  <a:gd name="T24" fmla="*/ 2147483647 w 3509"/>
                  <a:gd name="T25" fmla="*/ 2147483647 h 1279"/>
                  <a:gd name="T26" fmla="*/ 2147483647 w 3509"/>
                  <a:gd name="T27" fmla="*/ 2147483647 h 1279"/>
                  <a:gd name="T28" fmla="*/ 2147483647 w 3509"/>
                  <a:gd name="T29" fmla="*/ 2147483647 h 1279"/>
                  <a:gd name="T30" fmla="*/ 2147483647 w 3509"/>
                  <a:gd name="T31" fmla="*/ 2147483647 h 1279"/>
                  <a:gd name="T32" fmla="*/ 2147483647 w 3509"/>
                  <a:gd name="T33" fmla="*/ 2147483647 h 1279"/>
                  <a:gd name="T34" fmla="*/ 2147483647 w 3509"/>
                  <a:gd name="T35" fmla="*/ 2147483647 h 1279"/>
                  <a:gd name="T36" fmla="*/ 2147483647 w 3509"/>
                  <a:gd name="T37" fmla="*/ 2147483647 h 1279"/>
                  <a:gd name="T38" fmla="*/ 2147483647 w 3509"/>
                  <a:gd name="T39" fmla="*/ 2147483647 h 1279"/>
                  <a:gd name="T40" fmla="*/ 2147483647 w 3509"/>
                  <a:gd name="T41" fmla="*/ 2147483647 h 1279"/>
                  <a:gd name="T42" fmla="*/ 2147483647 w 3509"/>
                  <a:gd name="T43" fmla="*/ 2147483647 h 1279"/>
                  <a:gd name="T44" fmla="*/ 2147483647 w 3509"/>
                  <a:gd name="T45" fmla="*/ 2147483647 h 1279"/>
                  <a:gd name="T46" fmla="*/ 2147483647 w 3509"/>
                  <a:gd name="T47" fmla="*/ 2147483647 h 1279"/>
                  <a:gd name="T48" fmla="*/ 2147483647 w 3509"/>
                  <a:gd name="T49" fmla="*/ 2147483647 h 1279"/>
                  <a:gd name="T50" fmla="*/ 2147483647 w 3509"/>
                  <a:gd name="T51" fmla="*/ 2147483647 h 1279"/>
                  <a:gd name="T52" fmla="*/ 2147483647 w 3509"/>
                  <a:gd name="T53" fmla="*/ 2147483647 h 1279"/>
                  <a:gd name="T54" fmla="*/ 2147483647 w 3509"/>
                  <a:gd name="T55" fmla="*/ 2147483647 h 1279"/>
                  <a:gd name="T56" fmla="*/ 2147483647 w 3509"/>
                  <a:gd name="T57" fmla="*/ 2147483647 h 1279"/>
                  <a:gd name="T58" fmla="*/ 2147483647 w 3509"/>
                  <a:gd name="T59" fmla="*/ 2147483647 h 1279"/>
                  <a:gd name="T60" fmla="*/ 2147483647 w 3509"/>
                  <a:gd name="T61" fmla="*/ 2147483647 h 1279"/>
                  <a:gd name="T62" fmla="*/ 2147483647 w 3509"/>
                  <a:gd name="T63" fmla="*/ 2147483647 h 1279"/>
                  <a:gd name="T64" fmla="*/ 2147483647 w 3509"/>
                  <a:gd name="T65" fmla="*/ 2147483647 h 1279"/>
                  <a:gd name="T66" fmla="*/ 2147483647 w 3509"/>
                  <a:gd name="T67" fmla="*/ 2147483647 h 1279"/>
                  <a:gd name="T68" fmla="*/ 2147483647 w 3509"/>
                  <a:gd name="T69" fmla="*/ 2147483647 h 1279"/>
                  <a:gd name="T70" fmla="*/ 2147483647 w 3509"/>
                  <a:gd name="T71" fmla="*/ 2147483647 h 1279"/>
                  <a:gd name="T72" fmla="*/ 2147483647 w 3509"/>
                  <a:gd name="T73" fmla="*/ 2147483647 h 1279"/>
                  <a:gd name="T74" fmla="*/ 2147483647 w 3509"/>
                  <a:gd name="T75" fmla="*/ 2147483647 h 1279"/>
                  <a:gd name="T76" fmla="*/ 2147483647 w 3509"/>
                  <a:gd name="T77" fmla="*/ 2147483647 h 1279"/>
                  <a:gd name="T78" fmla="*/ 2147483647 w 3509"/>
                  <a:gd name="T79" fmla="*/ 2147483647 h 1279"/>
                  <a:gd name="T80" fmla="*/ 2147483647 w 3509"/>
                  <a:gd name="T81" fmla="*/ 2147483647 h 1279"/>
                  <a:gd name="T82" fmla="*/ 2147483647 w 3509"/>
                  <a:gd name="T83" fmla="*/ 2147483647 h 1279"/>
                  <a:gd name="T84" fmla="*/ 2147483647 w 3509"/>
                  <a:gd name="T85" fmla="*/ 2147483647 h 1279"/>
                  <a:gd name="T86" fmla="*/ 2147483647 w 3509"/>
                  <a:gd name="T87" fmla="*/ 2147483647 h 1279"/>
                  <a:gd name="T88" fmla="*/ 2147483647 w 3509"/>
                  <a:gd name="T89" fmla="*/ 2147483647 h 1279"/>
                  <a:gd name="T90" fmla="*/ 2147483647 w 3509"/>
                  <a:gd name="T91" fmla="*/ 2147483647 h 1279"/>
                  <a:gd name="T92" fmla="*/ 2147483647 w 3509"/>
                  <a:gd name="T93" fmla="*/ 2147483647 h 1279"/>
                  <a:gd name="T94" fmla="*/ 2147483647 w 3509"/>
                  <a:gd name="T95" fmla="*/ 2147483647 h 1279"/>
                  <a:gd name="T96" fmla="*/ 2147483647 w 3509"/>
                  <a:gd name="T97" fmla="*/ 2147483647 h 1279"/>
                  <a:gd name="T98" fmla="*/ 2147483647 w 3509"/>
                  <a:gd name="T99" fmla="*/ 2147483647 h 1279"/>
                  <a:gd name="T100" fmla="*/ 2147483647 w 3509"/>
                  <a:gd name="T101" fmla="*/ 2147483647 h 1279"/>
                  <a:gd name="T102" fmla="*/ 2147483647 w 3509"/>
                  <a:gd name="T103" fmla="*/ 2147483647 h 1279"/>
                  <a:gd name="T104" fmla="*/ 2147483647 w 3509"/>
                  <a:gd name="T105" fmla="*/ 2147483647 h 1279"/>
                  <a:gd name="T106" fmla="*/ 2147483647 w 3509"/>
                  <a:gd name="T107" fmla="*/ 2147483647 h 1279"/>
                  <a:gd name="T108" fmla="*/ 2147483647 w 3509"/>
                  <a:gd name="T109" fmla="*/ 2147483647 h 1279"/>
                  <a:gd name="T110" fmla="*/ 2147483647 w 3509"/>
                  <a:gd name="T111" fmla="*/ 2147483647 h 1279"/>
                  <a:gd name="T112" fmla="*/ 2147483647 w 3509"/>
                  <a:gd name="T113" fmla="*/ 2147483647 h 12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509" h="1279">
                    <a:moveTo>
                      <a:pt x="0" y="0"/>
                    </a:moveTo>
                    <a:lnTo>
                      <a:pt x="9" y="0"/>
                    </a:lnTo>
                    <a:lnTo>
                      <a:pt x="46" y="0"/>
                    </a:lnTo>
                    <a:lnTo>
                      <a:pt x="46" y="9"/>
                    </a:lnTo>
                    <a:lnTo>
                      <a:pt x="82" y="9"/>
                    </a:lnTo>
                    <a:lnTo>
                      <a:pt x="128" y="9"/>
                    </a:lnTo>
                    <a:lnTo>
                      <a:pt x="128" y="18"/>
                    </a:lnTo>
                    <a:lnTo>
                      <a:pt x="137" y="18"/>
                    </a:lnTo>
                    <a:lnTo>
                      <a:pt x="164" y="18"/>
                    </a:lnTo>
                    <a:lnTo>
                      <a:pt x="164" y="27"/>
                    </a:lnTo>
                    <a:lnTo>
                      <a:pt x="182" y="27"/>
                    </a:lnTo>
                    <a:lnTo>
                      <a:pt x="182" y="36"/>
                    </a:lnTo>
                    <a:lnTo>
                      <a:pt x="210" y="36"/>
                    </a:lnTo>
                    <a:lnTo>
                      <a:pt x="219" y="36"/>
                    </a:lnTo>
                    <a:lnTo>
                      <a:pt x="228" y="36"/>
                    </a:lnTo>
                    <a:lnTo>
                      <a:pt x="228" y="55"/>
                    </a:lnTo>
                    <a:lnTo>
                      <a:pt x="246" y="55"/>
                    </a:lnTo>
                    <a:lnTo>
                      <a:pt x="246" y="64"/>
                    </a:lnTo>
                    <a:lnTo>
                      <a:pt x="246" y="73"/>
                    </a:lnTo>
                    <a:lnTo>
                      <a:pt x="255" y="73"/>
                    </a:lnTo>
                    <a:lnTo>
                      <a:pt x="255" y="82"/>
                    </a:lnTo>
                    <a:lnTo>
                      <a:pt x="255" y="128"/>
                    </a:lnTo>
                    <a:lnTo>
                      <a:pt x="264" y="128"/>
                    </a:lnTo>
                    <a:lnTo>
                      <a:pt x="264" y="146"/>
                    </a:lnTo>
                    <a:lnTo>
                      <a:pt x="264" y="164"/>
                    </a:lnTo>
                    <a:lnTo>
                      <a:pt x="274" y="164"/>
                    </a:lnTo>
                    <a:lnTo>
                      <a:pt x="274" y="173"/>
                    </a:lnTo>
                    <a:lnTo>
                      <a:pt x="283" y="173"/>
                    </a:lnTo>
                    <a:lnTo>
                      <a:pt x="283" y="183"/>
                    </a:lnTo>
                    <a:lnTo>
                      <a:pt x="292" y="183"/>
                    </a:lnTo>
                    <a:lnTo>
                      <a:pt x="328" y="183"/>
                    </a:lnTo>
                    <a:lnTo>
                      <a:pt x="328" y="192"/>
                    </a:lnTo>
                    <a:lnTo>
                      <a:pt x="374" y="192"/>
                    </a:lnTo>
                    <a:lnTo>
                      <a:pt x="383" y="192"/>
                    </a:lnTo>
                    <a:lnTo>
                      <a:pt x="392" y="192"/>
                    </a:lnTo>
                    <a:lnTo>
                      <a:pt x="392" y="210"/>
                    </a:lnTo>
                    <a:lnTo>
                      <a:pt x="438" y="210"/>
                    </a:lnTo>
                    <a:lnTo>
                      <a:pt x="456" y="210"/>
                    </a:lnTo>
                    <a:lnTo>
                      <a:pt x="474" y="210"/>
                    </a:lnTo>
                    <a:lnTo>
                      <a:pt x="474" y="219"/>
                    </a:lnTo>
                    <a:lnTo>
                      <a:pt x="483" y="219"/>
                    </a:lnTo>
                    <a:lnTo>
                      <a:pt x="483" y="237"/>
                    </a:lnTo>
                    <a:lnTo>
                      <a:pt x="501" y="237"/>
                    </a:lnTo>
                    <a:lnTo>
                      <a:pt x="510" y="237"/>
                    </a:lnTo>
                    <a:lnTo>
                      <a:pt x="510" y="247"/>
                    </a:lnTo>
                    <a:lnTo>
                      <a:pt x="520" y="247"/>
                    </a:lnTo>
                    <a:lnTo>
                      <a:pt x="529" y="247"/>
                    </a:lnTo>
                    <a:lnTo>
                      <a:pt x="529" y="292"/>
                    </a:lnTo>
                    <a:lnTo>
                      <a:pt x="538" y="292"/>
                    </a:lnTo>
                    <a:lnTo>
                      <a:pt x="538" y="311"/>
                    </a:lnTo>
                    <a:lnTo>
                      <a:pt x="565" y="311"/>
                    </a:lnTo>
                    <a:lnTo>
                      <a:pt x="565" y="320"/>
                    </a:lnTo>
                    <a:lnTo>
                      <a:pt x="602" y="320"/>
                    </a:lnTo>
                    <a:lnTo>
                      <a:pt x="611" y="320"/>
                    </a:lnTo>
                    <a:lnTo>
                      <a:pt x="611" y="338"/>
                    </a:lnTo>
                    <a:lnTo>
                      <a:pt x="720" y="338"/>
                    </a:lnTo>
                    <a:lnTo>
                      <a:pt x="720" y="347"/>
                    </a:lnTo>
                    <a:lnTo>
                      <a:pt x="729" y="347"/>
                    </a:lnTo>
                    <a:lnTo>
                      <a:pt x="738" y="347"/>
                    </a:lnTo>
                    <a:lnTo>
                      <a:pt x="747" y="347"/>
                    </a:lnTo>
                    <a:lnTo>
                      <a:pt x="747" y="374"/>
                    </a:lnTo>
                    <a:lnTo>
                      <a:pt x="757" y="374"/>
                    </a:lnTo>
                    <a:lnTo>
                      <a:pt x="757" y="429"/>
                    </a:lnTo>
                    <a:lnTo>
                      <a:pt x="766" y="429"/>
                    </a:lnTo>
                    <a:lnTo>
                      <a:pt x="775" y="429"/>
                    </a:lnTo>
                    <a:lnTo>
                      <a:pt x="775" y="438"/>
                    </a:lnTo>
                    <a:lnTo>
                      <a:pt x="793" y="438"/>
                    </a:lnTo>
                    <a:lnTo>
                      <a:pt x="793" y="457"/>
                    </a:lnTo>
                    <a:lnTo>
                      <a:pt x="820" y="457"/>
                    </a:lnTo>
                    <a:lnTo>
                      <a:pt x="829" y="457"/>
                    </a:lnTo>
                    <a:lnTo>
                      <a:pt x="829" y="466"/>
                    </a:lnTo>
                    <a:lnTo>
                      <a:pt x="839" y="466"/>
                    </a:lnTo>
                    <a:lnTo>
                      <a:pt x="839" y="475"/>
                    </a:lnTo>
                    <a:lnTo>
                      <a:pt x="866" y="475"/>
                    </a:lnTo>
                    <a:lnTo>
                      <a:pt x="875" y="475"/>
                    </a:lnTo>
                    <a:lnTo>
                      <a:pt x="875" y="484"/>
                    </a:lnTo>
                    <a:lnTo>
                      <a:pt x="884" y="484"/>
                    </a:lnTo>
                    <a:lnTo>
                      <a:pt x="884" y="493"/>
                    </a:lnTo>
                    <a:lnTo>
                      <a:pt x="930" y="493"/>
                    </a:lnTo>
                    <a:lnTo>
                      <a:pt x="930" y="502"/>
                    </a:lnTo>
                    <a:lnTo>
                      <a:pt x="966" y="502"/>
                    </a:lnTo>
                    <a:lnTo>
                      <a:pt x="966" y="512"/>
                    </a:lnTo>
                    <a:lnTo>
                      <a:pt x="975" y="512"/>
                    </a:lnTo>
                    <a:lnTo>
                      <a:pt x="984" y="512"/>
                    </a:lnTo>
                    <a:lnTo>
                      <a:pt x="984" y="521"/>
                    </a:lnTo>
                    <a:lnTo>
                      <a:pt x="993" y="521"/>
                    </a:lnTo>
                    <a:lnTo>
                      <a:pt x="1003" y="521"/>
                    </a:lnTo>
                    <a:lnTo>
                      <a:pt x="1003" y="530"/>
                    </a:lnTo>
                    <a:lnTo>
                      <a:pt x="1012" y="530"/>
                    </a:lnTo>
                    <a:lnTo>
                      <a:pt x="1012" y="557"/>
                    </a:lnTo>
                    <a:lnTo>
                      <a:pt x="1012" y="576"/>
                    </a:lnTo>
                    <a:lnTo>
                      <a:pt x="1012" y="585"/>
                    </a:lnTo>
                    <a:lnTo>
                      <a:pt x="1021" y="585"/>
                    </a:lnTo>
                    <a:lnTo>
                      <a:pt x="1021" y="594"/>
                    </a:lnTo>
                    <a:lnTo>
                      <a:pt x="1030" y="594"/>
                    </a:lnTo>
                    <a:lnTo>
                      <a:pt x="1039" y="594"/>
                    </a:lnTo>
                    <a:lnTo>
                      <a:pt x="1039" y="603"/>
                    </a:lnTo>
                    <a:lnTo>
                      <a:pt x="1075" y="603"/>
                    </a:lnTo>
                    <a:lnTo>
                      <a:pt x="1075" y="612"/>
                    </a:lnTo>
                    <a:lnTo>
                      <a:pt x="1103" y="612"/>
                    </a:lnTo>
                    <a:lnTo>
                      <a:pt x="1103" y="621"/>
                    </a:lnTo>
                    <a:lnTo>
                      <a:pt x="1121" y="621"/>
                    </a:lnTo>
                    <a:lnTo>
                      <a:pt x="1121" y="630"/>
                    </a:lnTo>
                    <a:lnTo>
                      <a:pt x="1167" y="630"/>
                    </a:lnTo>
                    <a:lnTo>
                      <a:pt x="1167" y="649"/>
                    </a:lnTo>
                    <a:lnTo>
                      <a:pt x="1239" y="649"/>
                    </a:lnTo>
                    <a:lnTo>
                      <a:pt x="1249" y="649"/>
                    </a:lnTo>
                    <a:lnTo>
                      <a:pt x="1249" y="658"/>
                    </a:lnTo>
                    <a:lnTo>
                      <a:pt x="1258" y="658"/>
                    </a:lnTo>
                    <a:lnTo>
                      <a:pt x="1258" y="685"/>
                    </a:lnTo>
                    <a:lnTo>
                      <a:pt x="1258" y="749"/>
                    </a:lnTo>
                    <a:lnTo>
                      <a:pt x="1294" y="749"/>
                    </a:lnTo>
                    <a:lnTo>
                      <a:pt x="1294" y="758"/>
                    </a:lnTo>
                    <a:lnTo>
                      <a:pt x="1294" y="768"/>
                    </a:lnTo>
                    <a:lnTo>
                      <a:pt x="1303" y="768"/>
                    </a:lnTo>
                    <a:lnTo>
                      <a:pt x="1303" y="777"/>
                    </a:lnTo>
                    <a:lnTo>
                      <a:pt x="1340" y="777"/>
                    </a:lnTo>
                    <a:lnTo>
                      <a:pt x="1349" y="777"/>
                    </a:lnTo>
                    <a:lnTo>
                      <a:pt x="1349" y="786"/>
                    </a:lnTo>
                    <a:lnTo>
                      <a:pt x="1413" y="786"/>
                    </a:lnTo>
                    <a:lnTo>
                      <a:pt x="1458" y="786"/>
                    </a:lnTo>
                    <a:lnTo>
                      <a:pt x="1486" y="786"/>
                    </a:lnTo>
                    <a:lnTo>
                      <a:pt x="1495" y="786"/>
                    </a:lnTo>
                    <a:lnTo>
                      <a:pt x="1495" y="804"/>
                    </a:lnTo>
                    <a:lnTo>
                      <a:pt x="1504" y="804"/>
                    </a:lnTo>
                    <a:lnTo>
                      <a:pt x="1504" y="813"/>
                    </a:lnTo>
                    <a:lnTo>
                      <a:pt x="1504" y="822"/>
                    </a:lnTo>
                    <a:lnTo>
                      <a:pt x="1504" y="832"/>
                    </a:lnTo>
                    <a:lnTo>
                      <a:pt x="1513" y="832"/>
                    </a:lnTo>
                    <a:lnTo>
                      <a:pt x="1513" y="859"/>
                    </a:lnTo>
                    <a:lnTo>
                      <a:pt x="1513" y="868"/>
                    </a:lnTo>
                    <a:lnTo>
                      <a:pt x="1531" y="868"/>
                    </a:lnTo>
                    <a:lnTo>
                      <a:pt x="1531" y="877"/>
                    </a:lnTo>
                    <a:lnTo>
                      <a:pt x="1531" y="886"/>
                    </a:lnTo>
                    <a:lnTo>
                      <a:pt x="1604" y="886"/>
                    </a:lnTo>
                    <a:lnTo>
                      <a:pt x="1604" y="914"/>
                    </a:lnTo>
                    <a:lnTo>
                      <a:pt x="1741" y="914"/>
                    </a:lnTo>
                    <a:lnTo>
                      <a:pt x="1741" y="923"/>
                    </a:lnTo>
                    <a:lnTo>
                      <a:pt x="1768" y="923"/>
                    </a:lnTo>
                    <a:lnTo>
                      <a:pt x="1795" y="923"/>
                    </a:lnTo>
                    <a:lnTo>
                      <a:pt x="1795" y="932"/>
                    </a:lnTo>
                    <a:lnTo>
                      <a:pt x="1814" y="932"/>
                    </a:lnTo>
                    <a:lnTo>
                      <a:pt x="1814" y="941"/>
                    </a:lnTo>
                    <a:lnTo>
                      <a:pt x="1850" y="941"/>
                    </a:lnTo>
                    <a:lnTo>
                      <a:pt x="1859" y="941"/>
                    </a:lnTo>
                    <a:lnTo>
                      <a:pt x="1859" y="959"/>
                    </a:lnTo>
                    <a:lnTo>
                      <a:pt x="1896" y="959"/>
                    </a:lnTo>
                    <a:lnTo>
                      <a:pt x="1896" y="969"/>
                    </a:lnTo>
                    <a:lnTo>
                      <a:pt x="1905" y="969"/>
                    </a:lnTo>
                    <a:lnTo>
                      <a:pt x="1905" y="978"/>
                    </a:lnTo>
                    <a:lnTo>
                      <a:pt x="1978" y="978"/>
                    </a:lnTo>
                    <a:lnTo>
                      <a:pt x="2005" y="978"/>
                    </a:lnTo>
                    <a:lnTo>
                      <a:pt x="2078" y="978"/>
                    </a:lnTo>
                    <a:lnTo>
                      <a:pt x="2078" y="996"/>
                    </a:lnTo>
                    <a:lnTo>
                      <a:pt x="2087" y="996"/>
                    </a:lnTo>
                    <a:lnTo>
                      <a:pt x="2196" y="996"/>
                    </a:lnTo>
                    <a:lnTo>
                      <a:pt x="2205" y="996"/>
                    </a:lnTo>
                    <a:lnTo>
                      <a:pt x="2215" y="996"/>
                    </a:lnTo>
                    <a:lnTo>
                      <a:pt x="2242" y="996"/>
                    </a:lnTo>
                    <a:lnTo>
                      <a:pt x="2251" y="996"/>
                    </a:lnTo>
                    <a:lnTo>
                      <a:pt x="2260" y="996"/>
                    </a:lnTo>
                    <a:lnTo>
                      <a:pt x="2260" y="1023"/>
                    </a:lnTo>
                    <a:lnTo>
                      <a:pt x="2269" y="1023"/>
                    </a:lnTo>
                    <a:lnTo>
                      <a:pt x="2287" y="1023"/>
                    </a:lnTo>
                    <a:lnTo>
                      <a:pt x="2287" y="1042"/>
                    </a:lnTo>
                    <a:lnTo>
                      <a:pt x="2360" y="1042"/>
                    </a:lnTo>
                    <a:lnTo>
                      <a:pt x="2360" y="1078"/>
                    </a:lnTo>
                    <a:lnTo>
                      <a:pt x="2369" y="1078"/>
                    </a:lnTo>
                    <a:lnTo>
                      <a:pt x="2379" y="1078"/>
                    </a:lnTo>
                    <a:lnTo>
                      <a:pt x="2379" y="1097"/>
                    </a:lnTo>
                    <a:lnTo>
                      <a:pt x="2388" y="1097"/>
                    </a:lnTo>
                    <a:lnTo>
                      <a:pt x="2415" y="1097"/>
                    </a:lnTo>
                    <a:lnTo>
                      <a:pt x="2415" y="1115"/>
                    </a:lnTo>
                    <a:lnTo>
                      <a:pt x="2506" y="1115"/>
                    </a:lnTo>
                    <a:lnTo>
                      <a:pt x="2515" y="1115"/>
                    </a:lnTo>
                    <a:lnTo>
                      <a:pt x="2615" y="1115"/>
                    </a:lnTo>
                    <a:lnTo>
                      <a:pt x="2643" y="1115"/>
                    </a:lnTo>
                    <a:lnTo>
                      <a:pt x="2643" y="1142"/>
                    </a:lnTo>
                    <a:lnTo>
                      <a:pt x="2652" y="1142"/>
                    </a:lnTo>
                    <a:lnTo>
                      <a:pt x="2789" y="1142"/>
                    </a:lnTo>
                    <a:lnTo>
                      <a:pt x="2798" y="1142"/>
                    </a:lnTo>
                    <a:lnTo>
                      <a:pt x="2852" y="1142"/>
                    </a:lnTo>
                    <a:lnTo>
                      <a:pt x="2852" y="1188"/>
                    </a:lnTo>
                    <a:lnTo>
                      <a:pt x="2898" y="1188"/>
                    </a:lnTo>
                    <a:lnTo>
                      <a:pt x="2898" y="1234"/>
                    </a:lnTo>
                    <a:lnTo>
                      <a:pt x="2953" y="1234"/>
                    </a:lnTo>
                    <a:lnTo>
                      <a:pt x="2953" y="1279"/>
                    </a:lnTo>
                    <a:lnTo>
                      <a:pt x="3016" y="1279"/>
                    </a:lnTo>
                    <a:lnTo>
                      <a:pt x="3035" y="1279"/>
                    </a:lnTo>
                    <a:lnTo>
                      <a:pt x="3062" y="1279"/>
                    </a:lnTo>
                    <a:lnTo>
                      <a:pt x="3162" y="1279"/>
                    </a:lnTo>
                    <a:lnTo>
                      <a:pt x="3417" y="1279"/>
                    </a:lnTo>
                    <a:lnTo>
                      <a:pt x="3454" y="1279"/>
                    </a:lnTo>
                    <a:lnTo>
                      <a:pt x="3509" y="1279"/>
                    </a:lnTo>
                  </a:path>
                </a:pathLst>
              </a:custGeom>
              <a:solidFill>
                <a:srgbClr val="FFFFFF"/>
              </a:solidFill>
              <a:ln w="14288" cap="flat">
                <a:solidFill>
                  <a:srgbClr val="007FA1"/>
                </a:solidFill>
                <a:prstDash val="solid"/>
                <a:miter lim="800000"/>
                <a:headEnd/>
                <a:tailEnd/>
              </a:ln>
            </p:spPr>
            <p:txBody>
              <a:bodyPr/>
              <a:lstStyle/>
              <a:p>
                <a:pPr algn="ctr">
                  <a:defRPr/>
                </a:pPr>
                <a:endParaRPr lang="en-US" kern="0" dirty="0">
                  <a:solidFill>
                    <a:prstClr val="black"/>
                  </a:solidFill>
                  <a:latin typeface="Arial" charset="0"/>
                  <a:ea typeface="ＭＳ Ｐゴシック" charset="0"/>
                  <a:cs typeface="Arial" charset="0"/>
                </a:endParaRPr>
              </a:p>
            </p:txBody>
          </p:sp>
          <p:sp>
            <p:nvSpPr>
              <p:cNvPr id="18533" name="Oval 75"/>
              <p:cNvSpPr>
                <a:spLocks noChangeArrowheads="1"/>
              </p:cNvSpPr>
              <p:nvPr/>
            </p:nvSpPr>
            <p:spPr bwMode="auto">
              <a:xfrm>
                <a:off x="7204075" y="478590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34" name="Oval 76"/>
              <p:cNvSpPr>
                <a:spLocks noChangeArrowheads="1"/>
              </p:cNvSpPr>
              <p:nvPr/>
            </p:nvSpPr>
            <p:spPr bwMode="auto">
              <a:xfrm>
                <a:off x="7118350" y="478590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35" name="Oval 77"/>
              <p:cNvSpPr>
                <a:spLocks noChangeArrowheads="1"/>
              </p:cNvSpPr>
              <p:nvPr/>
            </p:nvSpPr>
            <p:spPr bwMode="auto">
              <a:xfrm>
                <a:off x="7045325" y="478590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36" name="Oval 78"/>
              <p:cNvSpPr>
                <a:spLocks noChangeArrowheads="1"/>
              </p:cNvSpPr>
              <p:nvPr/>
            </p:nvSpPr>
            <p:spPr bwMode="auto">
              <a:xfrm>
                <a:off x="6654800" y="478590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37" name="Oval 79"/>
              <p:cNvSpPr>
                <a:spLocks noChangeArrowheads="1"/>
              </p:cNvSpPr>
              <p:nvPr/>
            </p:nvSpPr>
            <p:spPr bwMode="auto">
              <a:xfrm>
                <a:off x="6496050" y="478590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38" name="Oval 80"/>
              <p:cNvSpPr>
                <a:spLocks noChangeArrowheads="1"/>
              </p:cNvSpPr>
              <p:nvPr/>
            </p:nvSpPr>
            <p:spPr bwMode="auto">
              <a:xfrm>
                <a:off x="6451600" y="478590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39" name="Oval 81"/>
              <p:cNvSpPr>
                <a:spLocks noChangeArrowheads="1"/>
              </p:cNvSpPr>
              <p:nvPr/>
            </p:nvSpPr>
            <p:spPr bwMode="auto">
              <a:xfrm>
                <a:off x="6423025" y="478590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40" name="Oval 82"/>
              <p:cNvSpPr>
                <a:spLocks noChangeArrowheads="1"/>
              </p:cNvSpPr>
              <p:nvPr/>
            </p:nvSpPr>
            <p:spPr bwMode="auto">
              <a:xfrm>
                <a:off x="6076950" y="4569886"/>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41" name="Oval 83"/>
              <p:cNvSpPr>
                <a:spLocks noChangeArrowheads="1"/>
              </p:cNvSpPr>
              <p:nvPr/>
            </p:nvSpPr>
            <p:spPr bwMode="auto">
              <a:xfrm>
                <a:off x="5845175" y="4557968"/>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42" name="Oval 84"/>
              <p:cNvSpPr>
                <a:spLocks noChangeArrowheads="1"/>
              </p:cNvSpPr>
              <p:nvPr/>
            </p:nvSpPr>
            <p:spPr bwMode="auto">
              <a:xfrm>
                <a:off x="5830888" y="4557968"/>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43" name="Oval 85"/>
              <p:cNvSpPr>
                <a:spLocks noChangeArrowheads="1"/>
              </p:cNvSpPr>
              <p:nvPr/>
            </p:nvSpPr>
            <p:spPr bwMode="auto">
              <a:xfrm>
                <a:off x="5830888" y="4557968"/>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44" name="Oval 86"/>
              <p:cNvSpPr>
                <a:spLocks noChangeArrowheads="1"/>
              </p:cNvSpPr>
              <p:nvPr/>
            </p:nvSpPr>
            <p:spPr bwMode="auto">
              <a:xfrm>
                <a:off x="5830888" y="4557968"/>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45" name="Oval 87"/>
              <p:cNvSpPr>
                <a:spLocks noChangeArrowheads="1"/>
              </p:cNvSpPr>
              <p:nvPr/>
            </p:nvSpPr>
            <p:spPr bwMode="auto">
              <a:xfrm>
                <a:off x="5815013" y="452938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46" name="Oval 88"/>
              <p:cNvSpPr>
                <a:spLocks noChangeArrowheads="1"/>
              </p:cNvSpPr>
              <p:nvPr/>
            </p:nvSpPr>
            <p:spPr bwMode="auto">
              <a:xfrm>
                <a:off x="5786438" y="452938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47" name="Oval 89"/>
              <p:cNvSpPr>
                <a:spLocks noChangeArrowheads="1"/>
              </p:cNvSpPr>
              <p:nvPr/>
            </p:nvSpPr>
            <p:spPr bwMode="auto">
              <a:xfrm>
                <a:off x="5627688" y="4534151"/>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48" name="Oval 90"/>
              <p:cNvSpPr>
                <a:spLocks noChangeArrowheads="1"/>
              </p:cNvSpPr>
              <p:nvPr/>
            </p:nvSpPr>
            <p:spPr bwMode="auto">
              <a:xfrm>
                <a:off x="5613400" y="4534151"/>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49" name="Oval 91"/>
              <p:cNvSpPr>
                <a:spLocks noChangeArrowheads="1"/>
              </p:cNvSpPr>
              <p:nvPr/>
            </p:nvSpPr>
            <p:spPr bwMode="auto">
              <a:xfrm>
                <a:off x="5424488" y="4503986"/>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50" name="Oval 92"/>
              <p:cNvSpPr>
                <a:spLocks noChangeArrowheads="1"/>
              </p:cNvSpPr>
              <p:nvPr/>
            </p:nvSpPr>
            <p:spPr bwMode="auto">
              <a:xfrm>
                <a:off x="5395913" y="4475406"/>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51" name="Oval 93"/>
              <p:cNvSpPr>
                <a:spLocks noChangeArrowheads="1"/>
              </p:cNvSpPr>
              <p:nvPr/>
            </p:nvSpPr>
            <p:spPr bwMode="auto">
              <a:xfrm>
                <a:off x="5265738" y="4416660"/>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52" name="Oval 94"/>
              <p:cNvSpPr>
                <a:spLocks noChangeArrowheads="1"/>
              </p:cNvSpPr>
              <p:nvPr/>
            </p:nvSpPr>
            <p:spPr bwMode="auto">
              <a:xfrm>
                <a:off x="5149850" y="434521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53" name="Oval 95"/>
              <p:cNvSpPr>
                <a:spLocks noChangeArrowheads="1"/>
              </p:cNvSpPr>
              <p:nvPr/>
            </p:nvSpPr>
            <p:spPr bwMode="auto">
              <a:xfrm>
                <a:off x="5121275" y="434521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54" name="Oval 96"/>
              <p:cNvSpPr>
                <a:spLocks noChangeArrowheads="1"/>
              </p:cNvSpPr>
              <p:nvPr/>
            </p:nvSpPr>
            <p:spPr bwMode="auto">
              <a:xfrm>
                <a:off x="5135563" y="434521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55" name="Oval 97"/>
              <p:cNvSpPr>
                <a:spLocks noChangeArrowheads="1"/>
              </p:cNvSpPr>
              <p:nvPr/>
            </p:nvSpPr>
            <p:spPr bwMode="auto">
              <a:xfrm>
                <a:off x="4948238" y="434521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56" name="Oval 98"/>
              <p:cNvSpPr>
                <a:spLocks noChangeArrowheads="1"/>
              </p:cNvSpPr>
              <p:nvPr/>
            </p:nvSpPr>
            <p:spPr bwMode="auto">
              <a:xfrm>
                <a:off x="4818063" y="4315045"/>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57" name="Oval 99"/>
              <p:cNvSpPr>
                <a:spLocks noChangeArrowheads="1"/>
              </p:cNvSpPr>
              <p:nvPr/>
            </p:nvSpPr>
            <p:spPr bwMode="auto">
              <a:xfrm>
                <a:off x="4773613" y="4315045"/>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58" name="Oval 100"/>
              <p:cNvSpPr>
                <a:spLocks noChangeArrowheads="1"/>
              </p:cNvSpPr>
              <p:nvPr/>
            </p:nvSpPr>
            <p:spPr bwMode="auto">
              <a:xfrm>
                <a:off x="4657725" y="4315045"/>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59" name="Oval 101"/>
              <p:cNvSpPr>
                <a:spLocks noChangeArrowheads="1"/>
              </p:cNvSpPr>
              <p:nvPr/>
            </p:nvSpPr>
            <p:spPr bwMode="auto">
              <a:xfrm>
                <a:off x="4572000" y="4257887"/>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60" name="Oval 102"/>
              <p:cNvSpPr>
                <a:spLocks noChangeArrowheads="1"/>
              </p:cNvSpPr>
              <p:nvPr/>
            </p:nvSpPr>
            <p:spPr bwMode="auto">
              <a:xfrm>
                <a:off x="4484688" y="4243598"/>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61" name="Oval 103"/>
              <p:cNvSpPr>
                <a:spLocks noChangeArrowheads="1"/>
              </p:cNvSpPr>
              <p:nvPr/>
            </p:nvSpPr>
            <p:spPr bwMode="auto">
              <a:xfrm>
                <a:off x="4441825" y="4229308"/>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62" name="Oval 104"/>
              <p:cNvSpPr>
                <a:spLocks noChangeArrowheads="1"/>
              </p:cNvSpPr>
              <p:nvPr/>
            </p:nvSpPr>
            <p:spPr bwMode="auto">
              <a:xfrm>
                <a:off x="4441825" y="4233996"/>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63" name="Oval 105"/>
              <p:cNvSpPr>
                <a:spLocks noChangeArrowheads="1"/>
              </p:cNvSpPr>
              <p:nvPr/>
            </p:nvSpPr>
            <p:spPr bwMode="auto">
              <a:xfrm>
                <a:off x="4065588" y="417056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64" name="Oval 106"/>
              <p:cNvSpPr>
                <a:spLocks noChangeArrowheads="1"/>
              </p:cNvSpPr>
              <p:nvPr/>
            </p:nvSpPr>
            <p:spPr bwMode="auto">
              <a:xfrm>
                <a:off x="4051300" y="415627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65" name="Oval 107"/>
              <p:cNvSpPr>
                <a:spLocks noChangeArrowheads="1"/>
              </p:cNvSpPr>
              <p:nvPr/>
            </p:nvSpPr>
            <p:spPr bwMode="auto">
              <a:xfrm>
                <a:off x="3992563" y="4011790"/>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66" name="Oval 108"/>
              <p:cNvSpPr>
                <a:spLocks noChangeArrowheads="1"/>
              </p:cNvSpPr>
              <p:nvPr/>
            </p:nvSpPr>
            <p:spPr bwMode="auto">
              <a:xfrm>
                <a:off x="3949700" y="4011790"/>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67" name="Oval 109"/>
              <p:cNvSpPr>
                <a:spLocks noChangeArrowheads="1"/>
              </p:cNvSpPr>
              <p:nvPr/>
            </p:nvSpPr>
            <p:spPr bwMode="auto">
              <a:xfrm>
                <a:off x="3876675" y="4011790"/>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68" name="Oval 110"/>
              <p:cNvSpPr>
                <a:spLocks noChangeArrowheads="1"/>
              </p:cNvSpPr>
              <p:nvPr/>
            </p:nvSpPr>
            <p:spPr bwMode="auto">
              <a:xfrm>
                <a:off x="3760788" y="399591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69" name="Oval 111"/>
              <p:cNvSpPr>
                <a:spLocks noChangeArrowheads="1"/>
              </p:cNvSpPr>
              <p:nvPr/>
            </p:nvSpPr>
            <p:spPr bwMode="auto">
              <a:xfrm>
                <a:off x="3616325" y="3778393"/>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70" name="Oval 112"/>
              <p:cNvSpPr>
                <a:spLocks noChangeArrowheads="1"/>
              </p:cNvSpPr>
              <p:nvPr/>
            </p:nvSpPr>
            <p:spPr bwMode="auto">
              <a:xfrm>
                <a:off x="3602038" y="3778393"/>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71" name="Oval 113"/>
              <p:cNvSpPr>
                <a:spLocks noChangeArrowheads="1"/>
              </p:cNvSpPr>
              <p:nvPr/>
            </p:nvSpPr>
            <p:spPr bwMode="auto">
              <a:xfrm>
                <a:off x="3270250" y="3706946"/>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72" name="Oval 114"/>
              <p:cNvSpPr>
                <a:spLocks noChangeArrowheads="1"/>
              </p:cNvSpPr>
              <p:nvPr/>
            </p:nvSpPr>
            <p:spPr bwMode="auto">
              <a:xfrm>
                <a:off x="3240088" y="3676780"/>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73" name="Oval 115"/>
              <p:cNvSpPr>
                <a:spLocks noChangeArrowheads="1"/>
              </p:cNvSpPr>
              <p:nvPr/>
            </p:nvSpPr>
            <p:spPr bwMode="auto">
              <a:xfrm>
                <a:off x="3211513" y="3589454"/>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74" name="Oval 116"/>
              <p:cNvSpPr>
                <a:spLocks noChangeArrowheads="1"/>
              </p:cNvSpPr>
              <p:nvPr/>
            </p:nvSpPr>
            <p:spPr bwMode="auto">
              <a:xfrm>
                <a:off x="3182938" y="3575164"/>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75" name="Oval 117"/>
              <p:cNvSpPr>
                <a:spLocks noChangeArrowheads="1"/>
              </p:cNvSpPr>
              <p:nvPr/>
            </p:nvSpPr>
            <p:spPr bwMode="auto">
              <a:xfrm>
                <a:off x="3009900" y="3518006"/>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76" name="Oval 118"/>
              <p:cNvSpPr>
                <a:spLocks noChangeArrowheads="1"/>
              </p:cNvSpPr>
              <p:nvPr/>
            </p:nvSpPr>
            <p:spPr bwMode="auto">
              <a:xfrm>
                <a:off x="2936875" y="3487841"/>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77" name="Oval 119"/>
              <p:cNvSpPr>
                <a:spLocks noChangeArrowheads="1"/>
              </p:cNvSpPr>
              <p:nvPr/>
            </p:nvSpPr>
            <p:spPr bwMode="auto">
              <a:xfrm>
                <a:off x="2849563" y="3444971"/>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78" name="Oval 120"/>
              <p:cNvSpPr>
                <a:spLocks noChangeArrowheads="1"/>
              </p:cNvSpPr>
              <p:nvPr/>
            </p:nvSpPr>
            <p:spPr bwMode="auto">
              <a:xfrm>
                <a:off x="2849563" y="3444971"/>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79" name="Oval 121"/>
              <p:cNvSpPr>
                <a:spLocks noChangeArrowheads="1"/>
              </p:cNvSpPr>
              <p:nvPr/>
            </p:nvSpPr>
            <p:spPr bwMode="auto">
              <a:xfrm>
                <a:off x="2792413" y="3314777"/>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80" name="Oval 122"/>
              <p:cNvSpPr>
                <a:spLocks noChangeArrowheads="1"/>
              </p:cNvSpPr>
              <p:nvPr/>
            </p:nvSpPr>
            <p:spPr bwMode="auto">
              <a:xfrm>
                <a:off x="2778125" y="3314777"/>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81" name="Oval 123"/>
              <p:cNvSpPr>
                <a:spLocks noChangeArrowheads="1"/>
              </p:cNvSpPr>
              <p:nvPr/>
            </p:nvSpPr>
            <p:spPr bwMode="auto">
              <a:xfrm>
                <a:off x="2459038" y="3154417"/>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82" name="Oval 124"/>
              <p:cNvSpPr>
                <a:spLocks noChangeArrowheads="1"/>
              </p:cNvSpPr>
              <p:nvPr/>
            </p:nvSpPr>
            <p:spPr bwMode="auto">
              <a:xfrm>
                <a:off x="2444750" y="3154417"/>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83" name="Oval 125"/>
              <p:cNvSpPr>
                <a:spLocks noChangeArrowheads="1"/>
              </p:cNvSpPr>
              <p:nvPr/>
            </p:nvSpPr>
            <p:spPr bwMode="auto">
              <a:xfrm>
                <a:off x="2430463" y="3140128"/>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84" name="Oval 126"/>
              <p:cNvSpPr>
                <a:spLocks noChangeArrowheads="1"/>
              </p:cNvSpPr>
              <p:nvPr/>
            </p:nvSpPr>
            <p:spPr bwMode="auto">
              <a:xfrm>
                <a:off x="2387600" y="309725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85" name="Oval 127"/>
              <p:cNvSpPr>
                <a:spLocks noChangeArrowheads="1"/>
              </p:cNvSpPr>
              <p:nvPr/>
            </p:nvSpPr>
            <p:spPr bwMode="auto">
              <a:xfrm>
                <a:off x="2359025" y="309725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86" name="Oval 128"/>
              <p:cNvSpPr>
                <a:spLocks noChangeArrowheads="1"/>
              </p:cNvSpPr>
              <p:nvPr/>
            </p:nvSpPr>
            <p:spPr bwMode="auto">
              <a:xfrm>
                <a:off x="2228850" y="3067093"/>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87" name="Oval 129"/>
              <p:cNvSpPr>
                <a:spLocks noChangeArrowheads="1"/>
              </p:cNvSpPr>
              <p:nvPr/>
            </p:nvSpPr>
            <p:spPr bwMode="auto">
              <a:xfrm>
                <a:off x="2098675" y="303851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88" name="Oval 130"/>
              <p:cNvSpPr>
                <a:spLocks noChangeArrowheads="1"/>
              </p:cNvSpPr>
              <p:nvPr/>
            </p:nvSpPr>
            <p:spPr bwMode="auto">
              <a:xfrm>
                <a:off x="2068513" y="3024223"/>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89" name="Oval 131"/>
              <p:cNvSpPr>
                <a:spLocks noChangeArrowheads="1"/>
              </p:cNvSpPr>
              <p:nvPr/>
            </p:nvSpPr>
            <p:spPr bwMode="auto">
              <a:xfrm>
                <a:off x="2054225" y="2995644"/>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90" name="Oval 132"/>
              <p:cNvSpPr>
                <a:spLocks noChangeArrowheads="1"/>
              </p:cNvSpPr>
              <p:nvPr/>
            </p:nvSpPr>
            <p:spPr bwMode="auto">
              <a:xfrm>
                <a:off x="2039938" y="2965477"/>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91" name="Oval 133"/>
              <p:cNvSpPr>
                <a:spLocks noChangeArrowheads="1"/>
              </p:cNvSpPr>
              <p:nvPr/>
            </p:nvSpPr>
            <p:spPr bwMode="auto">
              <a:xfrm>
                <a:off x="2025650" y="2863863"/>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92" name="Oval 134"/>
              <p:cNvSpPr>
                <a:spLocks noChangeArrowheads="1"/>
              </p:cNvSpPr>
              <p:nvPr/>
            </p:nvSpPr>
            <p:spPr bwMode="auto">
              <a:xfrm>
                <a:off x="1997075" y="2849573"/>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93" name="Oval 135"/>
              <p:cNvSpPr>
                <a:spLocks noChangeArrowheads="1"/>
              </p:cNvSpPr>
              <p:nvPr/>
            </p:nvSpPr>
            <p:spPr bwMode="auto">
              <a:xfrm>
                <a:off x="1982788" y="2820994"/>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94" name="Oval 136"/>
              <p:cNvSpPr>
                <a:spLocks noChangeArrowheads="1"/>
              </p:cNvSpPr>
              <p:nvPr/>
            </p:nvSpPr>
            <p:spPr bwMode="auto">
              <a:xfrm>
                <a:off x="1895475" y="2792415"/>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95" name="Oval 137"/>
              <p:cNvSpPr>
                <a:spLocks noChangeArrowheads="1"/>
              </p:cNvSpPr>
              <p:nvPr/>
            </p:nvSpPr>
            <p:spPr bwMode="auto">
              <a:xfrm>
                <a:off x="1852613" y="2792415"/>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96" name="Oval 138"/>
              <p:cNvSpPr>
                <a:spLocks noChangeArrowheads="1"/>
              </p:cNvSpPr>
              <p:nvPr/>
            </p:nvSpPr>
            <p:spPr bwMode="auto">
              <a:xfrm>
                <a:off x="1838325" y="2792415"/>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97" name="Oval 139"/>
              <p:cNvSpPr>
                <a:spLocks noChangeArrowheads="1"/>
              </p:cNvSpPr>
              <p:nvPr/>
            </p:nvSpPr>
            <p:spPr bwMode="auto">
              <a:xfrm>
                <a:off x="1751013" y="2778125"/>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98" name="Oval 141"/>
              <p:cNvSpPr>
                <a:spLocks noChangeArrowheads="1"/>
              </p:cNvSpPr>
              <p:nvPr/>
            </p:nvSpPr>
            <p:spPr bwMode="auto">
              <a:xfrm>
                <a:off x="2778125" y="3314777"/>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599" name="Oval 142"/>
              <p:cNvSpPr>
                <a:spLocks noChangeArrowheads="1"/>
              </p:cNvSpPr>
              <p:nvPr/>
            </p:nvSpPr>
            <p:spPr bwMode="auto">
              <a:xfrm>
                <a:off x="6061075" y="4569886"/>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600" name="Oval 143"/>
              <p:cNvSpPr>
                <a:spLocks noChangeArrowheads="1"/>
              </p:cNvSpPr>
              <p:nvPr/>
            </p:nvSpPr>
            <p:spPr bwMode="auto">
              <a:xfrm>
                <a:off x="6423025" y="4785909"/>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601" name="Oval 144"/>
              <p:cNvSpPr>
                <a:spLocks noChangeArrowheads="1"/>
              </p:cNvSpPr>
              <p:nvPr/>
            </p:nvSpPr>
            <p:spPr bwMode="auto">
              <a:xfrm>
                <a:off x="5222875" y="434521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602" name="Oval 145"/>
              <p:cNvSpPr>
                <a:spLocks noChangeArrowheads="1"/>
              </p:cNvSpPr>
              <p:nvPr/>
            </p:nvSpPr>
            <p:spPr bwMode="auto">
              <a:xfrm>
                <a:off x="5222875" y="434521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603" name="Oval 146"/>
              <p:cNvSpPr>
                <a:spLocks noChangeArrowheads="1"/>
              </p:cNvSpPr>
              <p:nvPr/>
            </p:nvSpPr>
            <p:spPr bwMode="auto">
              <a:xfrm>
                <a:off x="5194300" y="434521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604" name="Oval 147"/>
              <p:cNvSpPr>
                <a:spLocks noChangeArrowheads="1"/>
              </p:cNvSpPr>
              <p:nvPr/>
            </p:nvSpPr>
            <p:spPr bwMode="auto">
              <a:xfrm>
                <a:off x="5194300" y="4345212"/>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605" name="Oval 148"/>
              <p:cNvSpPr>
                <a:spLocks noChangeArrowheads="1"/>
              </p:cNvSpPr>
              <p:nvPr/>
            </p:nvSpPr>
            <p:spPr bwMode="auto">
              <a:xfrm>
                <a:off x="5222875" y="4388080"/>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606" name="Oval 149"/>
              <p:cNvSpPr>
                <a:spLocks noChangeArrowheads="1"/>
              </p:cNvSpPr>
              <p:nvPr/>
            </p:nvSpPr>
            <p:spPr bwMode="auto">
              <a:xfrm>
                <a:off x="5237163" y="4388080"/>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607" name="Oval 150"/>
              <p:cNvSpPr>
                <a:spLocks noChangeArrowheads="1"/>
              </p:cNvSpPr>
              <p:nvPr/>
            </p:nvSpPr>
            <p:spPr bwMode="auto">
              <a:xfrm>
                <a:off x="5237163" y="4388080"/>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608" name="Oval 151"/>
              <p:cNvSpPr>
                <a:spLocks noChangeArrowheads="1"/>
              </p:cNvSpPr>
              <p:nvPr/>
            </p:nvSpPr>
            <p:spPr bwMode="auto">
              <a:xfrm>
                <a:off x="5237163" y="4388081"/>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sp>
            <p:nvSpPr>
              <p:cNvPr id="18609" name="Oval 152"/>
              <p:cNvSpPr>
                <a:spLocks noChangeArrowheads="1"/>
              </p:cNvSpPr>
              <p:nvPr/>
            </p:nvSpPr>
            <p:spPr bwMode="auto">
              <a:xfrm>
                <a:off x="5222875" y="4388080"/>
                <a:ext cx="54864" cy="54864"/>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lgn="l" eaLnBrk="0" hangingPunct="0">
                  <a:spcBef>
                    <a:spcPct val="20000"/>
                  </a:spcBef>
                  <a:buBlip>
                    <a:blip r:embed="rId2"/>
                  </a:buBlip>
                  <a:defRPr sz="3200">
                    <a:solidFill>
                      <a:schemeClr val="tx1"/>
                    </a:solidFill>
                    <a:latin typeface="Arial" charset="0"/>
                    <a:cs typeface="Arial" charset="0"/>
                  </a:defRPr>
                </a:lvl1pPr>
                <a:lvl2pPr marL="742950" indent="-285750" algn="l" eaLnBrk="0" hangingPunct="0">
                  <a:buBlip>
                    <a:blip r:embed="rId2"/>
                  </a:buBlip>
                  <a:defRPr sz="2400">
                    <a:solidFill>
                      <a:schemeClr val="tx1"/>
                    </a:solidFill>
                    <a:latin typeface="Arial" charset="0"/>
                    <a:cs typeface="Arial" charset="0"/>
                  </a:defRPr>
                </a:lvl2pPr>
                <a:lvl3pPr marL="1143000" indent="-228600" algn="l" eaLnBrk="0" hangingPunct="0">
                  <a:buBlip>
                    <a:blip r:embed="rId2"/>
                  </a:buBlip>
                  <a:defRPr sz="2400">
                    <a:solidFill>
                      <a:schemeClr val="tx1"/>
                    </a:solidFill>
                    <a:latin typeface="Arial" charset="0"/>
                    <a:cs typeface="Arial" charset="0"/>
                  </a:defRPr>
                </a:lvl3pPr>
                <a:lvl4pPr marL="1600200" indent="-228600" algn="l" eaLnBrk="0" hangingPunct="0">
                  <a:buBlip>
                    <a:blip r:embed="rId2"/>
                  </a:buBlip>
                  <a:defRPr sz="2400">
                    <a:solidFill>
                      <a:schemeClr val="tx1"/>
                    </a:solidFill>
                    <a:latin typeface="Arial" charset="0"/>
                    <a:cs typeface="Arial" charset="0"/>
                  </a:defRPr>
                </a:lvl4pPr>
                <a:lvl5pPr marL="2057400" indent="-228600" algn="l" eaLnBrk="0" hangingPunct="0">
                  <a:spcBef>
                    <a:spcPct val="20000"/>
                  </a:spcBef>
                  <a:buFont typeface="Arial" charset="0"/>
                  <a:buChar char="»"/>
                  <a:defRPr sz="2000">
                    <a:solidFill>
                      <a:schemeClr val="tx1"/>
                    </a:solidFill>
                    <a:latin typeface="Arial" charset="0"/>
                    <a:cs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cs typeface="Arial" charset="0"/>
                  </a:defRPr>
                </a:lvl9pPr>
              </a:lstStyle>
              <a:p>
                <a:pPr algn="ctr" eaLnBrk="1" hangingPunct="1">
                  <a:spcBef>
                    <a:spcPct val="0"/>
                  </a:spcBef>
                  <a:buNone/>
                  <a:defRPr/>
                </a:pPr>
                <a:endParaRPr lang="en-US" altLang="en-US" sz="2000" kern="0" dirty="0">
                  <a:solidFill>
                    <a:prstClr val="black"/>
                  </a:solidFill>
                  <a:ea typeface="ＭＳ Ｐゴシック" charset="0"/>
                </a:endParaRPr>
              </a:p>
            </p:txBody>
          </p:sp>
        </p:grpSp>
      </p:grpSp>
    </p:spTree>
    <p:extLst>
      <p:ext uri="{BB962C8B-B14F-4D97-AF65-F5344CB8AC3E}">
        <p14:creationId xmlns:p14="http://schemas.microsoft.com/office/powerpoint/2010/main" val="3608208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524000" y="76201"/>
            <a:ext cx="7164604" cy="769441"/>
          </a:xfrm>
          <a:prstGeom prst="rect">
            <a:avLst/>
          </a:prstGeom>
          <a:noFill/>
        </p:spPr>
        <p:txBody>
          <a:bodyPr wrap="none">
            <a:spAutoFit/>
          </a:bodyPr>
          <a:lstStyle/>
          <a:p>
            <a:pPr fontAlgn="auto">
              <a:spcBef>
                <a:spcPts val="0"/>
              </a:spcBef>
              <a:spcAft>
                <a:spcPts val="0"/>
              </a:spcAft>
              <a:defRPr/>
            </a:pPr>
            <a:r>
              <a:rPr lang="en-US" sz="2600" dirty="0">
                <a:solidFill>
                  <a:prstClr val="black"/>
                </a:solidFill>
                <a:latin typeface="Tw Cen MT"/>
                <a:ea typeface="MS PGothic" pitchFamily="34" charset="-128"/>
                <a:cs typeface="+mn-cs"/>
              </a:rPr>
              <a:t>Incidence Rates of NETs from SEER Registries (by site)</a:t>
            </a:r>
          </a:p>
          <a:p>
            <a:pPr fontAlgn="auto">
              <a:spcBef>
                <a:spcPts val="0"/>
              </a:spcBef>
              <a:spcAft>
                <a:spcPts val="0"/>
              </a:spcAft>
              <a:defRPr/>
            </a:pPr>
            <a:r>
              <a:rPr lang="en-US" dirty="0">
                <a:solidFill>
                  <a:prstClr val="black"/>
                </a:solidFill>
                <a:latin typeface="Tw Cen MT"/>
                <a:ea typeface="MS PGothic" pitchFamily="34" charset="-128"/>
                <a:cs typeface="+mn-cs"/>
              </a:rPr>
              <a:t>Age adjusted rates</a:t>
            </a:r>
          </a:p>
        </p:txBody>
      </p:sp>
      <p:sp>
        <p:nvSpPr>
          <p:cNvPr id="4" name="Rectangle 3"/>
          <p:cNvSpPr/>
          <p:nvPr/>
        </p:nvSpPr>
        <p:spPr>
          <a:xfrm>
            <a:off x="1524000" y="6519864"/>
            <a:ext cx="9144000" cy="338137"/>
          </a:xfrm>
          <a:prstGeom prst="rect">
            <a:avLst/>
          </a:prstGeom>
        </p:spPr>
        <p:txBody>
          <a:bodyPr>
            <a:spAutoFit/>
          </a:bodyPr>
          <a:lstStyle/>
          <a:p>
            <a:pPr fontAlgn="auto">
              <a:spcBef>
                <a:spcPts val="0"/>
              </a:spcBef>
              <a:spcAft>
                <a:spcPts val="0"/>
              </a:spcAft>
              <a:defRPr/>
            </a:pPr>
            <a:r>
              <a:rPr lang="en-US" sz="800" dirty="0">
                <a:solidFill>
                  <a:prstClr val="black"/>
                </a:solidFill>
                <a:latin typeface="Tw Cen MT"/>
                <a:ea typeface="MS PGothic" pitchFamily="34" charset="-128"/>
                <a:cs typeface="+mn-cs"/>
              </a:rPr>
              <a:t>Surveillance, Epidemiology, and End Results (SEER) Program (</a:t>
            </a:r>
            <a:r>
              <a:rPr lang="en-US" sz="800" dirty="0" err="1">
                <a:solidFill>
                  <a:prstClr val="black"/>
                </a:solidFill>
                <a:latin typeface="Tw Cen MT"/>
                <a:ea typeface="MS PGothic" pitchFamily="34" charset="-128"/>
                <a:cs typeface="+mn-cs"/>
              </a:rPr>
              <a:t>www.seer.cancer.gov</a:t>
            </a:r>
            <a:r>
              <a:rPr lang="en-US" sz="800" dirty="0">
                <a:solidFill>
                  <a:prstClr val="black"/>
                </a:solidFill>
                <a:latin typeface="Tw Cen MT"/>
                <a:ea typeface="MS PGothic" pitchFamily="34" charset="-128"/>
                <a:cs typeface="+mn-cs"/>
              </a:rPr>
              <a:t>) SEER*Stat Database. National Cancer Institute, DCCPS, Surveillance Research Program, Surveillance Systems Branch, released April 2015, based on the November 2014 submission. </a:t>
            </a:r>
          </a:p>
        </p:txBody>
      </p:sp>
      <p:sp>
        <p:nvSpPr>
          <p:cNvPr id="2" name="TextBox 1"/>
          <p:cNvSpPr txBox="1"/>
          <p:nvPr/>
        </p:nvSpPr>
        <p:spPr>
          <a:xfrm>
            <a:off x="1790009" y="6128739"/>
            <a:ext cx="4247803" cy="307777"/>
          </a:xfrm>
          <a:prstGeom prst="rect">
            <a:avLst/>
          </a:prstGeom>
          <a:noFill/>
        </p:spPr>
        <p:txBody>
          <a:bodyPr wrap="square" rtlCol="0">
            <a:spAutoFit/>
          </a:bodyPr>
          <a:lstStyle/>
          <a:p>
            <a:pPr>
              <a:defRPr/>
            </a:pPr>
            <a:r>
              <a:rPr lang="en-US" sz="1400" dirty="0">
                <a:solidFill>
                  <a:prstClr val="black"/>
                </a:solidFill>
              </a:rPr>
              <a:t>Dasari et al, unpublished data </a:t>
            </a:r>
          </a:p>
        </p:txBody>
      </p:sp>
      <p:graphicFrame>
        <p:nvGraphicFramePr>
          <p:cNvPr id="8" name="Chart 7"/>
          <p:cNvGraphicFramePr>
            <a:graphicFrameLocks/>
          </p:cNvGraphicFramePr>
          <p:nvPr>
            <p:extLst/>
          </p:nvPr>
        </p:nvGraphicFramePr>
        <p:xfrm>
          <a:off x="2017647" y="1083595"/>
          <a:ext cx="8413248" cy="45083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1339144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2621136" y="222582"/>
            <a:ext cx="8226425" cy="1143000"/>
          </a:xfrm>
        </p:spPr>
        <p:txBody>
          <a:bodyPr vert="horz" wrap="square" lIns="91440" tIns="45720" rIns="91440" bIns="45720" numCol="1" anchor="t" anchorCtr="0" compatLnSpc="1">
            <a:prstTxWarp prst="textNoShape">
              <a:avLst/>
            </a:prstTxWarp>
          </a:bodyPr>
          <a:lstStyle/>
          <a:p>
            <a:pPr>
              <a:defRPr/>
            </a:pPr>
            <a:r>
              <a:rPr lang="en-US" altLang="en-US" dirty="0">
                <a:solidFill>
                  <a:srgbClr val="FFFF99"/>
                </a:solidFill>
                <a:latin typeface="Calibri" pitchFamily="34" charset="0"/>
                <a:cs typeface="MS PGothic" pitchFamily="34" charset="-128"/>
              </a:rPr>
              <a:t>Role of </a:t>
            </a:r>
            <a:r>
              <a:rPr lang="en-US" altLang="en-US" dirty="0" err="1">
                <a:solidFill>
                  <a:srgbClr val="FFFF99"/>
                </a:solidFill>
                <a:latin typeface="Calibri" pitchFamily="34" charset="0"/>
                <a:cs typeface="MS PGothic" pitchFamily="34" charset="-128"/>
              </a:rPr>
              <a:t>Pasireotide</a:t>
            </a:r>
            <a:r>
              <a:rPr lang="en-US" altLang="en-US" dirty="0">
                <a:solidFill>
                  <a:srgbClr val="FFFF99"/>
                </a:solidFill>
                <a:latin typeface="Calibri" pitchFamily="34" charset="0"/>
                <a:cs typeface="MS PGothic" pitchFamily="34" charset="-128"/>
              </a:rPr>
              <a:t> plus </a:t>
            </a:r>
            <a:r>
              <a:rPr lang="en-US" altLang="en-US" dirty="0" err="1">
                <a:solidFill>
                  <a:srgbClr val="FFFF99"/>
                </a:solidFill>
                <a:latin typeface="Calibri" pitchFamily="34" charset="0"/>
                <a:cs typeface="MS PGothic" pitchFamily="34" charset="-128"/>
              </a:rPr>
              <a:t>Everolimus</a:t>
            </a:r>
            <a:r>
              <a:rPr lang="en-US" altLang="en-US" dirty="0">
                <a:solidFill>
                  <a:srgbClr val="FFFF99"/>
                </a:solidFill>
                <a:latin typeface="Calibri" pitchFamily="34" charset="0"/>
                <a:cs typeface="MS PGothic" pitchFamily="34" charset="-128"/>
              </a:rPr>
              <a:t> in </a:t>
            </a:r>
            <a:r>
              <a:rPr lang="en-US" altLang="en-US" dirty="0" err="1">
                <a:solidFill>
                  <a:srgbClr val="FFFF99"/>
                </a:solidFill>
                <a:latin typeface="Calibri" pitchFamily="34" charset="0"/>
                <a:cs typeface="MS PGothic" pitchFamily="34" charset="-128"/>
              </a:rPr>
              <a:t>pNETs</a:t>
            </a:r>
            <a:endParaRPr lang="en-US" altLang="en-US" dirty="0">
              <a:solidFill>
                <a:srgbClr val="FFFF99"/>
              </a:solidFill>
              <a:latin typeface="Calibri" pitchFamily="34" charset="0"/>
              <a:cs typeface="MS PGothic" pitchFamily="34" charset="-128"/>
            </a:endParaRPr>
          </a:p>
        </p:txBody>
      </p:sp>
      <p:sp>
        <p:nvSpPr>
          <p:cNvPr id="12" name="Rectangle 3"/>
          <p:cNvSpPr>
            <a:spLocks noChangeArrowheads="1"/>
          </p:cNvSpPr>
          <p:nvPr/>
        </p:nvSpPr>
        <p:spPr bwMode="auto">
          <a:xfrm>
            <a:off x="1884363" y="2975216"/>
            <a:ext cx="2576512" cy="919050"/>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a:solidFill>
                  <a:srgbClr val="000000"/>
                </a:solidFill>
                <a:latin typeface="Calibri" panose="020F0502020204030204" pitchFamily="34" charset="0"/>
              </a:rPr>
              <a:t>Advanced pancreatic NETs</a:t>
            </a:r>
          </a:p>
          <a:p>
            <a:pPr algn="ctr" defTabSz="814388" fontAlgn="auto">
              <a:lnSpc>
                <a:spcPct val="90000"/>
              </a:lnSpc>
              <a:spcBef>
                <a:spcPts val="0"/>
              </a:spcBef>
              <a:spcAft>
                <a:spcPts val="0"/>
              </a:spcAft>
              <a:defRPr/>
            </a:pPr>
            <a:r>
              <a:rPr lang="en-US" sz="2000" kern="0" dirty="0">
                <a:solidFill>
                  <a:srgbClr val="000000"/>
                </a:solidFill>
                <a:latin typeface="Calibri" panose="020F0502020204030204" pitchFamily="34" charset="0"/>
              </a:rPr>
              <a:t>(n=160)</a:t>
            </a:r>
          </a:p>
        </p:txBody>
      </p:sp>
      <p:sp>
        <p:nvSpPr>
          <p:cNvPr id="13" name="Right Arrow 4"/>
          <p:cNvSpPr>
            <a:spLocks noChangeArrowheads="1"/>
          </p:cNvSpPr>
          <p:nvPr/>
        </p:nvSpPr>
        <p:spPr bwMode="auto">
          <a:xfrm>
            <a:off x="4659309" y="3107281"/>
            <a:ext cx="490958" cy="660400"/>
          </a:xfrm>
          <a:prstGeom prst="rightArrow">
            <a:avLst>
              <a:gd name="adj1" fmla="val 50000"/>
              <a:gd name="adj2" fmla="val 49936"/>
            </a:avLst>
          </a:prstGeom>
          <a:solidFill>
            <a:srgbClr val="FFFF00"/>
          </a:solidFill>
          <a:ln w="9525">
            <a:solidFill>
              <a:schemeClr val="tx1">
                <a:lumMod val="50000"/>
              </a:schemeClr>
            </a:solidFill>
            <a:round/>
            <a:headEnd/>
            <a:tailEnd/>
          </a:ln>
        </p:spPr>
        <p:txBody>
          <a:bodyPr wrap="square" lIns="82124" tIns="41061" rIns="82124" bIns="41061" anchor="ctr">
            <a:spAutoFit/>
          </a:bodyPr>
          <a:lstStyle/>
          <a:p>
            <a:pPr algn="ctr" defTabSz="814388" fontAlgn="auto">
              <a:lnSpc>
                <a:spcPct val="90000"/>
              </a:lnSpc>
              <a:spcBef>
                <a:spcPts val="0"/>
              </a:spcBef>
              <a:spcAft>
                <a:spcPts val="0"/>
              </a:spcAft>
              <a:defRPr/>
            </a:pPr>
            <a:endParaRPr lang="en-US" kern="0">
              <a:solidFill>
                <a:prstClr val="white"/>
              </a:solidFill>
              <a:latin typeface="Calibri" panose="020F0502020204030204" pitchFamily="34" charset="0"/>
            </a:endParaRPr>
          </a:p>
        </p:txBody>
      </p:sp>
      <p:sp>
        <p:nvSpPr>
          <p:cNvPr id="142343" name="Oval 5"/>
          <p:cNvSpPr>
            <a:spLocks noChangeArrowheads="1"/>
          </p:cNvSpPr>
          <p:nvPr/>
        </p:nvSpPr>
        <p:spPr bwMode="auto">
          <a:xfrm>
            <a:off x="5459996" y="3177046"/>
            <a:ext cx="415925" cy="473075"/>
          </a:xfrm>
          <a:prstGeom prst="ellipse">
            <a:avLst/>
          </a:prstGeom>
          <a:solidFill>
            <a:srgbClr val="99FF99"/>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82124" tIns="41061" rIns="82124" bIns="41061" anchor="ctr">
            <a:spAutoFit/>
          </a:bodyPr>
          <a:lstStyle>
            <a:lvl1pPr defTabSz="814388">
              <a:defRPr>
                <a:solidFill>
                  <a:schemeClr val="tx1"/>
                </a:solidFill>
                <a:latin typeface="Verdana" panose="020B0604030504040204" pitchFamily="34" charset="0"/>
                <a:ea typeface="MS PGothic" panose="020B0600070205080204" pitchFamily="34" charset="-128"/>
              </a:defRPr>
            </a:lvl1pPr>
            <a:lvl2pPr marL="742950" indent="-285750" defTabSz="814388">
              <a:defRPr>
                <a:solidFill>
                  <a:schemeClr val="tx1"/>
                </a:solidFill>
                <a:latin typeface="Verdana" panose="020B0604030504040204" pitchFamily="34" charset="0"/>
                <a:ea typeface="MS PGothic" panose="020B0600070205080204" pitchFamily="34" charset="-128"/>
              </a:defRPr>
            </a:lvl2pPr>
            <a:lvl3pPr marL="1143000" indent="-228600" defTabSz="814388">
              <a:defRPr>
                <a:solidFill>
                  <a:schemeClr val="tx1"/>
                </a:solidFill>
                <a:latin typeface="Verdana" panose="020B0604030504040204" pitchFamily="34" charset="0"/>
                <a:ea typeface="MS PGothic" panose="020B0600070205080204" pitchFamily="34" charset="-128"/>
              </a:defRPr>
            </a:lvl3pPr>
            <a:lvl4pPr marL="1600200" indent="-228600" defTabSz="814388">
              <a:defRPr>
                <a:solidFill>
                  <a:schemeClr val="tx1"/>
                </a:solidFill>
                <a:latin typeface="Verdana" panose="020B0604030504040204" pitchFamily="34" charset="0"/>
                <a:ea typeface="MS PGothic" panose="020B0600070205080204" pitchFamily="34" charset="-128"/>
              </a:defRPr>
            </a:lvl4pPr>
            <a:lvl5pPr marL="2057400" indent="-228600" defTabSz="814388">
              <a:defRPr>
                <a:solidFill>
                  <a:schemeClr val="tx1"/>
                </a:solidFill>
                <a:latin typeface="Verdana" panose="020B0604030504040204" pitchFamily="34" charset="0"/>
                <a:ea typeface="MS PGothic" panose="020B0600070205080204" pitchFamily="34" charset="-128"/>
              </a:defRPr>
            </a:lvl5pPr>
            <a:lvl6pPr marL="2514600" indent="-228600" defTabSz="814388"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814388"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814388"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814388"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lnSpc>
                <a:spcPct val="90000"/>
              </a:lnSpc>
              <a:spcBef>
                <a:spcPts val="0"/>
              </a:spcBef>
              <a:spcAft>
                <a:spcPts val="0"/>
              </a:spcAft>
              <a:defRPr/>
            </a:pPr>
            <a:r>
              <a:rPr lang="en-US" altLang="en-US" b="1" kern="0">
                <a:solidFill>
                  <a:srgbClr val="000000"/>
                </a:solidFill>
                <a:latin typeface="Calibri" panose="020F0502020204030204" pitchFamily="34" charset="0"/>
              </a:rPr>
              <a:t>R</a:t>
            </a:r>
          </a:p>
        </p:txBody>
      </p:sp>
      <p:sp>
        <p:nvSpPr>
          <p:cNvPr id="15" name="Right Arrow 7"/>
          <p:cNvSpPr>
            <a:spLocks noChangeArrowheads="1"/>
          </p:cNvSpPr>
          <p:nvPr/>
        </p:nvSpPr>
        <p:spPr bwMode="auto">
          <a:xfrm rot="1028559">
            <a:off x="6049792" y="3850997"/>
            <a:ext cx="761287" cy="660400"/>
          </a:xfrm>
          <a:prstGeom prst="rightArrow">
            <a:avLst>
              <a:gd name="adj1" fmla="val 50000"/>
              <a:gd name="adj2" fmla="val 49936"/>
            </a:avLst>
          </a:prstGeom>
          <a:solidFill>
            <a:srgbClr val="FFFF00"/>
          </a:solidFill>
          <a:ln w="9525">
            <a:solidFill>
              <a:schemeClr val="tx1">
                <a:lumMod val="50000"/>
              </a:schemeClr>
            </a:solidFill>
            <a:round/>
            <a:headEnd/>
            <a:tailEnd/>
          </a:ln>
        </p:spPr>
        <p:txBody>
          <a:bodyPr wrap="square" lIns="82124" tIns="41061" rIns="82124" bIns="41061" anchor="ctr">
            <a:spAutoFit/>
          </a:bodyPr>
          <a:lstStyle/>
          <a:p>
            <a:pPr algn="ctr" defTabSz="814388" fontAlgn="auto">
              <a:lnSpc>
                <a:spcPct val="90000"/>
              </a:lnSpc>
              <a:spcBef>
                <a:spcPts val="0"/>
              </a:spcBef>
              <a:spcAft>
                <a:spcPts val="0"/>
              </a:spcAft>
              <a:defRPr/>
            </a:pPr>
            <a:endParaRPr lang="en-US" kern="0">
              <a:solidFill>
                <a:prstClr val="white"/>
              </a:solidFill>
              <a:latin typeface="Calibri" panose="020F0502020204030204" pitchFamily="34" charset="0"/>
            </a:endParaRPr>
          </a:p>
        </p:txBody>
      </p:sp>
      <p:sp>
        <p:nvSpPr>
          <p:cNvPr id="16" name="Right Arrow 8"/>
          <p:cNvSpPr>
            <a:spLocks noChangeArrowheads="1"/>
          </p:cNvSpPr>
          <p:nvPr/>
        </p:nvSpPr>
        <p:spPr bwMode="auto">
          <a:xfrm rot="20571441" flipV="1">
            <a:off x="6011408" y="2660337"/>
            <a:ext cx="841068" cy="660400"/>
          </a:xfrm>
          <a:prstGeom prst="rightArrow">
            <a:avLst>
              <a:gd name="adj1" fmla="val 50000"/>
              <a:gd name="adj2" fmla="val 49936"/>
            </a:avLst>
          </a:prstGeom>
          <a:solidFill>
            <a:srgbClr val="FFFF00"/>
          </a:solidFill>
          <a:ln w="9525">
            <a:solidFill>
              <a:schemeClr val="tx1">
                <a:lumMod val="50000"/>
              </a:schemeClr>
            </a:solidFill>
            <a:round/>
            <a:headEnd/>
            <a:tailEnd/>
          </a:ln>
        </p:spPr>
        <p:txBody>
          <a:bodyPr wrap="square" lIns="82124" tIns="41061" rIns="82124" bIns="41061" anchor="ctr">
            <a:spAutoFit/>
          </a:bodyPr>
          <a:lstStyle/>
          <a:p>
            <a:pPr algn="ctr" defTabSz="814388" fontAlgn="auto">
              <a:lnSpc>
                <a:spcPct val="90000"/>
              </a:lnSpc>
              <a:spcBef>
                <a:spcPts val="0"/>
              </a:spcBef>
              <a:spcAft>
                <a:spcPts val="0"/>
              </a:spcAft>
              <a:defRPr/>
            </a:pPr>
            <a:endParaRPr lang="en-US" kern="0">
              <a:solidFill>
                <a:prstClr val="white"/>
              </a:solidFill>
              <a:latin typeface="Calibri" panose="020F0502020204030204" pitchFamily="34" charset="0"/>
            </a:endParaRPr>
          </a:p>
        </p:txBody>
      </p:sp>
      <p:sp>
        <p:nvSpPr>
          <p:cNvPr id="17" name="Rectangle 9"/>
          <p:cNvSpPr>
            <a:spLocks noChangeArrowheads="1"/>
          </p:cNvSpPr>
          <p:nvPr/>
        </p:nvSpPr>
        <p:spPr bwMode="auto">
          <a:xfrm>
            <a:off x="6970714" y="2281688"/>
            <a:ext cx="3233737" cy="365125"/>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a:solidFill>
                  <a:srgbClr val="000000"/>
                </a:solidFill>
                <a:latin typeface="Calibri" panose="020F0502020204030204" pitchFamily="34" charset="0"/>
              </a:rPr>
              <a:t>Everolimus + Pasireotide</a:t>
            </a:r>
          </a:p>
        </p:txBody>
      </p:sp>
      <p:sp>
        <p:nvSpPr>
          <p:cNvPr id="18" name="Rectangle 10"/>
          <p:cNvSpPr>
            <a:spLocks noChangeArrowheads="1"/>
          </p:cNvSpPr>
          <p:nvPr/>
        </p:nvSpPr>
        <p:spPr bwMode="auto">
          <a:xfrm>
            <a:off x="6979070" y="4183362"/>
            <a:ext cx="3240087" cy="365125"/>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err="1">
                <a:solidFill>
                  <a:srgbClr val="000000"/>
                </a:solidFill>
                <a:latin typeface="Calibri" panose="020F0502020204030204" pitchFamily="34" charset="0"/>
              </a:rPr>
              <a:t>Everolimus</a:t>
            </a:r>
            <a:endParaRPr lang="en-US" sz="2000" kern="0" dirty="0">
              <a:solidFill>
                <a:srgbClr val="000000"/>
              </a:solidFill>
              <a:latin typeface="Calibri" panose="020F0502020204030204" pitchFamily="34" charset="0"/>
            </a:endParaRPr>
          </a:p>
        </p:txBody>
      </p:sp>
      <p:sp>
        <p:nvSpPr>
          <p:cNvPr id="19" name="TextBox 13"/>
          <p:cNvSpPr txBox="1">
            <a:spLocks noChangeArrowheads="1"/>
          </p:cNvSpPr>
          <p:nvPr/>
        </p:nvSpPr>
        <p:spPr bwMode="auto">
          <a:xfrm>
            <a:off x="1891883" y="1254601"/>
            <a:ext cx="8258175" cy="10956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algn="ctr" fontAlgn="auto">
              <a:lnSpc>
                <a:spcPct val="90000"/>
              </a:lnSpc>
              <a:spcBef>
                <a:spcPts val="0"/>
              </a:spcBef>
              <a:spcAft>
                <a:spcPts val="0"/>
              </a:spcAft>
              <a:defRPr/>
            </a:pPr>
            <a:r>
              <a:rPr lang="en-US" altLang="en-US" b="1" kern="0" dirty="0">
                <a:solidFill>
                  <a:srgbClr val="FFFF00"/>
                </a:solidFill>
                <a:effectLst>
                  <a:outerShdw blurRad="38100" dist="38100" dir="2700000" algn="tl">
                    <a:srgbClr val="000000"/>
                  </a:outerShdw>
                </a:effectLst>
                <a:latin typeface="Calibri" pitchFamily="34" charset="0"/>
              </a:rPr>
              <a:t>COOPERATE-2: randomized Phase II </a:t>
            </a:r>
          </a:p>
          <a:p>
            <a:pPr marL="0" lvl="1" algn="ctr" fontAlgn="auto">
              <a:lnSpc>
                <a:spcPct val="90000"/>
              </a:lnSpc>
              <a:spcBef>
                <a:spcPts val="0"/>
              </a:spcBef>
              <a:spcAft>
                <a:spcPts val="0"/>
              </a:spcAft>
              <a:defRPr/>
            </a:pPr>
            <a:r>
              <a:rPr lang="en-US" altLang="en-US" b="1" kern="0" dirty="0">
                <a:solidFill>
                  <a:srgbClr val="FFFF00"/>
                </a:solidFill>
                <a:effectLst>
                  <a:outerShdw blurRad="38100" dist="38100" dir="2700000" algn="tl">
                    <a:srgbClr val="000000"/>
                  </a:outerShdw>
                </a:effectLst>
                <a:latin typeface="Calibri" pitchFamily="34" charset="0"/>
              </a:rPr>
              <a:t>1°endpoint PFS</a:t>
            </a:r>
          </a:p>
          <a:p>
            <a:pPr algn="ctr" fontAlgn="auto">
              <a:lnSpc>
                <a:spcPct val="90000"/>
              </a:lnSpc>
              <a:spcBef>
                <a:spcPts val="0"/>
              </a:spcBef>
              <a:spcAft>
                <a:spcPts val="0"/>
              </a:spcAft>
              <a:defRPr/>
            </a:pPr>
            <a:endParaRPr lang="en-US" altLang="en-US" kern="0" dirty="0">
              <a:solidFill>
                <a:srgbClr val="FFFF00"/>
              </a:solidFill>
              <a:effectLst>
                <a:outerShdw blurRad="38100" dist="38100" dir="2700000" algn="tl">
                  <a:srgbClr val="000000"/>
                </a:outerShdw>
              </a:effectLst>
              <a:latin typeface="Calibri" pitchFamily="34" charset="0"/>
            </a:endParaRPr>
          </a:p>
        </p:txBody>
      </p:sp>
    </p:spTree>
    <p:extLst>
      <p:ext uri="{BB962C8B-B14F-4D97-AF65-F5344CB8AC3E}">
        <p14:creationId xmlns:p14="http://schemas.microsoft.com/office/powerpoint/2010/main" val="2038707022"/>
      </p:ext>
    </p:extLst>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Grp="1" noChangeArrowheads="1"/>
          </p:cNvSpPr>
          <p:nvPr>
            <p:ph type="title"/>
          </p:nvPr>
        </p:nvSpPr>
        <p:spPr>
          <a:xfrm>
            <a:off x="2853070" y="211889"/>
            <a:ext cx="7814930" cy="1143000"/>
          </a:xfrm>
        </p:spPr>
        <p:txBody>
          <a:bodyPr/>
          <a:lstStyle/>
          <a:p>
            <a:pPr eaLnBrk="1" hangingPunct="1"/>
            <a:r>
              <a:rPr lang="en-US" sz="2800" dirty="0">
                <a:solidFill>
                  <a:srgbClr val="FFFF99"/>
                </a:solidFill>
                <a:latin typeface="Calibri" panose="020F0502020204030204" pitchFamily="34" charset="0"/>
              </a:rPr>
              <a:t>SWOG-0518: Bevacizumab Did </a:t>
            </a:r>
            <a:r>
              <a:rPr lang="en-US" sz="2800" u="sng" dirty="0">
                <a:solidFill>
                  <a:srgbClr val="FFFF99"/>
                </a:solidFill>
                <a:latin typeface="Calibri" panose="020F0502020204030204" pitchFamily="34" charset="0"/>
              </a:rPr>
              <a:t>not</a:t>
            </a:r>
            <a:r>
              <a:rPr lang="en-US" sz="2800" dirty="0">
                <a:solidFill>
                  <a:srgbClr val="FFFF99"/>
                </a:solidFill>
                <a:latin typeface="Calibri" panose="020F0502020204030204" pitchFamily="34" charset="0"/>
              </a:rPr>
              <a:t> Add Benefit!</a:t>
            </a:r>
          </a:p>
        </p:txBody>
      </p:sp>
      <p:sp>
        <p:nvSpPr>
          <p:cNvPr id="107522" name="Rectangle 3"/>
          <p:cNvSpPr>
            <a:spLocks noGrp="1" noChangeArrowheads="1"/>
          </p:cNvSpPr>
          <p:nvPr>
            <p:ph type="body" sz="half" idx="4294967295"/>
          </p:nvPr>
        </p:nvSpPr>
        <p:spPr>
          <a:xfrm>
            <a:off x="1905000" y="3453072"/>
            <a:ext cx="1576388" cy="1131079"/>
          </a:xfrm>
          <a:noFill/>
          <a:ln>
            <a:solidFill>
              <a:schemeClr val="tx1"/>
            </a:solidFill>
          </a:ln>
        </p:spPr>
        <p:txBody>
          <a:bodyPr/>
          <a:lstStyle/>
          <a:p>
            <a:pPr marL="0" indent="0" algn="ctr" defTabSz="766763" eaLnBrk="1" hangingPunct="1">
              <a:lnSpc>
                <a:spcPct val="80000"/>
              </a:lnSpc>
              <a:buNone/>
            </a:pPr>
            <a:r>
              <a:rPr lang="en-US" sz="1800" dirty="0">
                <a:effectLst/>
              </a:rPr>
              <a:t>Poor prognosis NET patients</a:t>
            </a:r>
          </a:p>
          <a:p>
            <a:pPr marL="0" indent="0" algn="ctr" defTabSz="766763" eaLnBrk="1" hangingPunct="1">
              <a:lnSpc>
                <a:spcPct val="80000"/>
              </a:lnSpc>
              <a:buNone/>
            </a:pPr>
            <a:endParaRPr lang="en-US" sz="1800" dirty="0">
              <a:solidFill>
                <a:schemeClr val="bg1"/>
              </a:solidFill>
            </a:endParaRPr>
          </a:p>
        </p:txBody>
      </p:sp>
      <p:sp>
        <p:nvSpPr>
          <p:cNvPr id="107523" name="Rectangle 5"/>
          <p:cNvSpPr>
            <a:spLocks noChangeArrowheads="1"/>
          </p:cNvSpPr>
          <p:nvPr/>
        </p:nvSpPr>
        <p:spPr bwMode="auto">
          <a:xfrm>
            <a:off x="5867400" y="1693864"/>
            <a:ext cx="3505200" cy="1354137"/>
          </a:xfrm>
          <a:prstGeom prst="rect">
            <a:avLst/>
          </a:prstGeom>
          <a:solidFill>
            <a:srgbClr val="CCFFCC"/>
          </a:solidFill>
          <a:ln w="9525">
            <a:solidFill>
              <a:schemeClr val="tx1"/>
            </a:solidFill>
            <a:miter lim="800000"/>
            <a:headEnd/>
            <a:tailEnd/>
          </a:ln>
          <a:scene3d>
            <a:camera prst="orthographicFront"/>
            <a:lightRig rig="threePt" dir="t"/>
          </a:scene3d>
          <a:sp3d>
            <a:bevelT/>
          </a:sp3d>
        </p:spPr>
        <p:txBody>
          <a:bodyPr anchor="ctr" anchorCtr="1"/>
          <a:lstStyle/>
          <a:p>
            <a:pPr algn="ctr" fontAlgn="auto">
              <a:lnSpc>
                <a:spcPct val="90000"/>
              </a:lnSpc>
              <a:spcBef>
                <a:spcPct val="10000"/>
              </a:spcBef>
              <a:spcAft>
                <a:spcPct val="15000"/>
              </a:spcAft>
              <a:buClr>
                <a:srgbClr val="C0504D"/>
              </a:buClr>
              <a:defRPr/>
            </a:pPr>
            <a:r>
              <a:rPr lang="en-US" sz="2000" kern="0" dirty="0">
                <a:solidFill>
                  <a:schemeClr val="bg2"/>
                </a:solidFill>
                <a:latin typeface="Calibri"/>
              </a:rPr>
              <a:t>Octreotide LAR plus </a:t>
            </a:r>
          </a:p>
          <a:p>
            <a:pPr algn="ctr" fontAlgn="auto">
              <a:lnSpc>
                <a:spcPct val="90000"/>
              </a:lnSpc>
              <a:spcBef>
                <a:spcPct val="10000"/>
              </a:spcBef>
              <a:spcAft>
                <a:spcPct val="15000"/>
              </a:spcAft>
              <a:buClr>
                <a:srgbClr val="C0504D"/>
              </a:buClr>
              <a:defRPr/>
            </a:pPr>
            <a:r>
              <a:rPr lang="en-US" sz="2000" kern="0" dirty="0">
                <a:solidFill>
                  <a:schemeClr val="bg2"/>
                </a:solidFill>
                <a:latin typeface="Calibri"/>
              </a:rPr>
              <a:t>Interferon alpha 5 MU three times per week</a:t>
            </a:r>
          </a:p>
        </p:txBody>
      </p:sp>
      <p:sp>
        <p:nvSpPr>
          <p:cNvPr id="107524" name="Rectangle 6"/>
          <p:cNvSpPr>
            <a:spLocks noChangeArrowheads="1"/>
          </p:cNvSpPr>
          <p:nvPr/>
        </p:nvSpPr>
        <p:spPr bwMode="auto">
          <a:xfrm>
            <a:off x="5791200" y="4743450"/>
            <a:ext cx="3575050" cy="1352550"/>
          </a:xfrm>
          <a:prstGeom prst="rect">
            <a:avLst/>
          </a:prstGeom>
          <a:solidFill>
            <a:srgbClr val="CCFFCC"/>
          </a:solidFill>
          <a:ln w="9525">
            <a:solidFill>
              <a:schemeClr val="tx1"/>
            </a:solidFill>
            <a:miter lim="800000"/>
            <a:headEnd/>
            <a:tailEnd/>
          </a:ln>
          <a:scene3d>
            <a:camera prst="orthographicFront"/>
            <a:lightRig rig="threePt" dir="t"/>
          </a:scene3d>
          <a:sp3d>
            <a:bevelT/>
          </a:sp3d>
        </p:spPr>
        <p:txBody>
          <a:bodyPr anchor="ctr" anchorCtr="1"/>
          <a:lstStyle/>
          <a:p>
            <a:pPr algn="ctr" fontAlgn="auto">
              <a:lnSpc>
                <a:spcPct val="90000"/>
              </a:lnSpc>
              <a:spcBef>
                <a:spcPct val="10000"/>
              </a:spcBef>
              <a:spcAft>
                <a:spcPct val="15000"/>
              </a:spcAft>
              <a:buClr>
                <a:srgbClr val="C0504D"/>
              </a:buClr>
              <a:defRPr/>
            </a:pPr>
            <a:r>
              <a:rPr lang="en-US" sz="2100" kern="0" dirty="0">
                <a:solidFill>
                  <a:schemeClr val="bg2"/>
                </a:solidFill>
                <a:latin typeface="Calibri"/>
              </a:rPr>
              <a:t>Octreotide LAR plus</a:t>
            </a:r>
          </a:p>
          <a:p>
            <a:pPr algn="ctr" fontAlgn="auto">
              <a:lnSpc>
                <a:spcPct val="90000"/>
              </a:lnSpc>
              <a:spcBef>
                <a:spcPct val="10000"/>
              </a:spcBef>
              <a:spcAft>
                <a:spcPct val="15000"/>
              </a:spcAft>
              <a:buClr>
                <a:srgbClr val="C0504D"/>
              </a:buClr>
              <a:defRPr/>
            </a:pPr>
            <a:r>
              <a:rPr lang="en-US" sz="2100" kern="0" dirty="0">
                <a:solidFill>
                  <a:schemeClr val="bg2"/>
                </a:solidFill>
                <a:latin typeface="Calibri"/>
              </a:rPr>
              <a:t> bevacizumab 15 mg/kg q 3 weeks</a:t>
            </a:r>
          </a:p>
        </p:txBody>
      </p:sp>
      <p:sp>
        <p:nvSpPr>
          <p:cNvPr id="41991" name="Line 7"/>
          <p:cNvSpPr>
            <a:spLocks noChangeShapeType="1"/>
          </p:cNvSpPr>
          <p:nvPr/>
        </p:nvSpPr>
        <p:spPr bwMode="auto">
          <a:xfrm>
            <a:off x="3581400" y="3886200"/>
            <a:ext cx="533400" cy="0"/>
          </a:xfrm>
          <a:prstGeom prst="line">
            <a:avLst/>
          </a:prstGeom>
          <a:noFill/>
          <a:ln w="76200">
            <a:solidFill>
              <a:srgbClr val="FFFF00"/>
            </a:solidFill>
            <a:round/>
            <a:headEnd/>
            <a:tailEnd type="triangle" w="med" len="med"/>
          </a:ln>
          <a:effectLst/>
          <a:extLst/>
        </p:spPr>
        <p:txBody>
          <a:bodyPr/>
          <a:lstStyle/>
          <a:p>
            <a:pPr fontAlgn="auto">
              <a:spcBef>
                <a:spcPts val="0"/>
              </a:spcBef>
              <a:spcAft>
                <a:spcPts val="0"/>
              </a:spcAft>
              <a:defRPr/>
            </a:pPr>
            <a:endParaRPr lang="en-US" kern="0" dirty="0">
              <a:solidFill>
                <a:prstClr val="white"/>
              </a:solidFill>
              <a:latin typeface="Calibri"/>
              <a:ea typeface="ＭＳ Ｐゴシック" charset="0"/>
            </a:endParaRPr>
          </a:p>
        </p:txBody>
      </p:sp>
      <p:sp>
        <p:nvSpPr>
          <p:cNvPr id="41992" name="Line 8"/>
          <p:cNvSpPr>
            <a:spLocks noChangeShapeType="1"/>
          </p:cNvSpPr>
          <p:nvPr/>
        </p:nvSpPr>
        <p:spPr bwMode="auto">
          <a:xfrm flipV="1">
            <a:off x="5105400" y="2743200"/>
            <a:ext cx="685800" cy="1143000"/>
          </a:xfrm>
          <a:prstGeom prst="line">
            <a:avLst/>
          </a:prstGeom>
          <a:noFill/>
          <a:ln w="76200">
            <a:solidFill>
              <a:srgbClr val="FFFF00"/>
            </a:solidFill>
            <a:round/>
            <a:headEnd/>
            <a:tailEnd type="triangle" w="med" len="med"/>
          </a:ln>
          <a:effectLst/>
          <a:extLst/>
        </p:spPr>
        <p:txBody>
          <a:bodyPr/>
          <a:lstStyle/>
          <a:p>
            <a:pPr fontAlgn="auto">
              <a:spcBef>
                <a:spcPts val="0"/>
              </a:spcBef>
              <a:spcAft>
                <a:spcPts val="0"/>
              </a:spcAft>
              <a:defRPr/>
            </a:pPr>
            <a:endParaRPr lang="en-US" kern="0" dirty="0">
              <a:solidFill>
                <a:prstClr val="white"/>
              </a:solidFill>
              <a:latin typeface="Calibri"/>
              <a:ea typeface="ＭＳ Ｐゴシック" charset="0"/>
            </a:endParaRPr>
          </a:p>
        </p:txBody>
      </p:sp>
      <p:sp>
        <p:nvSpPr>
          <p:cNvPr id="41993" name="Line 9"/>
          <p:cNvSpPr>
            <a:spLocks noChangeShapeType="1"/>
          </p:cNvSpPr>
          <p:nvPr/>
        </p:nvSpPr>
        <p:spPr bwMode="auto">
          <a:xfrm>
            <a:off x="5105400" y="3886200"/>
            <a:ext cx="609600" cy="990600"/>
          </a:xfrm>
          <a:prstGeom prst="line">
            <a:avLst/>
          </a:prstGeom>
          <a:noFill/>
          <a:ln w="76200">
            <a:solidFill>
              <a:srgbClr val="FFFF00"/>
            </a:solidFill>
            <a:round/>
            <a:headEnd/>
            <a:tailEnd type="triangle" w="med" len="med"/>
          </a:ln>
          <a:effectLst/>
          <a:extLst/>
        </p:spPr>
        <p:txBody>
          <a:bodyPr/>
          <a:lstStyle/>
          <a:p>
            <a:pPr fontAlgn="auto">
              <a:spcBef>
                <a:spcPts val="0"/>
              </a:spcBef>
              <a:spcAft>
                <a:spcPts val="0"/>
              </a:spcAft>
              <a:defRPr/>
            </a:pPr>
            <a:endParaRPr lang="en-US" kern="0" dirty="0">
              <a:solidFill>
                <a:prstClr val="white"/>
              </a:solidFill>
              <a:latin typeface="Calibri"/>
              <a:ea typeface="ＭＳ Ｐゴシック" charset="0"/>
            </a:endParaRPr>
          </a:p>
        </p:txBody>
      </p:sp>
      <p:sp>
        <p:nvSpPr>
          <p:cNvPr id="41994" name="Text Box 10"/>
          <p:cNvSpPr txBox="1">
            <a:spLocks noChangeArrowheads="1"/>
          </p:cNvSpPr>
          <p:nvPr/>
        </p:nvSpPr>
        <p:spPr bwMode="auto">
          <a:xfrm>
            <a:off x="1736725" y="6208713"/>
            <a:ext cx="1950624" cy="369332"/>
          </a:xfrm>
          <a:prstGeom prst="rect">
            <a:avLst/>
          </a:prstGeom>
          <a:noFill/>
          <a:ln>
            <a:noFill/>
          </a:ln>
          <a:effectLst/>
          <a:extLst/>
        </p:spPr>
        <p:txBody>
          <a:bodyPr wrap="none">
            <a:spAutoFit/>
          </a:bodyPr>
          <a:lstStyle/>
          <a:p>
            <a:pPr fontAlgn="auto">
              <a:spcBef>
                <a:spcPts val="0"/>
              </a:spcBef>
              <a:spcAft>
                <a:spcPts val="0"/>
              </a:spcAft>
              <a:defRPr/>
            </a:pPr>
            <a:r>
              <a:rPr lang="en-US" kern="0" dirty="0">
                <a:solidFill>
                  <a:prstClr val="white"/>
                </a:solidFill>
                <a:latin typeface="Calibri"/>
                <a:ea typeface="ＭＳ Ｐゴシック" charset="0"/>
              </a:rPr>
              <a:t>PI James Yao, M.D.</a:t>
            </a:r>
          </a:p>
        </p:txBody>
      </p:sp>
      <p:sp>
        <p:nvSpPr>
          <p:cNvPr id="41995" name="Rectangle 11"/>
          <p:cNvSpPr>
            <a:spLocks noChangeArrowheads="1"/>
          </p:cNvSpPr>
          <p:nvPr/>
        </p:nvSpPr>
        <p:spPr bwMode="auto">
          <a:xfrm>
            <a:off x="4191000" y="2209800"/>
            <a:ext cx="685800" cy="3581400"/>
          </a:xfrm>
          <a:prstGeom prst="rect">
            <a:avLst/>
          </a:prstGeom>
          <a:solidFill>
            <a:srgbClr val="CCFFCC"/>
          </a:solidFill>
          <a:ln w="9525">
            <a:solidFill>
              <a:schemeClr val="tx1"/>
            </a:solidFill>
            <a:miter lim="800000"/>
            <a:headEnd/>
            <a:tailEnd/>
          </a:ln>
          <a:effectLst/>
          <a:scene3d>
            <a:camera prst="orthographicFront"/>
            <a:lightRig rig="threePt" dir="t"/>
          </a:scene3d>
          <a:sp3d>
            <a:bevelT/>
          </a:sp3d>
          <a:extLst/>
        </p:spPr>
        <p:txBody>
          <a:bodyPr wrap="none" anchor="ctr" anchorCtr="1"/>
          <a:lstStyle/>
          <a:p>
            <a:pPr algn="ctr" fontAlgn="auto">
              <a:spcBef>
                <a:spcPts val="0"/>
              </a:spcBef>
              <a:spcAft>
                <a:spcPts val="0"/>
              </a:spcAft>
              <a:defRPr/>
            </a:pPr>
            <a:r>
              <a:rPr lang="en-US" kern="0" dirty="0">
                <a:solidFill>
                  <a:schemeClr val="bg2"/>
                </a:solidFill>
                <a:latin typeface="Calibri"/>
                <a:ea typeface="ＭＳ Ｐゴシック" charset="0"/>
              </a:rPr>
              <a:t>R</a:t>
            </a:r>
          </a:p>
          <a:p>
            <a:pPr algn="ctr" fontAlgn="auto">
              <a:spcBef>
                <a:spcPts val="0"/>
              </a:spcBef>
              <a:spcAft>
                <a:spcPts val="0"/>
              </a:spcAft>
              <a:defRPr/>
            </a:pPr>
            <a:r>
              <a:rPr lang="en-US" kern="0" dirty="0">
                <a:solidFill>
                  <a:schemeClr val="bg2"/>
                </a:solidFill>
                <a:latin typeface="Calibri"/>
                <a:ea typeface="ＭＳ Ｐゴシック" charset="0"/>
              </a:rPr>
              <a:t>A</a:t>
            </a:r>
          </a:p>
          <a:p>
            <a:pPr algn="ctr" fontAlgn="auto">
              <a:spcBef>
                <a:spcPts val="0"/>
              </a:spcBef>
              <a:spcAft>
                <a:spcPts val="0"/>
              </a:spcAft>
              <a:defRPr/>
            </a:pPr>
            <a:r>
              <a:rPr lang="en-US" kern="0" dirty="0">
                <a:solidFill>
                  <a:schemeClr val="bg2"/>
                </a:solidFill>
                <a:latin typeface="Calibri"/>
                <a:ea typeface="ＭＳ Ｐゴシック" charset="0"/>
              </a:rPr>
              <a:t>N</a:t>
            </a:r>
          </a:p>
          <a:p>
            <a:pPr algn="ctr" fontAlgn="auto">
              <a:spcBef>
                <a:spcPts val="0"/>
              </a:spcBef>
              <a:spcAft>
                <a:spcPts val="0"/>
              </a:spcAft>
              <a:defRPr/>
            </a:pPr>
            <a:r>
              <a:rPr lang="en-US" kern="0" dirty="0">
                <a:solidFill>
                  <a:schemeClr val="bg2"/>
                </a:solidFill>
                <a:latin typeface="Calibri"/>
                <a:ea typeface="ＭＳ Ｐゴシック" charset="0"/>
              </a:rPr>
              <a:t>D</a:t>
            </a:r>
          </a:p>
          <a:p>
            <a:pPr algn="ctr" fontAlgn="auto">
              <a:spcBef>
                <a:spcPts val="0"/>
              </a:spcBef>
              <a:spcAft>
                <a:spcPts val="0"/>
              </a:spcAft>
              <a:defRPr/>
            </a:pPr>
            <a:r>
              <a:rPr lang="en-US" kern="0" dirty="0">
                <a:solidFill>
                  <a:schemeClr val="bg2"/>
                </a:solidFill>
                <a:latin typeface="Calibri"/>
                <a:ea typeface="ＭＳ Ｐゴシック" charset="0"/>
              </a:rPr>
              <a:t>O</a:t>
            </a:r>
          </a:p>
          <a:p>
            <a:pPr algn="ctr" fontAlgn="auto">
              <a:spcBef>
                <a:spcPts val="0"/>
              </a:spcBef>
              <a:spcAft>
                <a:spcPts val="0"/>
              </a:spcAft>
              <a:defRPr/>
            </a:pPr>
            <a:r>
              <a:rPr lang="en-US" kern="0" dirty="0">
                <a:solidFill>
                  <a:schemeClr val="bg2"/>
                </a:solidFill>
                <a:latin typeface="Calibri"/>
                <a:ea typeface="ＭＳ Ｐゴシック" charset="0"/>
              </a:rPr>
              <a:t>M</a:t>
            </a:r>
          </a:p>
          <a:p>
            <a:pPr algn="ctr" fontAlgn="auto">
              <a:spcBef>
                <a:spcPts val="0"/>
              </a:spcBef>
              <a:spcAft>
                <a:spcPts val="0"/>
              </a:spcAft>
              <a:defRPr/>
            </a:pPr>
            <a:r>
              <a:rPr lang="en-US" kern="0" dirty="0">
                <a:solidFill>
                  <a:schemeClr val="bg2"/>
                </a:solidFill>
                <a:latin typeface="Calibri"/>
                <a:ea typeface="ＭＳ Ｐゴシック" charset="0"/>
              </a:rPr>
              <a:t>I</a:t>
            </a:r>
          </a:p>
          <a:p>
            <a:pPr algn="ctr" fontAlgn="auto">
              <a:spcBef>
                <a:spcPts val="0"/>
              </a:spcBef>
              <a:spcAft>
                <a:spcPts val="0"/>
              </a:spcAft>
              <a:defRPr/>
            </a:pPr>
            <a:r>
              <a:rPr lang="en-US" kern="0" dirty="0">
                <a:solidFill>
                  <a:schemeClr val="bg2"/>
                </a:solidFill>
                <a:latin typeface="Calibri"/>
                <a:ea typeface="ＭＳ Ｐゴシック" charset="0"/>
              </a:rPr>
              <a:t>Z</a:t>
            </a:r>
          </a:p>
          <a:p>
            <a:pPr algn="ctr" fontAlgn="auto">
              <a:spcBef>
                <a:spcPts val="0"/>
              </a:spcBef>
              <a:spcAft>
                <a:spcPts val="0"/>
              </a:spcAft>
              <a:defRPr/>
            </a:pPr>
            <a:r>
              <a:rPr lang="en-US" kern="0" dirty="0">
                <a:solidFill>
                  <a:schemeClr val="bg2"/>
                </a:solidFill>
                <a:latin typeface="Calibri"/>
                <a:ea typeface="ＭＳ Ｐゴシック" charset="0"/>
              </a:rPr>
              <a:t>E</a:t>
            </a:r>
          </a:p>
        </p:txBody>
      </p:sp>
      <p:sp>
        <p:nvSpPr>
          <p:cNvPr id="41996" name="Rectangle 12"/>
          <p:cNvSpPr>
            <a:spLocks noChangeArrowheads="1"/>
          </p:cNvSpPr>
          <p:nvPr/>
        </p:nvSpPr>
        <p:spPr bwMode="auto">
          <a:xfrm>
            <a:off x="2368551" y="5070475"/>
            <a:ext cx="939605" cy="369332"/>
          </a:xfrm>
          <a:prstGeom prst="rect">
            <a:avLst/>
          </a:prstGeom>
          <a:noFill/>
          <a:ln>
            <a:noFill/>
          </a:ln>
          <a:effectLst/>
          <a:extLst/>
        </p:spPr>
        <p:txBody>
          <a:bodyPr wrap="none">
            <a:spAutoFit/>
          </a:bodyPr>
          <a:lstStyle/>
          <a:p>
            <a:pPr fontAlgn="auto">
              <a:spcBef>
                <a:spcPts val="0"/>
              </a:spcBef>
              <a:spcAft>
                <a:spcPts val="0"/>
              </a:spcAft>
              <a:defRPr/>
            </a:pPr>
            <a:r>
              <a:rPr lang="en-US" kern="0" dirty="0">
                <a:solidFill>
                  <a:prstClr val="white"/>
                </a:solidFill>
                <a:latin typeface="Calibri"/>
                <a:ea typeface="ＭＳ Ｐゴシック" charset="0"/>
              </a:rPr>
              <a:t>(N=400)</a:t>
            </a:r>
          </a:p>
        </p:txBody>
      </p:sp>
      <p:sp>
        <p:nvSpPr>
          <p:cNvPr id="41997" name="Text Box 13"/>
          <p:cNvSpPr txBox="1">
            <a:spLocks noChangeArrowheads="1"/>
          </p:cNvSpPr>
          <p:nvPr/>
        </p:nvSpPr>
        <p:spPr bwMode="auto">
          <a:xfrm>
            <a:off x="2117725" y="1741488"/>
            <a:ext cx="1439818" cy="523220"/>
          </a:xfrm>
          <a:prstGeom prst="rect">
            <a:avLst/>
          </a:prstGeom>
          <a:noFill/>
          <a:ln>
            <a:noFill/>
          </a:ln>
          <a:effectLs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auto" hangingPunct="1">
              <a:spcBef>
                <a:spcPts val="0"/>
              </a:spcBef>
              <a:spcAft>
                <a:spcPts val="0"/>
              </a:spcAft>
              <a:defRPr/>
            </a:pPr>
            <a:r>
              <a:rPr lang="en-US" sz="2800" b="1" kern="0" dirty="0">
                <a:solidFill>
                  <a:srgbClr val="FFFF00"/>
                </a:solidFill>
                <a:effectLst>
                  <a:outerShdw blurRad="38100" dist="38100" dir="2700000" algn="tl">
                    <a:srgbClr val="000000"/>
                  </a:outerShdw>
                </a:effectLst>
                <a:latin typeface="Calibri" panose="020F0502020204030204" pitchFamily="34" charset="0"/>
                <a:cs typeface="Arial" charset="0"/>
              </a:rPr>
              <a:t>Phase III</a:t>
            </a:r>
          </a:p>
        </p:txBody>
      </p:sp>
    </p:spTree>
    <p:extLst>
      <p:ext uri="{BB962C8B-B14F-4D97-AF65-F5344CB8AC3E}">
        <p14:creationId xmlns:p14="http://schemas.microsoft.com/office/powerpoint/2010/main" val="164323666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0"/>
            <a:ext cx="8229600" cy="1143000"/>
          </a:xfrm>
        </p:spPr>
        <p:txBody>
          <a:bodyPr vert="horz" wrap="square" lIns="91440" tIns="45720" rIns="91440" bIns="45720" numCol="1" anchor="t" anchorCtr="0" compatLnSpc="1">
            <a:prstTxWarp prst="textNoShape">
              <a:avLst/>
            </a:prstTxWarp>
            <a:normAutofit/>
          </a:bodyPr>
          <a:lstStyle/>
          <a:p>
            <a:pPr>
              <a:defRPr/>
            </a:pPr>
            <a:r>
              <a:rPr lang="en-US" altLang="en-US">
                <a:solidFill>
                  <a:srgbClr val="FFFF99"/>
                </a:solidFill>
                <a:latin typeface="Calibri" pitchFamily="34" charset="0"/>
                <a:cs typeface="MS PGothic" pitchFamily="34" charset="-128"/>
              </a:rPr>
              <a:t>Combination: Biologic + Biologic</a:t>
            </a:r>
            <a:br>
              <a:rPr lang="en-US" altLang="en-US">
                <a:solidFill>
                  <a:srgbClr val="FFFF99"/>
                </a:solidFill>
                <a:latin typeface="Calibri" pitchFamily="34" charset="0"/>
                <a:cs typeface="MS PGothic" pitchFamily="34" charset="-128"/>
              </a:rPr>
            </a:br>
            <a:r>
              <a:rPr lang="en-US" altLang="en-US">
                <a:solidFill>
                  <a:srgbClr val="FFFF99"/>
                </a:solidFill>
                <a:latin typeface="Calibri" pitchFamily="34" charset="0"/>
                <a:cs typeface="MS PGothic" pitchFamily="34" charset="-128"/>
              </a:rPr>
              <a:t>Ph II Temsirolimus + Bevacizumab</a:t>
            </a:r>
          </a:p>
        </p:txBody>
      </p:sp>
      <p:sp>
        <p:nvSpPr>
          <p:cNvPr id="138243" name="TextBox 3"/>
          <p:cNvSpPr txBox="1">
            <a:spLocks noChangeArrowheads="1"/>
          </p:cNvSpPr>
          <p:nvPr/>
        </p:nvSpPr>
        <p:spPr bwMode="auto">
          <a:xfrm>
            <a:off x="6737803" y="6389689"/>
            <a:ext cx="3836619"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1400" kern="0" dirty="0" err="1">
                <a:solidFill>
                  <a:srgbClr val="FFFFFF"/>
                </a:solidFill>
                <a:latin typeface="Calibri" panose="020F0502020204030204" pitchFamily="34" charset="0"/>
              </a:rPr>
              <a:t>Hobday</a:t>
            </a:r>
            <a:r>
              <a:rPr lang="en-US" altLang="en-US" sz="1400" kern="0" dirty="0">
                <a:solidFill>
                  <a:srgbClr val="FFFFFF"/>
                </a:solidFill>
                <a:latin typeface="Calibri" panose="020F0502020204030204" pitchFamily="34" charset="0"/>
              </a:rPr>
              <a:t> et al, JCO, 33:1551-1556, 2015</a:t>
            </a:r>
          </a:p>
        </p:txBody>
      </p:sp>
      <p:sp>
        <p:nvSpPr>
          <p:cNvPr id="5" name="Rectangle 14"/>
          <p:cNvSpPr>
            <a:spLocks noChangeArrowheads="1"/>
          </p:cNvSpPr>
          <p:nvPr/>
        </p:nvSpPr>
        <p:spPr bwMode="auto">
          <a:xfrm>
            <a:off x="1957388" y="2047914"/>
            <a:ext cx="2576512" cy="919050"/>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a:solidFill>
                  <a:srgbClr val="000000"/>
                </a:solidFill>
                <a:latin typeface="Calibri" panose="020F0502020204030204" pitchFamily="34" charset="0"/>
              </a:rPr>
              <a:t>Advanced, progressive G1/G2 pancreatic NETs</a:t>
            </a:r>
          </a:p>
          <a:p>
            <a:pPr algn="ctr" defTabSz="814388" fontAlgn="auto">
              <a:lnSpc>
                <a:spcPct val="90000"/>
              </a:lnSpc>
              <a:spcBef>
                <a:spcPts val="0"/>
              </a:spcBef>
              <a:spcAft>
                <a:spcPts val="0"/>
              </a:spcAft>
              <a:defRPr/>
            </a:pPr>
            <a:r>
              <a:rPr lang="en-US" sz="2000" kern="0" dirty="0">
                <a:solidFill>
                  <a:srgbClr val="000000"/>
                </a:solidFill>
                <a:latin typeface="Calibri" panose="020F0502020204030204" pitchFamily="34" charset="0"/>
              </a:rPr>
              <a:t>(n=55)</a:t>
            </a:r>
          </a:p>
        </p:txBody>
      </p:sp>
      <p:sp>
        <p:nvSpPr>
          <p:cNvPr id="6" name="Right Arrow 15"/>
          <p:cNvSpPr>
            <a:spLocks noChangeArrowheads="1"/>
          </p:cNvSpPr>
          <p:nvPr/>
        </p:nvSpPr>
        <p:spPr bwMode="auto">
          <a:xfrm>
            <a:off x="4927601" y="2197100"/>
            <a:ext cx="220663" cy="660400"/>
          </a:xfrm>
          <a:prstGeom prst="rightArrow">
            <a:avLst>
              <a:gd name="adj1" fmla="val 50000"/>
              <a:gd name="adj2" fmla="val 49936"/>
            </a:avLst>
          </a:prstGeom>
          <a:solidFill>
            <a:srgbClr val="FFFF00"/>
          </a:solidFill>
          <a:ln w="9525">
            <a:solidFill>
              <a:schemeClr val="tx1">
                <a:lumMod val="65000"/>
              </a:schemeClr>
            </a:solidFill>
            <a:round/>
            <a:headEnd/>
            <a:tailEnd/>
          </a:ln>
        </p:spPr>
        <p:txBody>
          <a:bodyPr wrap="none" lIns="82124" tIns="41061" rIns="82124" bIns="41061" anchor="ctr">
            <a:spAutoFit/>
          </a:bodyPr>
          <a:lstStyle/>
          <a:p>
            <a:pPr algn="ctr" defTabSz="814388" fontAlgn="auto">
              <a:lnSpc>
                <a:spcPct val="90000"/>
              </a:lnSpc>
              <a:spcBef>
                <a:spcPts val="0"/>
              </a:spcBef>
              <a:spcAft>
                <a:spcPts val="0"/>
              </a:spcAft>
              <a:defRPr/>
            </a:pPr>
            <a:endParaRPr lang="en-US" kern="0">
              <a:solidFill>
                <a:prstClr val="white"/>
              </a:solidFill>
              <a:latin typeface="Calibri" panose="020F0502020204030204" pitchFamily="34" charset="0"/>
            </a:endParaRPr>
          </a:p>
        </p:txBody>
      </p:sp>
      <p:sp>
        <p:nvSpPr>
          <p:cNvPr id="10" name="Rectangle 19"/>
          <p:cNvSpPr>
            <a:spLocks noChangeArrowheads="1"/>
          </p:cNvSpPr>
          <p:nvPr/>
        </p:nvSpPr>
        <p:spPr bwMode="auto">
          <a:xfrm>
            <a:off x="5593399" y="2095424"/>
            <a:ext cx="4675021" cy="919050"/>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err="1">
                <a:solidFill>
                  <a:srgbClr val="000000"/>
                </a:solidFill>
                <a:latin typeface="Calibri" panose="020F0502020204030204" pitchFamily="34" charset="0"/>
              </a:rPr>
              <a:t>Temsirolimus</a:t>
            </a:r>
            <a:r>
              <a:rPr lang="en-US" sz="2000" kern="0" dirty="0">
                <a:solidFill>
                  <a:srgbClr val="000000"/>
                </a:solidFill>
                <a:latin typeface="Calibri" panose="020F0502020204030204" pitchFamily="34" charset="0"/>
              </a:rPr>
              <a:t> 25mg IV days 1, 8, 15, 22</a:t>
            </a:r>
          </a:p>
          <a:p>
            <a:pPr algn="ctr" defTabSz="814388" fontAlgn="auto">
              <a:lnSpc>
                <a:spcPct val="90000"/>
              </a:lnSpc>
              <a:spcBef>
                <a:spcPts val="0"/>
              </a:spcBef>
              <a:spcAft>
                <a:spcPts val="0"/>
              </a:spcAft>
              <a:defRPr/>
            </a:pPr>
            <a:r>
              <a:rPr lang="en-US" sz="2000" kern="0" dirty="0" err="1">
                <a:solidFill>
                  <a:srgbClr val="000000"/>
                </a:solidFill>
                <a:latin typeface="Calibri" panose="020F0502020204030204" pitchFamily="34" charset="0"/>
              </a:rPr>
              <a:t>Bevacizumab</a:t>
            </a:r>
            <a:r>
              <a:rPr lang="en-US" sz="2000" kern="0" dirty="0">
                <a:solidFill>
                  <a:srgbClr val="000000"/>
                </a:solidFill>
                <a:latin typeface="Calibri" panose="020F0502020204030204" pitchFamily="34" charset="0"/>
              </a:rPr>
              <a:t> 10 mg/kg days 1, 15</a:t>
            </a:r>
          </a:p>
          <a:p>
            <a:pPr algn="ctr" defTabSz="814388" fontAlgn="auto">
              <a:lnSpc>
                <a:spcPct val="90000"/>
              </a:lnSpc>
              <a:spcBef>
                <a:spcPts val="0"/>
              </a:spcBef>
              <a:spcAft>
                <a:spcPts val="0"/>
              </a:spcAft>
              <a:defRPr/>
            </a:pPr>
            <a:r>
              <a:rPr lang="en-US" sz="2000" kern="0" dirty="0">
                <a:solidFill>
                  <a:srgbClr val="000000"/>
                </a:solidFill>
                <a:latin typeface="Calibri" panose="020F0502020204030204" pitchFamily="34" charset="0"/>
              </a:rPr>
              <a:t>Repeat Q28 days</a:t>
            </a:r>
          </a:p>
        </p:txBody>
      </p:sp>
      <p:graphicFrame>
        <p:nvGraphicFramePr>
          <p:cNvPr id="18" name="Content Placeholder 7"/>
          <p:cNvGraphicFramePr>
            <a:graphicFrameLocks noGrp="1"/>
          </p:cNvGraphicFramePr>
          <p:nvPr>
            <p:ph sz="half" idx="2"/>
          </p:nvPr>
        </p:nvGraphicFramePr>
        <p:xfrm>
          <a:off x="7005639" y="3738563"/>
          <a:ext cx="3189287" cy="1584400"/>
        </p:xfrm>
        <a:graphic>
          <a:graphicData uri="http://schemas.openxmlformats.org/drawingml/2006/table">
            <a:tbl>
              <a:tblPr firstRow="1" bandRow="1">
                <a:tableStyleId>{616DA210-FB5B-4158-B5E0-FEB733F419BA}</a:tableStyleId>
              </a:tblPr>
              <a:tblGrid>
                <a:gridCol w="2031394">
                  <a:extLst>
                    <a:ext uri="{9D8B030D-6E8A-4147-A177-3AD203B41FA5}">
                      <a16:colId xmlns:a16="http://schemas.microsoft.com/office/drawing/2014/main" val="20000"/>
                    </a:ext>
                  </a:extLst>
                </a:gridCol>
                <a:gridCol w="1157893">
                  <a:extLst>
                    <a:ext uri="{9D8B030D-6E8A-4147-A177-3AD203B41FA5}">
                      <a16:colId xmlns:a16="http://schemas.microsoft.com/office/drawing/2014/main" val="20001"/>
                    </a:ext>
                  </a:extLst>
                </a:gridCol>
              </a:tblGrid>
              <a:tr h="396081">
                <a:tc>
                  <a:txBody>
                    <a:bodyPr/>
                    <a:lstStyle/>
                    <a:p>
                      <a:r>
                        <a:rPr lang="en-US" sz="2000" b="0" dirty="0">
                          <a:latin typeface="Calibri" panose="020F0502020204030204" pitchFamily="34" charset="0"/>
                        </a:rPr>
                        <a:t>Confirmed</a:t>
                      </a:r>
                      <a:r>
                        <a:rPr lang="en-US" sz="2000" b="0" baseline="0" dirty="0">
                          <a:latin typeface="Calibri" panose="020F0502020204030204" pitchFamily="34" charset="0"/>
                        </a:rPr>
                        <a:t> </a:t>
                      </a:r>
                      <a:r>
                        <a:rPr lang="en-US" sz="2000" b="0" dirty="0">
                          <a:latin typeface="Calibri" panose="020F0502020204030204" pitchFamily="34" charset="0"/>
                        </a:rPr>
                        <a:t>PR</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r>
                        <a:rPr lang="en-US" sz="2000" b="0" dirty="0">
                          <a:latin typeface="Calibri" panose="020F0502020204030204" pitchFamily="34" charset="0"/>
                        </a:rPr>
                        <a:t>23 (41%)</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396081">
                <a:tc>
                  <a:txBody>
                    <a:bodyPr/>
                    <a:lstStyle/>
                    <a:p>
                      <a:r>
                        <a:rPr lang="en-US" sz="2000" dirty="0">
                          <a:latin typeface="Calibri" panose="020F0502020204030204" pitchFamily="34" charset="0"/>
                        </a:rPr>
                        <a:t>6-month PFS</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r>
                        <a:rPr lang="en-US" sz="2000" dirty="0">
                          <a:latin typeface="Calibri" panose="020F0502020204030204" pitchFamily="34" charset="0"/>
                        </a:rPr>
                        <a:t>79%</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r h="396081">
                <a:tc>
                  <a:txBody>
                    <a:bodyPr/>
                    <a:lstStyle/>
                    <a:p>
                      <a:r>
                        <a:rPr lang="en-US" sz="2000" dirty="0">
                          <a:latin typeface="Calibri" panose="020F0502020204030204" pitchFamily="34" charset="0"/>
                        </a:rPr>
                        <a:t>Med</a:t>
                      </a:r>
                      <a:r>
                        <a:rPr lang="en-US" sz="2000" baseline="0" dirty="0">
                          <a:latin typeface="Calibri" panose="020F0502020204030204" pitchFamily="34" charset="0"/>
                        </a:rPr>
                        <a:t> PFS</a:t>
                      </a:r>
                      <a:endParaRPr lang="en-US" sz="2000" dirty="0">
                        <a:latin typeface="Calibri" panose="020F0502020204030204" pitchFamily="34" charset="0"/>
                      </a:endParaRP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r>
                        <a:rPr lang="en-US" sz="2000" dirty="0">
                          <a:latin typeface="Calibri" panose="020F0502020204030204" pitchFamily="34" charset="0"/>
                        </a:rPr>
                        <a:t>11.7 </a:t>
                      </a:r>
                      <a:r>
                        <a:rPr lang="en-US" sz="2000" dirty="0" err="1">
                          <a:latin typeface="Calibri" panose="020F0502020204030204" pitchFamily="34" charset="0"/>
                        </a:rPr>
                        <a:t>mo</a:t>
                      </a:r>
                      <a:endParaRPr lang="en-US" sz="2000" dirty="0">
                        <a:latin typeface="Calibri" panose="020F0502020204030204" pitchFamily="34" charset="0"/>
                      </a:endParaRP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2"/>
                  </a:ext>
                </a:extLst>
              </a:tr>
              <a:tr h="396081">
                <a:tc>
                  <a:txBody>
                    <a:bodyPr/>
                    <a:lstStyle/>
                    <a:p>
                      <a:r>
                        <a:rPr lang="en-US" sz="2000" dirty="0">
                          <a:latin typeface="Calibri" panose="020F0502020204030204" pitchFamily="34" charset="0"/>
                        </a:rPr>
                        <a:t>12-month PFS</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r>
                        <a:rPr lang="en-US" sz="2000" dirty="0">
                          <a:latin typeface="Calibri" panose="020F0502020204030204" pitchFamily="34" charset="0"/>
                        </a:rPr>
                        <a:t>48%</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21" name="Picture 20" descr="Screen Shot 2014-10-10 at 12.16.47 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82776" y="3738564"/>
            <a:ext cx="4868863" cy="2765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8269" name="TextBox 23"/>
          <p:cNvSpPr txBox="1">
            <a:spLocks noChangeArrowheads="1"/>
          </p:cNvSpPr>
          <p:nvPr/>
        </p:nvSpPr>
        <p:spPr bwMode="auto">
          <a:xfrm>
            <a:off x="7046914" y="3014664"/>
            <a:ext cx="3221037"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kern="0">
                <a:solidFill>
                  <a:srgbClr val="FFFFFF"/>
                </a:solidFill>
                <a:latin typeface="Calibri" panose="020F0502020204030204" pitchFamily="34" charset="0"/>
              </a:rPr>
              <a:t>Primary EP: RR and 6-month PFS</a:t>
            </a:r>
          </a:p>
        </p:txBody>
      </p:sp>
    </p:spTree>
    <p:extLst>
      <p:ext uri="{BB962C8B-B14F-4D97-AF65-F5344CB8AC3E}">
        <p14:creationId xmlns:p14="http://schemas.microsoft.com/office/powerpoint/2010/main" val="31264185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2441576" y="0"/>
            <a:ext cx="8226425" cy="1143000"/>
          </a:xfrm>
        </p:spPr>
        <p:txBody>
          <a:bodyPr vert="horz" wrap="square" lIns="91440" tIns="45720" rIns="91440" bIns="45720" numCol="1" anchor="t" anchorCtr="0" compatLnSpc="1">
            <a:prstTxWarp prst="textNoShape">
              <a:avLst/>
            </a:prstTxWarp>
            <a:normAutofit/>
          </a:bodyPr>
          <a:lstStyle/>
          <a:p>
            <a:pPr>
              <a:defRPr/>
            </a:pPr>
            <a:r>
              <a:rPr lang="en-US" altLang="en-US" dirty="0">
                <a:solidFill>
                  <a:srgbClr val="FFFF99"/>
                </a:solidFill>
                <a:latin typeface="Calibri" pitchFamily="34" charset="0"/>
              </a:rPr>
              <a:t>CALGB 80701: Role of Bevacizumab Plus </a:t>
            </a:r>
            <a:r>
              <a:rPr lang="en-US" altLang="en-US" dirty="0" err="1">
                <a:solidFill>
                  <a:srgbClr val="FFFF99"/>
                </a:solidFill>
                <a:latin typeface="Calibri" pitchFamily="34" charset="0"/>
              </a:rPr>
              <a:t>Everolimus</a:t>
            </a:r>
            <a:r>
              <a:rPr lang="en-US" altLang="en-US" dirty="0">
                <a:solidFill>
                  <a:srgbClr val="FFFF99"/>
                </a:solidFill>
                <a:latin typeface="Calibri" pitchFamily="34" charset="0"/>
              </a:rPr>
              <a:t> in pNETs</a:t>
            </a:r>
            <a:endParaRPr lang="en-US" altLang="en-US" dirty="0">
              <a:solidFill>
                <a:srgbClr val="FFFF99"/>
              </a:solidFill>
              <a:latin typeface="Calibri" pitchFamily="34" charset="0"/>
              <a:cs typeface="MS PGothic" pitchFamily="34" charset="-128"/>
            </a:endParaRPr>
          </a:p>
        </p:txBody>
      </p:sp>
      <p:sp>
        <p:nvSpPr>
          <p:cNvPr id="68618" name="Rectangle 14"/>
          <p:cNvSpPr>
            <a:spLocks noChangeArrowheads="1"/>
          </p:cNvSpPr>
          <p:nvPr/>
        </p:nvSpPr>
        <p:spPr bwMode="auto">
          <a:xfrm>
            <a:off x="1957388" y="2603539"/>
            <a:ext cx="2576512" cy="919050"/>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a:solidFill>
                  <a:srgbClr val="000000"/>
                </a:solidFill>
                <a:latin typeface="Calibri" panose="020F0502020204030204" pitchFamily="34" charset="0"/>
              </a:rPr>
              <a:t>Advanced, progressive pancreatic NETs</a:t>
            </a:r>
          </a:p>
          <a:p>
            <a:pPr algn="ctr" defTabSz="814388" fontAlgn="auto">
              <a:lnSpc>
                <a:spcPct val="90000"/>
              </a:lnSpc>
              <a:spcBef>
                <a:spcPts val="0"/>
              </a:spcBef>
              <a:spcAft>
                <a:spcPts val="0"/>
              </a:spcAft>
              <a:defRPr/>
            </a:pPr>
            <a:r>
              <a:rPr lang="en-US" sz="2000" kern="0" dirty="0">
                <a:solidFill>
                  <a:srgbClr val="000000"/>
                </a:solidFill>
                <a:latin typeface="Calibri" panose="020F0502020204030204" pitchFamily="34" charset="0"/>
              </a:rPr>
              <a:t>(n=138)</a:t>
            </a:r>
          </a:p>
        </p:txBody>
      </p:sp>
      <p:sp>
        <p:nvSpPr>
          <p:cNvPr id="68619" name="Right Arrow 15"/>
          <p:cNvSpPr>
            <a:spLocks noChangeArrowheads="1"/>
          </p:cNvSpPr>
          <p:nvPr/>
        </p:nvSpPr>
        <p:spPr bwMode="auto">
          <a:xfrm>
            <a:off x="4891089" y="2752725"/>
            <a:ext cx="442999" cy="660400"/>
          </a:xfrm>
          <a:prstGeom prst="rightArrow">
            <a:avLst>
              <a:gd name="adj1" fmla="val 50000"/>
              <a:gd name="adj2" fmla="val 49936"/>
            </a:avLst>
          </a:prstGeom>
          <a:solidFill>
            <a:srgbClr val="FFFF00"/>
          </a:solidFill>
          <a:ln w="9525">
            <a:solidFill>
              <a:schemeClr val="tx1">
                <a:lumMod val="65000"/>
              </a:schemeClr>
            </a:solidFill>
            <a:round/>
            <a:headEnd/>
            <a:tailEnd/>
          </a:ln>
        </p:spPr>
        <p:txBody>
          <a:bodyPr wrap="square" lIns="82124" tIns="41061" rIns="82124" bIns="41061" anchor="ctr">
            <a:spAutoFit/>
          </a:bodyPr>
          <a:lstStyle/>
          <a:p>
            <a:pPr algn="ctr" defTabSz="814388" fontAlgn="auto">
              <a:lnSpc>
                <a:spcPct val="90000"/>
              </a:lnSpc>
              <a:spcBef>
                <a:spcPts val="0"/>
              </a:spcBef>
              <a:spcAft>
                <a:spcPts val="0"/>
              </a:spcAft>
              <a:defRPr/>
            </a:pPr>
            <a:endParaRPr lang="en-US" kern="0" dirty="0">
              <a:solidFill>
                <a:prstClr val="white"/>
              </a:solidFill>
              <a:latin typeface="Calibri" panose="020F0502020204030204" pitchFamily="34" charset="0"/>
            </a:endParaRPr>
          </a:p>
        </p:txBody>
      </p:sp>
      <p:sp>
        <p:nvSpPr>
          <p:cNvPr id="68620" name="Oval 16"/>
          <p:cNvSpPr>
            <a:spLocks noChangeArrowheads="1"/>
          </p:cNvSpPr>
          <p:nvPr/>
        </p:nvSpPr>
        <p:spPr bwMode="auto">
          <a:xfrm>
            <a:off x="5507936" y="2862522"/>
            <a:ext cx="653341" cy="473660"/>
          </a:xfrm>
          <a:prstGeom prst="ellipse">
            <a:avLst/>
          </a:prstGeom>
          <a:solidFill>
            <a:srgbClr val="99FF99"/>
          </a:solidFill>
          <a:ln w="9525">
            <a:noFill/>
            <a:round/>
            <a:headEnd/>
            <a:tailEnd/>
          </a:ln>
          <a:scene3d>
            <a:camera prst="orthographicFront"/>
            <a:lightRig rig="threePt" dir="t"/>
          </a:scene3d>
          <a:sp3d>
            <a:bevelT/>
          </a:sp3d>
        </p:spPr>
        <p:txBody>
          <a:bodyPr wrap="square" lIns="82124" tIns="41061" rIns="82124" bIns="41061" anchor="ctr">
            <a:spAutoFit/>
          </a:bodyPr>
          <a:lstStyle/>
          <a:p>
            <a:pPr algn="ctr" defTabSz="814388" fontAlgn="auto">
              <a:lnSpc>
                <a:spcPct val="90000"/>
              </a:lnSpc>
              <a:spcBef>
                <a:spcPts val="0"/>
              </a:spcBef>
              <a:spcAft>
                <a:spcPts val="0"/>
              </a:spcAft>
              <a:defRPr/>
            </a:pPr>
            <a:r>
              <a:rPr lang="en-US" b="1" kern="0" dirty="0">
                <a:solidFill>
                  <a:prstClr val="black"/>
                </a:solidFill>
                <a:latin typeface="Calibri" panose="020F0502020204030204" pitchFamily="34" charset="0"/>
              </a:rPr>
              <a:t>R</a:t>
            </a:r>
          </a:p>
        </p:txBody>
      </p:sp>
      <p:sp>
        <p:nvSpPr>
          <p:cNvPr id="68621" name="Right Arrow 17"/>
          <p:cNvSpPr>
            <a:spLocks noChangeArrowheads="1"/>
          </p:cNvSpPr>
          <p:nvPr/>
        </p:nvSpPr>
        <p:spPr bwMode="auto">
          <a:xfrm rot="1028559">
            <a:off x="6283865" y="3272305"/>
            <a:ext cx="619873" cy="660400"/>
          </a:xfrm>
          <a:prstGeom prst="rightArrow">
            <a:avLst>
              <a:gd name="adj1" fmla="val 50000"/>
              <a:gd name="adj2" fmla="val 49936"/>
            </a:avLst>
          </a:prstGeom>
          <a:solidFill>
            <a:srgbClr val="FFFF00"/>
          </a:solidFill>
          <a:ln w="9525">
            <a:solidFill>
              <a:schemeClr val="tx1">
                <a:lumMod val="65000"/>
              </a:schemeClr>
            </a:solidFill>
            <a:round/>
            <a:headEnd/>
            <a:tailEnd/>
          </a:ln>
        </p:spPr>
        <p:txBody>
          <a:bodyPr wrap="square" lIns="82124" tIns="41061" rIns="82124" bIns="41061" anchor="ctr">
            <a:spAutoFit/>
          </a:bodyPr>
          <a:lstStyle/>
          <a:p>
            <a:pPr algn="ctr" defTabSz="814388" fontAlgn="auto">
              <a:lnSpc>
                <a:spcPct val="90000"/>
              </a:lnSpc>
              <a:spcBef>
                <a:spcPts val="0"/>
              </a:spcBef>
              <a:spcAft>
                <a:spcPts val="0"/>
              </a:spcAft>
              <a:defRPr/>
            </a:pPr>
            <a:endParaRPr lang="en-US" kern="0" dirty="0">
              <a:solidFill>
                <a:prstClr val="white"/>
              </a:solidFill>
              <a:latin typeface="Calibri" panose="020F0502020204030204" pitchFamily="34" charset="0"/>
            </a:endParaRPr>
          </a:p>
        </p:txBody>
      </p:sp>
      <p:sp>
        <p:nvSpPr>
          <p:cNvPr id="68622" name="Right Arrow 18"/>
          <p:cNvSpPr>
            <a:spLocks noChangeArrowheads="1"/>
          </p:cNvSpPr>
          <p:nvPr/>
        </p:nvSpPr>
        <p:spPr bwMode="auto">
          <a:xfrm rot="20571441" flipV="1">
            <a:off x="6300863" y="2435622"/>
            <a:ext cx="589210" cy="660400"/>
          </a:xfrm>
          <a:prstGeom prst="rightArrow">
            <a:avLst>
              <a:gd name="adj1" fmla="val 50000"/>
              <a:gd name="adj2" fmla="val 49936"/>
            </a:avLst>
          </a:prstGeom>
          <a:solidFill>
            <a:srgbClr val="FFFF00"/>
          </a:solidFill>
          <a:ln w="9525">
            <a:solidFill>
              <a:schemeClr val="tx1">
                <a:lumMod val="65000"/>
              </a:schemeClr>
            </a:solidFill>
            <a:round/>
            <a:headEnd/>
            <a:tailEnd/>
          </a:ln>
        </p:spPr>
        <p:txBody>
          <a:bodyPr wrap="square" lIns="82124" tIns="41061" rIns="82124" bIns="41061" anchor="ctr">
            <a:spAutoFit/>
          </a:bodyPr>
          <a:lstStyle/>
          <a:p>
            <a:pPr algn="ctr" defTabSz="814388" fontAlgn="auto">
              <a:lnSpc>
                <a:spcPct val="90000"/>
              </a:lnSpc>
              <a:spcBef>
                <a:spcPts val="0"/>
              </a:spcBef>
              <a:spcAft>
                <a:spcPts val="0"/>
              </a:spcAft>
              <a:defRPr/>
            </a:pPr>
            <a:endParaRPr lang="en-US" kern="0" dirty="0">
              <a:solidFill>
                <a:prstClr val="white"/>
              </a:solidFill>
              <a:latin typeface="Calibri" panose="020F0502020204030204" pitchFamily="34" charset="0"/>
            </a:endParaRPr>
          </a:p>
        </p:txBody>
      </p:sp>
      <p:sp>
        <p:nvSpPr>
          <p:cNvPr id="68623" name="Rectangle 19"/>
          <p:cNvSpPr>
            <a:spLocks noChangeArrowheads="1"/>
          </p:cNvSpPr>
          <p:nvPr/>
        </p:nvSpPr>
        <p:spPr bwMode="auto">
          <a:xfrm>
            <a:off x="7050089" y="3639789"/>
            <a:ext cx="3233737" cy="642051"/>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a:solidFill>
                  <a:srgbClr val="000000"/>
                </a:solidFill>
                <a:latin typeface="Calibri" panose="020F0502020204030204" pitchFamily="34" charset="0"/>
              </a:rPr>
              <a:t>Everolimus + Bevacizumab + Octreotide LAR</a:t>
            </a:r>
          </a:p>
        </p:txBody>
      </p:sp>
      <p:sp>
        <p:nvSpPr>
          <p:cNvPr id="68624" name="Rectangle 20"/>
          <p:cNvSpPr>
            <a:spLocks noChangeArrowheads="1"/>
          </p:cNvSpPr>
          <p:nvPr/>
        </p:nvSpPr>
        <p:spPr bwMode="auto">
          <a:xfrm>
            <a:off x="7018672" y="2204619"/>
            <a:ext cx="3240087" cy="365052"/>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a:solidFill>
                  <a:srgbClr val="000000"/>
                </a:solidFill>
                <a:latin typeface="Calibri" panose="020F0502020204030204" pitchFamily="34" charset="0"/>
              </a:rPr>
              <a:t>Everolimus + Octreotide LAR</a:t>
            </a:r>
          </a:p>
        </p:txBody>
      </p:sp>
      <p:sp>
        <p:nvSpPr>
          <p:cNvPr id="68625" name="TextBox 21"/>
          <p:cNvSpPr txBox="1">
            <a:spLocks noChangeArrowheads="1"/>
          </p:cNvSpPr>
          <p:nvPr/>
        </p:nvSpPr>
        <p:spPr bwMode="auto">
          <a:xfrm>
            <a:off x="2167370" y="1321866"/>
            <a:ext cx="7862482" cy="43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algn="ctr" fontAlgn="auto">
              <a:lnSpc>
                <a:spcPct val="90000"/>
              </a:lnSpc>
              <a:spcBef>
                <a:spcPts val="0"/>
              </a:spcBef>
              <a:spcAft>
                <a:spcPts val="0"/>
              </a:spcAft>
              <a:defRPr/>
            </a:pPr>
            <a:r>
              <a:rPr lang="en-US" altLang="en-US" b="1" kern="0" dirty="0">
                <a:solidFill>
                  <a:srgbClr val="FFFF00"/>
                </a:solidFill>
                <a:effectLst>
                  <a:outerShdw blurRad="38100" dist="38100" dir="2700000" algn="tl">
                    <a:srgbClr val="000000"/>
                  </a:outerShdw>
                </a:effectLst>
                <a:latin typeface="Calibri" pitchFamily="34" charset="0"/>
              </a:rPr>
              <a:t>Randomized Phase II, primary endpoint PFS</a:t>
            </a:r>
          </a:p>
        </p:txBody>
      </p:sp>
      <p:sp>
        <p:nvSpPr>
          <p:cNvPr id="2" name="TextBox 1"/>
          <p:cNvSpPr txBox="1"/>
          <p:nvPr/>
        </p:nvSpPr>
        <p:spPr>
          <a:xfrm>
            <a:off x="1899995" y="4837993"/>
            <a:ext cx="8514208" cy="1200329"/>
          </a:xfrm>
          <a:prstGeom prst="rect">
            <a:avLst/>
          </a:prstGeom>
          <a:noFill/>
        </p:spPr>
        <p:txBody>
          <a:bodyPr wrap="square" rtlCol="0">
            <a:spAutoFit/>
          </a:bodyPr>
          <a:lstStyle/>
          <a:p>
            <a:pPr marL="285750" indent="-285750" fontAlgn="auto">
              <a:spcBef>
                <a:spcPts val="0"/>
              </a:spcBef>
              <a:spcAft>
                <a:spcPts val="0"/>
              </a:spcAft>
              <a:buFont typeface="Arial"/>
              <a:buChar char="•"/>
              <a:defRPr/>
            </a:pPr>
            <a:r>
              <a:rPr lang="en-US" kern="0" dirty="0">
                <a:effectLst>
                  <a:outerShdw blurRad="38100" dist="38100" dir="2700000" algn="tl">
                    <a:srgbClr val="000000">
                      <a:alpha val="43137"/>
                    </a:srgbClr>
                  </a:outerShdw>
                </a:effectLst>
                <a:latin typeface="Calibri" panose="020F0502020204030204" pitchFamily="34" charset="0"/>
              </a:rPr>
              <a:t>N = 150</a:t>
            </a:r>
          </a:p>
          <a:p>
            <a:pPr marL="285750" indent="-285750" fontAlgn="auto">
              <a:spcBef>
                <a:spcPts val="0"/>
              </a:spcBef>
              <a:spcAft>
                <a:spcPts val="0"/>
              </a:spcAft>
              <a:buFont typeface="Arial"/>
              <a:buChar char="•"/>
              <a:defRPr/>
            </a:pPr>
            <a:r>
              <a:rPr lang="en-US" kern="0" dirty="0">
                <a:effectLst>
                  <a:outerShdw blurRad="38100" dist="38100" dir="2700000" algn="tl">
                    <a:srgbClr val="000000">
                      <a:alpha val="43137"/>
                    </a:srgbClr>
                  </a:outerShdw>
                </a:effectLst>
                <a:latin typeface="Calibri" panose="020F0502020204030204" pitchFamily="34" charset="0"/>
              </a:rPr>
              <a:t>PFS; everolimus + bevacizumab 16.7 months , Everolimus 14 months, HR 0.80, p 0.12</a:t>
            </a:r>
          </a:p>
          <a:p>
            <a:pPr marL="285750" indent="-285750" fontAlgn="auto">
              <a:spcBef>
                <a:spcPts val="0"/>
              </a:spcBef>
              <a:spcAft>
                <a:spcPts val="0"/>
              </a:spcAft>
              <a:buFont typeface="Arial"/>
              <a:buChar char="•"/>
              <a:defRPr/>
            </a:pPr>
            <a:r>
              <a:rPr lang="en-US" kern="0" dirty="0">
                <a:effectLst>
                  <a:outerShdw blurRad="38100" dist="38100" dir="2700000" algn="tl">
                    <a:srgbClr val="000000">
                      <a:alpha val="43137"/>
                    </a:srgbClr>
                  </a:outerShdw>
                </a:effectLst>
                <a:latin typeface="Calibri" panose="020F0502020204030204" pitchFamily="34" charset="0"/>
              </a:rPr>
              <a:t>OS; 36.7 months versus 35 months, p 0.16</a:t>
            </a:r>
          </a:p>
          <a:p>
            <a:pPr marL="285750" indent="-285750" fontAlgn="auto">
              <a:spcBef>
                <a:spcPts val="0"/>
              </a:spcBef>
              <a:spcAft>
                <a:spcPts val="0"/>
              </a:spcAft>
              <a:buFont typeface="Arial"/>
              <a:buChar char="•"/>
              <a:defRPr/>
            </a:pPr>
            <a:r>
              <a:rPr lang="en-US" kern="0" dirty="0">
                <a:effectLst>
                  <a:outerShdw blurRad="38100" dist="38100" dir="2700000" algn="tl">
                    <a:srgbClr val="000000">
                      <a:alpha val="43137"/>
                    </a:srgbClr>
                  </a:outerShdw>
                </a:effectLst>
                <a:latin typeface="Calibri" panose="020F0502020204030204" pitchFamily="34" charset="0"/>
              </a:rPr>
              <a:t>Response rate 31% versus 12%, p 0.005 </a:t>
            </a:r>
          </a:p>
        </p:txBody>
      </p:sp>
      <p:sp>
        <p:nvSpPr>
          <p:cNvPr id="3" name="TextBox 2"/>
          <p:cNvSpPr txBox="1"/>
          <p:nvPr/>
        </p:nvSpPr>
        <p:spPr>
          <a:xfrm>
            <a:off x="7235761" y="6408878"/>
            <a:ext cx="3093978" cy="307777"/>
          </a:xfrm>
          <a:prstGeom prst="rect">
            <a:avLst/>
          </a:prstGeom>
          <a:noFill/>
        </p:spPr>
        <p:txBody>
          <a:bodyPr wrap="none" rtlCol="0">
            <a:spAutoFit/>
          </a:bodyPr>
          <a:lstStyle/>
          <a:p>
            <a:pPr fontAlgn="auto">
              <a:spcBef>
                <a:spcPts val="0"/>
              </a:spcBef>
              <a:spcAft>
                <a:spcPts val="0"/>
              </a:spcAft>
              <a:defRPr/>
            </a:pPr>
            <a:r>
              <a:rPr lang="en-US" sz="1400" kern="0" dirty="0">
                <a:solidFill>
                  <a:sysClr val="windowText" lastClr="000000"/>
                </a:solidFill>
              </a:rPr>
              <a:t>Kulke et al, ASCO, 2015, #4005</a:t>
            </a:r>
          </a:p>
        </p:txBody>
      </p:sp>
    </p:spTree>
    <p:extLst>
      <p:ext uri="{BB962C8B-B14F-4D97-AF65-F5344CB8AC3E}">
        <p14:creationId xmlns:p14="http://schemas.microsoft.com/office/powerpoint/2010/main" val="1289693699"/>
      </p:ext>
    </p:extLst>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8"/>
          <p:cNvSpPr txBox="1">
            <a:spLocks noChangeArrowheads="1"/>
          </p:cNvSpPr>
          <p:nvPr/>
        </p:nvSpPr>
        <p:spPr bwMode="auto">
          <a:xfrm>
            <a:off x="2130425" y="1976438"/>
            <a:ext cx="8047038" cy="2062162"/>
          </a:xfrm>
          <a:prstGeom prst="rect">
            <a:avLst/>
          </a:prstGeom>
          <a:noFill/>
          <a:ln w="9525">
            <a:noFill/>
            <a:miter lim="800000"/>
            <a:headEnd/>
            <a:tailEnd/>
          </a:ln>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GB" altLang="zh-CN" sz="2000" b="1" dirty="0">
                <a:solidFill>
                  <a:srgbClr val="FFFFFF"/>
                </a:solidFill>
                <a:latin typeface="Calibri" panose="020F0502020204030204" pitchFamily="34" charset="0"/>
                <a:ea typeface="SimSun" pitchFamily="2" charset="-122"/>
                <a:cs typeface="Arial" pitchFamily="34" charset="0"/>
              </a:rPr>
              <a:t>Arm A</a:t>
            </a:r>
            <a:r>
              <a:rPr lang="en-GB" altLang="zh-CN" sz="2000" dirty="0">
                <a:solidFill>
                  <a:srgbClr val="FFFFFF"/>
                </a:solidFill>
                <a:latin typeface="Calibri" panose="020F0502020204030204" pitchFamily="34" charset="0"/>
                <a:ea typeface="SimSun" pitchFamily="2" charset="-122"/>
                <a:cs typeface="Arial" pitchFamily="34" charset="0"/>
              </a:rPr>
              <a:t>:	</a:t>
            </a:r>
            <a:r>
              <a:rPr lang="en-GB" altLang="zh-CN" sz="2000" b="1" dirty="0">
                <a:solidFill>
                  <a:schemeClr val="tx2"/>
                </a:solidFill>
                <a:latin typeface="Calibri" panose="020F0502020204030204" pitchFamily="34" charset="0"/>
                <a:ea typeface="SimSun" pitchFamily="2" charset="-122"/>
                <a:cs typeface="Arial" pitchFamily="34" charset="0"/>
              </a:rPr>
              <a:t>Everolimus </a:t>
            </a:r>
            <a:r>
              <a:rPr lang="en-GB" altLang="zh-CN" sz="2000" dirty="0">
                <a:solidFill>
                  <a:srgbClr val="FFFFFF"/>
                </a:solidFill>
                <a:latin typeface="Calibri" panose="020F0502020204030204" pitchFamily="34" charset="0"/>
                <a:ea typeface="SimSun" pitchFamily="2" charset="-122"/>
                <a:cs typeface="Arial" pitchFamily="34" charset="0"/>
              </a:rPr>
              <a:t>		                           </a:t>
            </a:r>
            <a:r>
              <a:rPr lang="en-GB" altLang="zh-CN" sz="2000" b="1" dirty="0">
                <a:solidFill>
                  <a:srgbClr val="FFFFFF"/>
                </a:solidFill>
                <a:latin typeface="Calibri" panose="020F0502020204030204" pitchFamily="34" charset="0"/>
                <a:ea typeface="SimSun" pitchFamily="2" charset="-122"/>
                <a:cs typeface="Arial" pitchFamily="34" charset="0"/>
              </a:rPr>
              <a:t> 			</a:t>
            </a:r>
            <a:r>
              <a:rPr lang="en-GB" altLang="zh-CN" sz="2000" b="1" dirty="0">
                <a:solidFill>
                  <a:srgbClr val="FA8716"/>
                </a:solidFill>
                <a:latin typeface="Calibri" panose="020F0502020204030204" pitchFamily="34" charset="0"/>
                <a:ea typeface="SimSun" pitchFamily="2" charset="-122"/>
                <a:cs typeface="Arial" pitchFamily="34" charset="0"/>
              </a:rPr>
              <a:t>Everolimus</a:t>
            </a:r>
          </a:p>
          <a:p>
            <a:pPr fontAlgn="auto">
              <a:spcBef>
                <a:spcPts val="0"/>
              </a:spcBef>
              <a:spcAft>
                <a:spcPts val="0"/>
              </a:spcAft>
              <a:defRPr/>
            </a:pPr>
            <a:r>
              <a:rPr lang="en-GB" altLang="zh-CN" sz="2000" dirty="0">
                <a:solidFill>
                  <a:srgbClr val="FFFFFF"/>
                </a:solidFill>
                <a:latin typeface="Calibri" panose="020F0502020204030204" pitchFamily="34" charset="0"/>
                <a:ea typeface="SimSun" pitchFamily="2" charset="-122"/>
                <a:cs typeface="Arial" pitchFamily="34" charset="0"/>
              </a:rPr>
              <a:t>              (10 mg, daily)			            				(10 mg, daily)</a:t>
            </a:r>
          </a:p>
          <a:p>
            <a:pPr fontAlgn="auto">
              <a:spcBef>
                <a:spcPts val="0"/>
              </a:spcBef>
              <a:spcAft>
                <a:spcPts val="0"/>
              </a:spcAft>
              <a:defRPr/>
            </a:pPr>
            <a:endParaRPr lang="es-ES" sz="1600" dirty="0">
              <a:solidFill>
                <a:srgbClr val="FFFFFF"/>
              </a:solidFill>
              <a:latin typeface="Calibri" panose="020F0502020204030204" pitchFamily="34" charset="0"/>
              <a:ea typeface="SimSun" pitchFamily="2" charset="-122"/>
              <a:cs typeface="Arial" pitchFamily="34" charset="0"/>
            </a:endParaRPr>
          </a:p>
          <a:p>
            <a:pPr fontAlgn="auto">
              <a:spcBef>
                <a:spcPts val="0"/>
              </a:spcBef>
              <a:spcAft>
                <a:spcPts val="0"/>
              </a:spcAft>
              <a:defRPr/>
            </a:pPr>
            <a:endParaRPr lang="en-GB" altLang="zh-CN" sz="1600" b="1" dirty="0">
              <a:solidFill>
                <a:srgbClr val="FFFFFF"/>
              </a:solidFill>
              <a:latin typeface="Calibri" panose="020F0502020204030204" pitchFamily="34" charset="0"/>
              <a:ea typeface="SimSun" pitchFamily="2" charset="-122"/>
              <a:cs typeface="Arial" pitchFamily="34" charset="0"/>
            </a:endParaRPr>
          </a:p>
          <a:p>
            <a:pPr fontAlgn="auto">
              <a:spcBef>
                <a:spcPts val="0"/>
              </a:spcBef>
              <a:spcAft>
                <a:spcPts val="0"/>
              </a:spcAft>
              <a:defRPr/>
            </a:pPr>
            <a:endParaRPr lang="en-GB" altLang="zh-CN" sz="1600" b="1" dirty="0">
              <a:solidFill>
                <a:srgbClr val="FFFFFF"/>
              </a:solidFill>
              <a:latin typeface="Calibri" panose="020F0502020204030204" pitchFamily="34" charset="0"/>
              <a:ea typeface="SimSun" pitchFamily="2" charset="-122"/>
              <a:cs typeface="Arial" pitchFamily="34" charset="0"/>
            </a:endParaRPr>
          </a:p>
          <a:p>
            <a:pPr fontAlgn="auto">
              <a:spcBef>
                <a:spcPts val="0"/>
              </a:spcBef>
              <a:spcAft>
                <a:spcPts val="0"/>
              </a:spcAft>
              <a:defRPr/>
            </a:pPr>
            <a:endParaRPr lang="en-GB" altLang="zh-CN" sz="2000" b="1" dirty="0">
              <a:solidFill>
                <a:srgbClr val="FFFFFF"/>
              </a:solidFill>
              <a:latin typeface="Calibri" panose="020F0502020204030204" pitchFamily="34" charset="0"/>
              <a:ea typeface="SimSun" pitchFamily="2" charset="-122"/>
              <a:cs typeface="Arial" pitchFamily="34" charset="0"/>
            </a:endParaRPr>
          </a:p>
          <a:p>
            <a:pPr fontAlgn="auto">
              <a:spcBef>
                <a:spcPts val="0"/>
              </a:spcBef>
              <a:spcAft>
                <a:spcPts val="0"/>
              </a:spcAft>
              <a:defRPr/>
            </a:pPr>
            <a:r>
              <a:rPr lang="en-GB" altLang="zh-CN" sz="2000" b="1" dirty="0">
                <a:solidFill>
                  <a:srgbClr val="FFFFFF"/>
                </a:solidFill>
                <a:latin typeface="Calibri" panose="020F0502020204030204" pitchFamily="34" charset="0"/>
                <a:ea typeface="SimSun" pitchFamily="2" charset="-122"/>
                <a:cs typeface="Arial" pitchFamily="34" charset="0"/>
              </a:rPr>
              <a:t>Arm B</a:t>
            </a:r>
            <a:r>
              <a:rPr lang="en-GB" altLang="zh-CN" sz="2000" dirty="0">
                <a:solidFill>
                  <a:srgbClr val="FFFFFF"/>
                </a:solidFill>
                <a:latin typeface="Calibri" panose="020F0502020204030204" pitchFamily="34" charset="0"/>
                <a:ea typeface="SimSun" pitchFamily="2" charset="-122"/>
                <a:cs typeface="Arial" pitchFamily="34" charset="0"/>
              </a:rPr>
              <a:t>:	</a:t>
            </a:r>
            <a:r>
              <a:rPr lang="en-GB" altLang="zh-CN" sz="2000" b="1" dirty="0">
                <a:solidFill>
                  <a:schemeClr val="accent3"/>
                </a:solidFill>
                <a:latin typeface="Calibri" panose="020F0502020204030204" pitchFamily="34" charset="0"/>
                <a:ea typeface="SimSun" pitchFamily="2" charset="-122"/>
                <a:cs typeface="Arial" pitchFamily="34" charset="0"/>
              </a:rPr>
              <a:t>STZ-5FU </a:t>
            </a:r>
            <a:r>
              <a:rPr lang="en-GB" altLang="zh-CN" sz="2000" dirty="0">
                <a:solidFill>
                  <a:srgbClr val="FFFFFF"/>
                </a:solidFill>
                <a:latin typeface="Calibri" panose="020F0502020204030204" pitchFamily="34" charset="0"/>
                <a:ea typeface="SimSun" pitchFamily="2" charset="-122"/>
                <a:cs typeface="Arial" pitchFamily="34" charset="0"/>
              </a:rPr>
              <a:t>									</a:t>
            </a:r>
            <a:r>
              <a:rPr lang="en-GB" altLang="zh-CN" sz="2000" b="1" dirty="0">
                <a:solidFill>
                  <a:srgbClr val="00FFFF"/>
                </a:solidFill>
                <a:latin typeface="Calibri" panose="020F0502020204030204" pitchFamily="34" charset="0"/>
                <a:ea typeface="SimSun" pitchFamily="2" charset="-122"/>
                <a:cs typeface="Arial" pitchFamily="34" charset="0"/>
              </a:rPr>
              <a:t>STZ-5FU</a:t>
            </a:r>
          </a:p>
        </p:txBody>
      </p:sp>
      <p:sp>
        <p:nvSpPr>
          <p:cNvPr id="21" name="Rectangle 20"/>
          <p:cNvSpPr>
            <a:spLocks noGrp="1" noChangeArrowheads="1"/>
          </p:cNvSpPr>
          <p:nvPr/>
        </p:nvSpPr>
        <p:spPr>
          <a:xfrm>
            <a:off x="2438400" y="152400"/>
            <a:ext cx="8229600" cy="1143000"/>
          </a:xfrm>
          <a:prstGeom prst="rect">
            <a:avLst/>
          </a:prstGeom>
        </p:spPr>
        <p:txBody>
          <a:bodyPr anchor="ctr"/>
          <a:lstStyle>
            <a:lvl1pPr defTabSz="457200">
              <a:defRPr sz="2400">
                <a:solidFill>
                  <a:schemeClr val="tx1"/>
                </a:solidFill>
                <a:latin typeface="Verdana" pitchFamily="34" charset="0"/>
                <a:ea typeface="MS PGothic" pitchFamily="34" charset="-128"/>
              </a:defRPr>
            </a:lvl1pPr>
            <a:lvl2pPr marL="742950" indent="-285750" defTabSz="457200">
              <a:defRPr sz="2400">
                <a:solidFill>
                  <a:schemeClr val="tx1"/>
                </a:solidFill>
                <a:latin typeface="Verdana" pitchFamily="34" charset="0"/>
                <a:ea typeface="MS PGothic" pitchFamily="34" charset="-128"/>
              </a:defRPr>
            </a:lvl2pPr>
            <a:lvl3pPr marL="1143000" indent="-228600" defTabSz="457200">
              <a:defRPr sz="2400">
                <a:solidFill>
                  <a:schemeClr val="tx1"/>
                </a:solidFill>
                <a:latin typeface="Verdana" pitchFamily="34" charset="0"/>
                <a:ea typeface="MS PGothic" pitchFamily="34" charset="-128"/>
              </a:defRPr>
            </a:lvl3pPr>
            <a:lvl4pPr marL="1600200" indent="-228600" defTabSz="457200">
              <a:defRPr sz="2400">
                <a:solidFill>
                  <a:schemeClr val="tx1"/>
                </a:solidFill>
                <a:latin typeface="Verdana" pitchFamily="34" charset="0"/>
                <a:ea typeface="MS PGothic" pitchFamily="34" charset="-128"/>
              </a:defRPr>
            </a:lvl4pPr>
            <a:lvl5pPr marL="2057400" indent="-228600" defTabSz="457200">
              <a:defRPr sz="2400">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spcBef>
                <a:spcPts val="0"/>
              </a:spcBef>
              <a:spcAft>
                <a:spcPts val="0"/>
              </a:spcAft>
              <a:defRPr/>
            </a:pPr>
            <a:r>
              <a:rPr lang="es-ES" altLang="en-US" sz="3000" kern="0" dirty="0" err="1">
                <a:solidFill>
                  <a:srgbClr val="FFFF99"/>
                </a:solidFill>
                <a:effectLst>
                  <a:outerShdw blurRad="38100" dist="38100" dir="2700000" algn="tl">
                    <a:srgbClr val="000000"/>
                  </a:outerShdw>
                </a:effectLst>
                <a:latin typeface="Calibri" pitchFamily="34" charset="0"/>
              </a:rPr>
              <a:t>Sequence</a:t>
            </a:r>
            <a:r>
              <a:rPr lang="es-ES" altLang="en-US" sz="3000" kern="0" dirty="0">
                <a:solidFill>
                  <a:srgbClr val="FFFF99"/>
                </a:solidFill>
                <a:effectLst>
                  <a:outerShdw blurRad="38100" dist="38100" dir="2700000" algn="tl">
                    <a:srgbClr val="000000"/>
                  </a:outerShdw>
                </a:effectLst>
                <a:latin typeface="Calibri" pitchFamily="34" charset="0"/>
              </a:rPr>
              <a:t> </a:t>
            </a:r>
            <a:r>
              <a:rPr lang="es-ES" altLang="en-US" sz="3000" kern="0" dirty="0" err="1">
                <a:solidFill>
                  <a:srgbClr val="FFFF99"/>
                </a:solidFill>
                <a:effectLst>
                  <a:outerShdw blurRad="38100" dist="38100" dir="2700000" algn="tl">
                    <a:srgbClr val="000000"/>
                  </a:outerShdw>
                </a:effectLst>
                <a:latin typeface="Calibri" pitchFamily="34" charset="0"/>
              </a:rPr>
              <a:t>mTOR</a:t>
            </a:r>
            <a:r>
              <a:rPr lang="es-ES" altLang="en-US" sz="3000" kern="0" dirty="0">
                <a:solidFill>
                  <a:srgbClr val="FFFF99"/>
                </a:solidFill>
                <a:effectLst>
                  <a:outerShdw blurRad="38100" dist="38100" dir="2700000" algn="tl">
                    <a:srgbClr val="000000"/>
                  </a:outerShdw>
                </a:effectLst>
                <a:latin typeface="Calibri" pitchFamily="34" charset="0"/>
              </a:rPr>
              <a:t> </a:t>
            </a:r>
            <a:r>
              <a:rPr lang="es-ES" altLang="en-US" sz="3000" kern="0" dirty="0" err="1">
                <a:solidFill>
                  <a:srgbClr val="FFFF99"/>
                </a:solidFill>
                <a:effectLst>
                  <a:outerShdw blurRad="38100" dist="38100" dir="2700000" algn="tl">
                    <a:srgbClr val="000000"/>
                  </a:outerShdw>
                </a:effectLst>
                <a:latin typeface="Calibri" pitchFamily="34" charset="0"/>
              </a:rPr>
              <a:t>Study</a:t>
            </a:r>
            <a:r>
              <a:rPr lang="es-ES" altLang="en-US" sz="3000" kern="0" dirty="0">
                <a:solidFill>
                  <a:srgbClr val="FFFF99"/>
                </a:solidFill>
                <a:effectLst>
                  <a:outerShdw blurRad="38100" dist="38100" dir="2700000" algn="tl">
                    <a:srgbClr val="000000"/>
                  </a:outerShdw>
                </a:effectLst>
                <a:latin typeface="Calibri" pitchFamily="34" charset="0"/>
              </a:rPr>
              <a:t> (SEQTOR)</a:t>
            </a:r>
            <a:br>
              <a:rPr lang="es-ES" altLang="en-US" sz="3000" kern="0" dirty="0">
                <a:solidFill>
                  <a:srgbClr val="FFFF99"/>
                </a:solidFill>
                <a:effectLst>
                  <a:outerShdw blurRad="38100" dist="38100" dir="2700000" algn="tl">
                    <a:srgbClr val="000000"/>
                  </a:outerShdw>
                </a:effectLst>
                <a:latin typeface="Calibri" pitchFamily="34" charset="0"/>
              </a:rPr>
            </a:br>
            <a:r>
              <a:rPr lang="es-ES" altLang="en-US" sz="3000" kern="0" dirty="0">
                <a:solidFill>
                  <a:srgbClr val="FFFF99"/>
                </a:solidFill>
                <a:effectLst>
                  <a:outerShdw blurRad="38100" dist="38100" dir="2700000" algn="tl">
                    <a:srgbClr val="000000"/>
                  </a:outerShdw>
                </a:effectLst>
                <a:latin typeface="Calibri" pitchFamily="34" charset="0"/>
              </a:rPr>
              <a:t>Everolimus - STZ 5-FU in </a:t>
            </a:r>
            <a:r>
              <a:rPr lang="es-ES" altLang="en-US" sz="3000" kern="0" dirty="0" err="1">
                <a:solidFill>
                  <a:srgbClr val="FFFF99"/>
                </a:solidFill>
                <a:effectLst>
                  <a:outerShdw blurRad="38100" dist="38100" dir="2700000" algn="tl">
                    <a:srgbClr val="000000"/>
                  </a:outerShdw>
                </a:effectLst>
                <a:latin typeface="Calibri" pitchFamily="34" charset="0"/>
              </a:rPr>
              <a:t>Progressive</a:t>
            </a:r>
            <a:r>
              <a:rPr lang="es-ES" altLang="en-US" sz="3000" kern="0" dirty="0">
                <a:solidFill>
                  <a:srgbClr val="FFFF99"/>
                </a:solidFill>
                <a:effectLst>
                  <a:outerShdw blurRad="38100" dist="38100" dir="2700000" algn="tl">
                    <a:srgbClr val="000000"/>
                  </a:outerShdw>
                </a:effectLst>
                <a:latin typeface="Calibri" pitchFamily="34" charset="0"/>
              </a:rPr>
              <a:t> </a:t>
            </a:r>
            <a:r>
              <a:rPr lang="es-ES" altLang="en-US" sz="3000" kern="0" dirty="0" err="1">
                <a:solidFill>
                  <a:srgbClr val="FFFF99"/>
                </a:solidFill>
                <a:effectLst>
                  <a:outerShdw blurRad="38100" dist="38100" dir="2700000" algn="tl">
                    <a:srgbClr val="000000"/>
                  </a:outerShdw>
                </a:effectLst>
                <a:latin typeface="Calibri" pitchFamily="34" charset="0"/>
              </a:rPr>
              <a:t>pNET</a:t>
            </a:r>
            <a:r>
              <a:rPr lang="es-ES" altLang="en-US" sz="3000" kern="0" dirty="0">
                <a:solidFill>
                  <a:srgbClr val="FFFF99"/>
                </a:solidFill>
                <a:effectLst>
                  <a:outerShdw blurRad="38100" dist="38100" dir="2700000" algn="tl">
                    <a:srgbClr val="000000"/>
                  </a:outerShdw>
                </a:effectLst>
                <a:latin typeface="Calibri" pitchFamily="34" charset="0"/>
              </a:rPr>
              <a:t> </a:t>
            </a:r>
            <a:br>
              <a:rPr lang="es-ES" altLang="en-US" sz="3000" kern="0" dirty="0">
                <a:solidFill>
                  <a:srgbClr val="FFFF99"/>
                </a:solidFill>
                <a:effectLst>
                  <a:outerShdw blurRad="38100" dist="38100" dir="2700000" algn="tl">
                    <a:srgbClr val="000000"/>
                  </a:outerShdw>
                </a:effectLst>
                <a:latin typeface="Calibri" pitchFamily="34" charset="0"/>
              </a:rPr>
            </a:br>
            <a:endParaRPr lang="es-ES" altLang="en-US" sz="3000" kern="0" dirty="0">
              <a:solidFill>
                <a:srgbClr val="FFFF99"/>
              </a:solidFill>
              <a:effectLst>
                <a:outerShdw blurRad="38100" dist="38100" dir="2700000" algn="tl">
                  <a:srgbClr val="000000"/>
                </a:outerShdw>
              </a:effectLst>
              <a:latin typeface="Calibri" pitchFamily="34" charset="0"/>
            </a:endParaRPr>
          </a:p>
        </p:txBody>
      </p:sp>
      <p:sp>
        <p:nvSpPr>
          <p:cNvPr id="136196" name="Content Placeholder 1"/>
          <p:cNvSpPr>
            <a:spLocks noGrp="1"/>
          </p:cNvSpPr>
          <p:nvPr/>
        </p:nvSpPr>
        <p:spPr bwMode="auto">
          <a:xfrm>
            <a:off x="1976438" y="4192588"/>
            <a:ext cx="8450262" cy="2108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fontAlgn="auto">
              <a:spcBef>
                <a:spcPct val="20000"/>
              </a:spcBef>
              <a:spcAft>
                <a:spcPts val="0"/>
              </a:spcAft>
              <a:buClr>
                <a:srgbClr val="00FFFF"/>
              </a:buClr>
              <a:buFont typeface="Arial" panose="020B0604020202020204" pitchFamily="34" charset="0"/>
              <a:buChar char="•"/>
              <a:defRPr/>
            </a:pPr>
            <a:r>
              <a:rPr lang="en-US" altLang="en-US" sz="2000" kern="0">
                <a:latin typeface="Calibri" panose="020F0502020204030204" pitchFamily="34" charset="0"/>
              </a:rPr>
              <a:t>Accrual goal = 180 pts</a:t>
            </a:r>
          </a:p>
          <a:p>
            <a:pPr fontAlgn="auto">
              <a:spcBef>
                <a:spcPct val="20000"/>
              </a:spcBef>
              <a:spcAft>
                <a:spcPts val="0"/>
              </a:spcAft>
              <a:buClr>
                <a:srgbClr val="00FFFF"/>
              </a:buClr>
              <a:buFont typeface="Arial" panose="020B0604020202020204" pitchFamily="34" charset="0"/>
              <a:buChar char="•"/>
              <a:defRPr/>
            </a:pPr>
            <a:r>
              <a:rPr lang="en-US" altLang="en-US" sz="2000" kern="0">
                <a:latin typeface="Calibri" panose="020F0502020204030204" pitchFamily="34" charset="0"/>
              </a:rPr>
              <a:t>Study population: progressive, metastatic pNET, 1</a:t>
            </a:r>
            <a:r>
              <a:rPr lang="en-US" altLang="en-US" sz="2000" kern="0" baseline="30000">
                <a:latin typeface="Calibri" panose="020F0502020204030204" pitchFamily="34" charset="0"/>
              </a:rPr>
              <a:t>st</a:t>
            </a:r>
            <a:r>
              <a:rPr lang="en-US" altLang="en-US" sz="2000" kern="0">
                <a:latin typeface="Calibri" panose="020F0502020204030204" pitchFamily="34" charset="0"/>
              </a:rPr>
              <a:t> line after SSA, G1/G2</a:t>
            </a:r>
          </a:p>
          <a:p>
            <a:pPr fontAlgn="auto">
              <a:spcBef>
                <a:spcPct val="20000"/>
              </a:spcBef>
              <a:spcAft>
                <a:spcPts val="0"/>
              </a:spcAft>
              <a:buClr>
                <a:srgbClr val="00FFFF"/>
              </a:buClr>
              <a:buFont typeface="Arial" panose="020B0604020202020204" pitchFamily="34" charset="0"/>
              <a:buChar char="•"/>
              <a:defRPr/>
            </a:pPr>
            <a:r>
              <a:rPr lang="en-US" altLang="en-US" sz="2000" kern="0">
                <a:latin typeface="Calibri" panose="020F0502020204030204" pitchFamily="34" charset="0"/>
              </a:rPr>
              <a:t>Locations: Denmark, France, Germany, Italy, Netherlands, Spain, Sweden, UK</a:t>
            </a:r>
          </a:p>
          <a:p>
            <a:pPr fontAlgn="auto">
              <a:spcBef>
                <a:spcPct val="20000"/>
              </a:spcBef>
              <a:spcAft>
                <a:spcPts val="0"/>
              </a:spcAft>
              <a:buClr>
                <a:srgbClr val="00FFFF"/>
              </a:buClr>
              <a:buFont typeface="Arial" panose="020B0604020202020204" pitchFamily="34" charset="0"/>
              <a:buChar char="•"/>
              <a:defRPr/>
            </a:pPr>
            <a:r>
              <a:rPr lang="en-US" altLang="en-US" sz="2000" kern="0">
                <a:latin typeface="Calibri" panose="020F0502020204030204" pitchFamily="34" charset="0"/>
              </a:rPr>
              <a:t>Primary EP: PFS2; Secondary EP: OS, RR, biochemical response</a:t>
            </a:r>
          </a:p>
          <a:p>
            <a:pPr fontAlgn="auto">
              <a:spcBef>
                <a:spcPct val="20000"/>
              </a:spcBef>
              <a:spcAft>
                <a:spcPts val="0"/>
              </a:spcAft>
              <a:buClr>
                <a:srgbClr val="00FFFF"/>
              </a:buClr>
              <a:buFont typeface="Arial" panose="020B0604020202020204" pitchFamily="34" charset="0"/>
              <a:buChar char="•"/>
              <a:defRPr/>
            </a:pPr>
            <a:r>
              <a:rPr lang="en-US" altLang="en-US" sz="2000" kern="0">
                <a:latin typeface="Calibri" panose="020F0502020204030204" pitchFamily="34" charset="0"/>
              </a:rPr>
              <a:t>Anticipate first patient Q4 2014</a:t>
            </a:r>
          </a:p>
        </p:txBody>
      </p:sp>
      <p:sp>
        <p:nvSpPr>
          <p:cNvPr id="136197" name="Line 10"/>
          <p:cNvSpPr>
            <a:spLocks noChangeShapeType="1"/>
          </p:cNvSpPr>
          <p:nvPr/>
        </p:nvSpPr>
        <p:spPr bwMode="auto">
          <a:xfrm>
            <a:off x="4506914" y="2336800"/>
            <a:ext cx="9366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pPr fontAlgn="auto">
              <a:spcBef>
                <a:spcPts val="0"/>
              </a:spcBef>
              <a:spcAft>
                <a:spcPts val="0"/>
              </a:spcAft>
              <a:defRPr/>
            </a:pPr>
            <a:endParaRPr lang="en-US" kern="0">
              <a:solidFill>
                <a:sysClr val="windowText" lastClr="000000"/>
              </a:solidFill>
            </a:endParaRPr>
          </a:p>
        </p:txBody>
      </p:sp>
      <p:sp>
        <p:nvSpPr>
          <p:cNvPr id="136198" name="Line 11"/>
          <p:cNvSpPr>
            <a:spLocks noChangeShapeType="1"/>
          </p:cNvSpPr>
          <p:nvPr/>
        </p:nvSpPr>
        <p:spPr bwMode="auto">
          <a:xfrm>
            <a:off x="4506913" y="3776663"/>
            <a:ext cx="1008062"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pPr fontAlgn="auto">
              <a:spcBef>
                <a:spcPts val="0"/>
              </a:spcBef>
              <a:spcAft>
                <a:spcPts val="0"/>
              </a:spcAft>
              <a:defRPr/>
            </a:pPr>
            <a:endParaRPr lang="en-US" kern="0">
              <a:solidFill>
                <a:sysClr val="windowText" lastClr="000000"/>
              </a:solidFill>
            </a:endParaRPr>
          </a:p>
        </p:txBody>
      </p:sp>
      <p:sp>
        <p:nvSpPr>
          <p:cNvPr id="136199" name="Line 12"/>
          <p:cNvSpPr>
            <a:spLocks noChangeShapeType="1"/>
          </p:cNvSpPr>
          <p:nvPr/>
        </p:nvSpPr>
        <p:spPr bwMode="auto">
          <a:xfrm>
            <a:off x="6523039" y="2336800"/>
            <a:ext cx="9366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pPr fontAlgn="auto">
              <a:spcBef>
                <a:spcPts val="0"/>
              </a:spcBef>
              <a:spcAft>
                <a:spcPts val="0"/>
              </a:spcAft>
              <a:defRPr/>
            </a:pPr>
            <a:endParaRPr lang="en-US" kern="0">
              <a:solidFill>
                <a:sysClr val="windowText" lastClr="000000"/>
              </a:solidFill>
            </a:endParaRPr>
          </a:p>
        </p:txBody>
      </p:sp>
      <p:sp>
        <p:nvSpPr>
          <p:cNvPr id="136200" name="Line 13"/>
          <p:cNvSpPr>
            <a:spLocks noChangeShapeType="1"/>
          </p:cNvSpPr>
          <p:nvPr/>
        </p:nvSpPr>
        <p:spPr bwMode="auto">
          <a:xfrm>
            <a:off x="6596064" y="3776663"/>
            <a:ext cx="9366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pPr fontAlgn="auto">
              <a:spcBef>
                <a:spcPts val="0"/>
              </a:spcBef>
              <a:spcAft>
                <a:spcPts val="0"/>
              </a:spcAft>
              <a:defRPr/>
            </a:pPr>
            <a:endParaRPr lang="en-US" kern="0">
              <a:solidFill>
                <a:sysClr val="windowText" lastClr="000000"/>
              </a:solidFill>
            </a:endParaRPr>
          </a:p>
        </p:txBody>
      </p:sp>
      <p:sp>
        <p:nvSpPr>
          <p:cNvPr id="136201" name="Line 14"/>
          <p:cNvSpPr>
            <a:spLocks noChangeShapeType="1"/>
          </p:cNvSpPr>
          <p:nvPr/>
        </p:nvSpPr>
        <p:spPr bwMode="auto">
          <a:xfrm>
            <a:off x="5443539" y="2336801"/>
            <a:ext cx="1152525" cy="1439863"/>
          </a:xfrm>
          <a:prstGeom prst="line">
            <a:avLst/>
          </a:prstGeom>
          <a:noFill/>
          <a:ln w="28575">
            <a:solidFill>
              <a:schemeClr val="tx1"/>
            </a:solidFill>
            <a:round/>
            <a:headEnd/>
            <a:tailEnd/>
          </a:ln>
          <a:extLst>
            <a:ext uri="{909E8E84-426E-40dd-AFC4-6F175D3DCCD1}">
              <a14:hiddenFill xmlns="" xmlns:a14="http://schemas.microsoft.com/office/drawing/2010/main">
                <a:noFill/>
              </a14:hiddenFill>
            </a:ext>
          </a:extLst>
        </p:spPr>
        <p:txBody>
          <a:bodyPr/>
          <a:lstStyle/>
          <a:p>
            <a:pPr fontAlgn="auto">
              <a:spcBef>
                <a:spcPts val="0"/>
              </a:spcBef>
              <a:spcAft>
                <a:spcPts val="0"/>
              </a:spcAft>
              <a:defRPr/>
            </a:pPr>
            <a:endParaRPr lang="en-US" kern="0">
              <a:solidFill>
                <a:sysClr val="windowText" lastClr="000000"/>
              </a:solidFill>
            </a:endParaRPr>
          </a:p>
        </p:txBody>
      </p:sp>
      <p:sp>
        <p:nvSpPr>
          <p:cNvPr id="136202" name="Line 15"/>
          <p:cNvSpPr>
            <a:spLocks noChangeShapeType="1"/>
          </p:cNvSpPr>
          <p:nvPr/>
        </p:nvSpPr>
        <p:spPr bwMode="auto">
          <a:xfrm flipH="1">
            <a:off x="5514976" y="2336801"/>
            <a:ext cx="1008063" cy="1439863"/>
          </a:xfrm>
          <a:prstGeom prst="line">
            <a:avLst/>
          </a:prstGeom>
          <a:noFill/>
          <a:ln w="28575">
            <a:solidFill>
              <a:schemeClr val="tx1"/>
            </a:solidFill>
            <a:round/>
            <a:headEnd/>
            <a:tailEnd/>
          </a:ln>
          <a:extLst>
            <a:ext uri="{909E8E84-426E-40dd-AFC4-6F175D3DCCD1}">
              <a14:hiddenFill xmlns="" xmlns:a14="http://schemas.microsoft.com/office/drawing/2010/main">
                <a:noFill/>
              </a14:hiddenFill>
            </a:ext>
          </a:extLst>
        </p:spPr>
        <p:txBody>
          <a:bodyPr/>
          <a:lstStyle/>
          <a:p>
            <a:pPr fontAlgn="auto">
              <a:spcBef>
                <a:spcPts val="0"/>
              </a:spcBef>
              <a:spcAft>
                <a:spcPts val="0"/>
              </a:spcAft>
              <a:defRPr/>
            </a:pPr>
            <a:endParaRPr lang="en-US" kern="0">
              <a:solidFill>
                <a:sysClr val="windowText" lastClr="000000"/>
              </a:solidFill>
            </a:endParaRPr>
          </a:p>
        </p:txBody>
      </p:sp>
      <p:sp>
        <p:nvSpPr>
          <p:cNvPr id="136203" name="1 CuadroTexto"/>
          <p:cNvSpPr txBox="1">
            <a:spLocks noChangeArrowheads="1"/>
          </p:cNvSpPr>
          <p:nvPr/>
        </p:nvSpPr>
        <p:spPr bwMode="auto">
          <a:xfrm>
            <a:off x="2620963" y="1546225"/>
            <a:ext cx="723900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a:spAutoFit/>
          </a:bodyPr>
          <a:lstStyle>
            <a:lvl1pPr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fontAlgn="auto">
              <a:spcBef>
                <a:spcPts val="0"/>
              </a:spcBef>
              <a:spcAft>
                <a:spcPts val="0"/>
              </a:spcAft>
              <a:defRPr/>
            </a:pPr>
            <a:r>
              <a:rPr lang="es-ES" altLang="en-US" sz="2000" b="1" kern="0">
                <a:solidFill>
                  <a:srgbClr val="FFFFFF"/>
                </a:solidFill>
                <a:latin typeface="Calibri" panose="020F0502020204030204" pitchFamily="34" charset="0"/>
              </a:rPr>
              <a:t>Course 1 				Progression				Course 2</a:t>
            </a:r>
          </a:p>
        </p:txBody>
      </p:sp>
      <p:sp>
        <p:nvSpPr>
          <p:cNvPr id="30" name="Rechteck 12"/>
          <p:cNvSpPr/>
          <p:nvPr/>
        </p:nvSpPr>
        <p:spPr>
          <a:xfrm>
            <a:off x="5922964" y="6442076"/>
            <a:ext cx="4503737" cy="404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fontAlgn="auto">
              <a:spcBef>
                <a:spcPts val="0"/>
              </a:spcBef>
              <a:spcAft>
                <a:spcPts val="0"/>
              </a:spcAft>
              <a:defRPr/>
            </a:pPr>
            <a:r>
              <a:rPr lang="de-DE" sz="1600" dirty="0">
                <a:solidFill>
                  <a:srgbClr val="FFFFFF"/>
                </a:solidFill>
                <a:latin typeface="Calibri" panose="020F0502020204030204" pitchFamily="34" charset="0"/>
              </a:rPr>
              <a:t>Slide </a:t>
            </a:r>
            <a:r>
              <a:rPr lang="de-DE" sz="1600" dirty="0" err="1">
                <a:solidFill>
                  <a:srgbClr val="FFFFFF"/>
                </a:solidFill>
                <a:latin typeface="Calibri" panose="020F0502020204030204" pitchFamily="34" charset="0"/>
              </a:rPr>
              <a:t>courtesy</a:t>
            </a:r>
            <a:r>
              <a:rPr lang="de-DE" sz="1600" dirty="0">
                <a:solidFill>
                  <a:srgbClr val="FFFFFF"/>
                </a:solidFill>
                <a:latin typeface="Calibri" panose="020F0502020204030204" pitchFamily="34" charset="0"/>
              </a:rPr>
              <a:t> </a:t>
            </a:r>
            <a:r>
              <a:rPr lang="de-DE" sz="1600" dirty="0" err="1">
                <a:solidFill>
                  <a:srgbClr val="FFFFFF"/>
                </a:solidFill>
                <a:latin typeface="Calibri" panose="020F0502020204030204" pitchFamily="34" charset="0"/>
              </a:rPr>
              <a:t>of</a:t>
            </a:r>
            <a:r>
              <a:rPr lang="de-DE" sz="1600" dirty="0">
                <a:solidFill>
                  <a:srgbClr val="FFFFFF"/>
                </a:solidFill>
                <a:latin typeface="Calibri" panose="020F0502020204030204" pitchFamily="34" charset="0"/>
              </a:rPr>
              <a:t> R. Salazar, Study Lead, Barcelona</a:t>
            </a:r>
          </a:p>
        </p:txBody>
      </p:sp>
      <p:sp>
        <p:nvSpPr>
          <p:cNvPr id="136205" name="TextBox 2"/>
          <p:cNvSpPr txBox="1">
            <a:spLocks noChangeArrowheads="1"/>
          </p:cNvSpPr>
          <p:nvPr/>
        </p:nvSpPr>
        <p:spPr bwMode="auto">
          <a:xfrm>
            <a:off x="1606550" y="6165850"/>
            <a:ext cx="135890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fontAlgn="auto">
              <a:spcBef>
                <a:spcPts val="0"/>
              </a:spcBef>
              <a:spcAft>
                <a:spcPts val="0"/>
              </a:spcAft>
              <a:defRPr/>
            </a:pPr>
            <a:r>
              <a:rPr lang="en-GB" altLang="zh-CN" sz="1600" kern="0">
                <a:latin typeface="Calibri" panose="020F0502020204030204" pitchFamily="34" charset="0"/>
                <a:ea typeface="SimSun" panose="02010600030101010101" pitchFamily="2" charset="-122"/>
              </a:rPr>
              <a:t>NCT02246127</a:t>
            </a:r>
          </a:p>
        </p:txBody>
      </p:sp>
      <p:pic>
        <p:nvPicPr>
          <p:cNvPr id="136206" name="Picture 31" descr="C:\Users\bj113994\AppData\Local\Microsoft\Windows\Temporary Internet Files\Content.Outlook\CL4JA0AB\LOGO GETNE 20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8276" y="5399088"/>
            <a:ext cx="1368425"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extBox 8"/>
          <p:cNvSpPr txBox="1"/>
          <p:nvPr/>
        </p:nvSpPr>
        <p:spPr>
          <a:xfrm>
            <a:off x="4970464" y="1060451"/>
            <a:ext cx="2365375" cy="646113"/>
          </a:xfrm>
          <a:prstGeom prst="rect">
            <a:avLst/>
          </a:prstGeom>
          <a:noFill/>
        </p:spPr>
        <p:txBody>
          <a:bodyPr wrap="none">
            <a:spAutoFit/>
          </a:bodyPr>
          <a:lstStyle/>
          <a:p>
            <a:pPr algn="ctr" fontAlgn="auto">
              <a:spcBef>
                <a:spcPts val="0"/>
              </a:spcBef>
              <a:spcAft>
                <a:spcPts val="0"/>
              </a:spcAft>
              <a:defRPr/>
            </a:pPr>
            <a:r>
              <a:rPr lang="es-ES" kern="0" dirty="0">
                <a:solidFill>
                  <a:srgbClr val="FFFF99"/>
                </a:solidFill>
                <a:effectLst>
                  <a:outerShdw blurRad="38100" dist="38100" dir="2700000" algn="tl">
                    <a:srgbClr val="000000">
                      <a:alpha val="43137"/>
                    </a:srgbClr>
                  </a:outerShdw>
                </a:effectLst>
                <a:latin typeface="Calibri" panose="020F0502020204030204" pitchFamily="34" charset="0"/>
              </a:rPr>
              <a:t>(ENETS </a:t>
            </a:r>
            <a:r>
              <a:rPr lang="es-ES" kern="0" dirty="0" err="1">
                <a:solidFill>
                  <a:srgbClr val="FFFF99"/>
                </a:solidFill>
                <a:effectLst>
                  <a:outerShdw blurRad="38100" dist="38100" dir="2700000" algn="tl">
                    <a:srgbClr val="000000">
                      <a:alpha val="43137"/>
                    </a:srgbClr>
                  </a:outerShdw>
                </a:effectLst>
                <a:latin typeface="Calibri" panose="020F0502020204030204" pitchFamily="34" charset="0"/>
              </a:rPr>
              <a:t>supported</a:t>
            </a:r>
            <a:r>
              <a:rPr lang="es-ES" kern="0" dirty="0">
                <a:solidFill>
                  <a:srgbClr val="FFFF99"/>
                </a:solidFill>
                <a:effectLst>
                  <a:outerShdw blurRad="38100" dist="38100" dir="2700000" algn="tl">
                    <a:srgbClr val="000000">
                      <a:alpha val="43137"/>
                    </a:srgbClr>
                  </a:outerShdw>
                </a:effectLst>
                <a:latin typeface="Calibri" panose="020F0502020204030204" pitchFamily="34" charset="0"/>
              </a:rPr>
              <a:t> trial)</a:t>
            </a:r>
          </a:p>
          <a:p>
            <a:pPr algn="ctr" fontAlgn="auto">
              <a:spcBef>
                <a:spcPts val="0"/>
              </a:spcBef>
              <a:spcAft>
                <a:spcPts val="0"/>
              </a:spcAft>
              <a:defRPr/>
            </a:pPr>
            <a:endParaRPr lang="en-US" kern="0" dirty="0">
              <a:solidFill>
                <a:sysClr val="windowText" lastClr="000000"/>
              </a:solidFill>
            </a:endParaRPr>
          </a:p>
        </p:txBody>
      </p:sp>
    </p:spTree>
    <p:extLst>
      <p:ext uri="{BB962C8B-B14F-4D97-AF65-F5344CB8AC3E}">
        <p14:creationId xmlns:p14="http://schemas.microsoft.com/office/powerpoint/2010/main" val="138418110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2438400" y="228600"/>
            <a:ext cx="8229600" cy="1143000"/>
          </a:xfrm>
        </p:spPr>
        <p:txBody>
          <a:bodyPr vert="horz" wrap="square" lIns="91440" tIns="45720" rIns="91440" bIns="45720" numCol="1" anchor="t" anchorCtr="0" compatLnSpc="1">
            <a:prstTxWarp prst="textNoShape">
              <a:avLst/>
            </a:prstTxWarp>
          </a:bodyPr>
          <a:lstStyle/>
          <a:p>
            <a:pPr>
              <a:defRPr/>
            </a:pPr>
            <a:r>
              <a:rPr lang="en-US" altLang="en-US" dirty="0">
                <a:solidFill>
                  <a:srgbClr val="FFFF99"/>
                </a:solidFill>
                <a:latin typeface="Calibri" pitchFamily="34" charset="0"/>
                <a:cs typeface="MS PGothic" pitchFamily="34" charset="-128"/>
              </a:rPr>
              <a:t>Cytotoxic Combination Versus Single Agent</a:t>
            </a:r>
          </a:p>
        </p:txBody>
      </p:sp>
      <p:sp>
        <p:nvSpPr>
          <p:cNvPr id="27" name="Rectangle 3"/>
          <p:cNvSpPr>
            <a:spLocks noChangeArrowheads="1"/>
          </p:cNvSpPr>
          <p:nvPr/>
        </p:nvSpPr>
        <p:spPr bwMode="auto">
          <a:xfrm>
            <a:off x="1934508" y="3237322"/>
            <a:ext cx="2576512" cy="919050"/>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a:solidFill>
                  <a:srgbClr val="001342"/>
                </a:solidFill>
                <a:latin typeface="Calibri" panose="020F0502020204030204" pitchFamily="34" charset="0"/>
              </a:rPr>
              <a:t>Advanced pancreatic NETs, G1/G2</a:t>
            </a:r>
          </a:p>
          <a:p>
            <a:pPr algn="ctr" defTabSz="814388" fontAlgn="auto">
              <a:lnSpc>
                <a:spcPct val="90000"/>
              </a:lnSpc>
              <a:spcBef>
                <a:spcPts val="0"/>
              </a:spcBef>
              <a:spcAft>
                <a:spcPts val="0"/>
              </a:spcAft>
              <a:defRPr/>
            </a:pPr>
            <a:r>
              <a:rPr lang="en-US" sz="2000" kern="0" dirty="0">
                <a:solidFill>
                  <a:srgbClr val="001342"/>
                </a:solidFill>
                <a:latin typeface="Calibri" panose="020F0502020204030204" pitchFamily="34" charset="0"/>
              </a:rPr>
              <a:t>n=145</a:t>
            </a:r>
          </a:p>
        </p:txBody>
      </p:sp>
      <p:sp>
        <p:nvSpPr>
          <p:cNvPr id="28" name="Right Arrow 4"/>
          <p:cNvSpPr>
            <a:spLocks noChangeArrowheads="1"/>
          </p:cNvSpPr>
          <p:nvPr/>
        </p:nvSpPr>
        <p:spPr bwMode="auto">
          <a:xfrm>
            <a:off x="4615519" y="3386101"/>
            <a:ext cx="693503" cy="660400"/>
          </a:xfrm>
          <a:prstGeom prst="rightArrow">
            <a:avLst>
              <a:gd name="adj1" fmla="val 50000"/>
              <a:gd name="adj2" fmla="val 49936"/>
            </a:avLst>
          </a:prstGeom>
          <a:solidFill>
            <a:srgbClr val="FFFF66"/>
          </a:solidFill>
          <a:ln w="9525">
            <a:solidFill>
              <a:schemeClr val="tx1">
                <a:lumMod val="65000"/>
              </a:schemeClr>
            </a:solidFill>
            <a:round/>
            <a:headEnd/>
            <a:tailEnd/>
          </a:ln>
        </p:spPr>
        <p:txBody>
          <a:bodyPr wrap="square" lIns="82124" tIns="41061" rIns="82124" bIns="41061" anchor="ctr">
            <a:spAutoFit/>
          </a:bodyPr>
          <a:lstStyle/>
          <a:p>
            <a:pPr algn="ctr" defTabSz="814388" fontAlgn="auto">
              <a:lnSpc>
                <a:spcPct val="90000"/>
              </a:lnSpc>
              <a:spcBef>
                <a:spcPts val="0"/>
              </a:spcBef>
              <a:spcAft>
                <a:spcPts val="0"/>
              </a:spcAft>
              <a:defRPr/>
            </a:pPr>
            <a:endParaRPr lang="en-US" kern="0">
              <a:solidFill>
                <a:prstClr val="white"/>
              </a:solidFill>
              <a:latin typeface="Calibri" panose="020F0502020204030204" pitchFamily="34" charset="0"/>
            </a:endParaRPr>
          </a:p>
        </p:txBody>
      </p:sp>
      <p:sp>
        <p:nvSpPr>
          <p:cNvPr id="29" name="Oval 5"/>
          <p:cNvSpPr>
            <a:spLocks noChangeArrowheads="1"/>
          </p:cNvSpPr>
          <p:nvPr/>
        </p:nvSpPr>
        <p:spPr bwMode="auto">
          <a:xfrm>
            <a:off x="5418212" y="3489384"/>
            <a:ext cx="415962" cy="473660"/>
          </a:xfrm>
          <a:prstGeom prst="ellipse">
            <a:avLst/>
          </a:prstGeom>
          <a:solidFill>
            <a:srgbClr val="99FF99"/>
          </a:solidFill>
          <a:ln w="9525">
            <a:noFill/>
            <a:round/>
            <a:headEnd/>
            <a:tailEnd/>
          </a:ln>
          <a:scene3d>
            <a:camera prst="orthographicFront"/>
            <a:lightRig rig="threePt" dir="t"/>
          </a:scene3d>
          <a:sp3d>
            <a:bevelT/>
          </a:sp3d>
        </p:spPr>
        <p:txBody>
          <a:bodyPr wrap="none" lIns="82124" tIns="41061" rIns="82124" bIns="41061" anchor="ctr">
            <a:spAutoFit/>
          </a:bodyPr>
          <a:lstStyle/>
          <a:p>
            <a:pPr algn="ctr" defTabSz="814388" fontAlgn="auto">
              <a:lnSpc>
                <a:spcPct val="90000"/>
              </a:lnSpc>
              <a:spcBef>
                <a:spcPts val="0"/>
              </a:spcBef>
              <a:spcAft>
                <a:spcPts val="0"/>
              </a:spcAft>
              <a:defRPr/>
            </a:pPr>
            <a:r>
              <a:rPr lang="en-US" b="1" kern="0" dirty="0">
                <a:solidFill>
                  <a:srgbClr val="000000"/>
                </a:solidFill>
                <a:latin typeface="Calibri" panose="020F0502020204030204" pitchFamily="34" charset="0"/>
              </a:rPr>
              <a:t>R</a:t>
            </a:r>
          </a:p>
        </p:txBody>
      </p:sp>
      <p:sp>
        <p:nvSpPr>
          <p:cNvPr id="30" name="Right Arrow 7"/>
          <p:cNvSpPr>
            <a:spLocks noChangeArrowheads="1"/>
          </p:cNvSpPr>
          <p:nvPr/>
        </p:nvSpPr>
        <p:spPr bwMode="auto">
          <a:xfrm rot="1028559">
            <a:off x="6100928" y="4075847"/>
            <a:ext cx="833499" cy="660400"/>
          </a:xfrm>
          <a:prstGeom prst="rightArrow">
            <a:avLst>
              <a:gd name="adj1" fmla="val 50000"/>
              <a:gd name="adj2" fmla="val 49936"/>
            </a:avLst>
          </a:prstGeom>
          <a:solidFill>
            <a:srgbClr val="FFFF66"/>
          </a:solidFill>
          <a:ln w="9525">
            <a:solidFill>
              <a:schemeClr val="tx1">
                <a:lumMod val="65000"/>
              </a:schemeClr>
            </a:solidFill>
            <a:round/>
            <a:headEnd/>
            <a:tailEnd/>
          </a:ln>
        </p:spPr>
        <p:txBody>
          <a:bodyPr wrap="square" lIns="82124" tIns="41061" rIns="82124" bIns="41061" anchor="ctr">
            <a:spAutoFit/>
          </a:bodyPr>
          <a:lstStyle/>
          <a:p>
            <a:pPr algn="ctr" defTabSz="814388" fontAlgn="auto">
              <a:lnSpc>
                <a:spcPct val="90000"/>
              </a:lnSpc>
              <a:spcBef>
                <a:spcPts val="0"/>
              </a:spcBef>
              <a:spcAft>
                <a:spcPts val="0"/>
              </a:spcAft>
              <a:defRPr/>
            </a:pPr>
            <a:endParaRPr lang="en-US" kern="0">
              <a:solidFill>
                <a:prstClr val="white"/>
              </a:solidFill>
              <a:latin typeface="Calibri" panose="020F0502020204030204" pitchFamily="34" charset="0"/>
            </a:endParaRPr>
          </a:p>
        </p:txBody>
      </p:sp>
      <p:sp>
        <p:nvSpPr>
          <p:cNvPr id="31" name="Right Arrow 8"/>
          <p:cNvSpPr>
            <a:spLocks noChangeArrowheads="1"/>
          </p:cNvSpPr>
          <p:nvPr/>
        </p:nvSpPr>
        <p:spPr bwMode="auto">
          <a:xfrm rot="20571441" flipV="1">
            <a:off x="6124728" y="3087528"/>
            <a:ext cx="833663" cy="660400"/>
          </a:xfrm>
          <a:prstGeom prst="rightArrow">
            <a:avLst>
              <a:gd name="adj1" fmla="val 50000"/>
              <a:gd name="adj2" fmla="val 49936"/>
            </a:avLst>
          </a:prstGeom>
          <a:solidFill>
            <a:srgbClr val="FFFF66"/>
          </a:solidFill>
          <a:ln w="9525">
            <a:solidFill>
              <a:schemeClr val="tx1">
                <a:lumMod val="65000"/>
              </a:schemeClr>
            </a:solidFill>
            <a:round/>
            <a:headEnd/>
            <a:tailEnd/>
          </a:ln>
        </p:spPr>
        <p:txBody>
          <a:bodyPr wrap="square" lIns="82124" tIns="41061" rIns="82124" bIns="41061" anchor="ctr">
            <a:spAutoFit/>
          </a:bodyPr>
          <a:lstStyle/>
          <a:p>
            <a:pPr algn="ctr" defTabSz="814388" fontAlgn="auto">
              <a:lnSpc>
                <a:spcPct val="90000"/>
              </a:lnSpc>
              <a:spcBef>
                <a:spcPts val="0"/>
              </a:spcBef>
              <a:spcAft>
                <a:spcPts val="0"/>
              </a:spcAft>
              <a:defRPr/>
            </a:pPr>
            <a:endParaRPr lang="en-US" kern="0">
              <a:solidFill>
                <a:prstClr val="white"/>
              </a:solidFill>
              <a:latin typeface="Calibri" panose="020F0502020204030204" pitchFamily="34" charset="0"/>
            </a:endParaRPr>
          </a:p>
        </p:txBody>
      </p:sp>
      <p:sp>
        <p:nvSpPr>
          <p:cNvPr id="32" name="Rectangle 9"/>
          <p:cNvSpPr>
            <a:spLocks noChangeArrowheads="1"/>
          </p:cNvSpPr>
          <p:nvPr/>
        </p:nvSpPr>
        <p:spPr bwMode="auto">
          <a:xfrm>
            <a:off x="7060631" y="4529061"/>
            <a:ext cx="3448285" cy="365052"/>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err="1">
                <a:solidFill>
                  <a:srgbClr val="001342"/>
                </a:solidFill>
                <a:latin typeface="Calibri" panose="020F0502020204030204" pitchFamily="34" charset="0"/>
              </a:rPr>
              <a:t>Temozolomide</a:t>
            </a:r>
            <a:r>
              <a:rPr lang="en-US" sz="2000" kern="0" dirty="0">
                <a:solidFill>
                  <a:srgbClr val="001342"/>
                </a:solidFill>
                <a:latin typeface="Calibri" panose="020F0502020204030204" pitchFamily="34" charset="0"/>
              </a:rPr>
              <a:t> + </a:t>
            </a:r>
            <a:r>
              <a:rPr lang="en-US" sz="2000" kern="0" dirty="0" err="1">
                <a:solidFill>
                  <a:srgbClr val="001342"/>
                </a:solidFill>
                <a:latin typeface="Calibri" panose="020F0502020204030204" pitchFamily="34" charset="0"/>
              </a:rPr>
              <a:t>Capecitabine</a:t>
            </a:r>
            <a:endParaRPr lang="en-US" sz="2000" kern="0" dirty="0">
              <a:solidFill>
                <a:srgbClr val="001342"/>
              </a:solidFill>
              <a:latin typeface="Calibri" panose="020F0502020204030204" pitchFamily="34" charset="0"/>
            </a:endParaRPr>
          </a:p>
        </p:txBody>
      </p:sp>
      <p:sp>
        <p:nvSpPr>
          <p:cNvPr id="33" name="Rectangle 10"/>
          <p:cNvSpPr>
            <a:spLocks noChangeArrowheads="1"/>
          </p:cNvSpPr>
          <p:nvPr/>
        </p:nvSpPr>
        <p:spPr bwMode="auto">
          <a:xfrm>
            <a:off x="7020859" y="2747311"/>
            <a:ext cx="3454635" cy="365052"/>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algn="ctr" defTabSz="814388" fontAlgn="auto">
              <a:lnSpc>
                <a:spcPct val="90000"/>
              </a:lnSpc>
              <a:spcBef>
                <a:spcPts val="0"/>
              </a:spcBef>
              <a:spcAft>
                <a:spcPts val="0"/>
              </a:spcAft>
              <a:defRPr/>
            </a:pPr>
            <a:r>
              <a:rPr lang="en-US" sz="2000" kern="0" dirty="0" err="1">
                <a:solidFill>
                  <a:srgbClr val="001342"/>
                </a:solidFill>
                <a:latin typeface="Calibri" panose="020F0502020204030204" pitchFamily="34" charset="0"/>
              </a:rPr>
              <a:t>Temozolomide</a:t>
            </a:r>
            <a:endParaRPr lang="en-US" sz="2000" kern="0" dirty="0">
              <a:solidFill>
                <a:srgbClr val="001342"/>
              </a:solidFill>
              <a:latin typeface="Calibri" panose="020F0502020204030204" pitchFamily="34" charset="0"/>
            </a:endParaRPr>
          </a:p>
        </p:txBody>
      </p:sp>
      <p:sp>
        <p:nvSpPr>
          <p:cNvPr id="34" name="TextBox 13"/>
          <p:cNvSpPr txBox="1">
            <a:spLocks noChangeArrowheads="1"/>
          </p:cNvSpPr>
          <p:nvPr/>
        </p:nvSpPr>
        <p:spPr bwMode="auto">
          <a:xfrm>
            <a:off x="2016628" y="1230692"/>
            <a:ext cx="8258175" cy="7632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algn="ctr" fontAlgn="auto">
              <a:lnSpc>
                <a:spcPct val="90000"/>
              </a:lnSpc>
              <a:spcBef>
                <a:spcPts val="0"/>
              </a:spcBef>
              <a:spcAft>
                <a:spcPts val="0"/>
              </a:spcAft>
              <a:defRPr/>
            </a:pPr>
            <a:r>
              <a:rPr lang="en-US" altLang="en-US" kern="0" dirty="0">
                <a:solidFill>
                  <a:srgbClr val="FFFF00"/>
                </a:solidFill>
                <a:effectLst>
                  <a:outerShdw blurRad="38100" dist="38100" dir="2700000" algn="tl">
                    <a:srgbClr val="000000"/>
                  </a:outerShdw>
                </a:effectLst>
                <a:latin typeface="Calibri" pitchFamily="34" charset="0"/>
              </a:rPr>
              <a:t>ECOG/ACRIN 2211 (PI: Kunz): randomized Phase II</a:t>
            </a:r>
          </a:p>
          <a:p>
            <a:pPr marL="0" lvl="1" algn="ctr" fontAlgn="auto">
              <a:lnSpc>
                <a:spcPct val="90000"/>
              </a:lnSpc>
              <a:spcBef>
                <a:spcPts val="0"/>
              </a:spcBef>
              <a:spcAft>
                <a:spcPts val="0"/>
              </a:spcAft>
              <a:defRPr/>
            </a:pPr>
            <a:r>
              <a:rPr lang="en-US" altLang="en-US" kern="0" dirty="0">
                <a:solidFill>
                  <a:srgbClr val="FFFF00"/>
                </a:solidFill>
                <a:effectLst>
                  <a:outerShdw blurRad="38100" dist="38100" dir="2700000" algn="tl">
                    <a:srgbClr val="000000"/>
                  </a:outerShdw>
                </a:effectLst>
                <a:latin typeface="Calibri" pitchFamily="34" charset="0"/>
              </a:rPr>
              <a:t>Primary endpoint PFS</a:t>
            </a:r>
          </a:p>
        </p:txBody>
      </p:sp>
    </p:spTree>
    <p:extLst>
      <p:ext uri="{BB962C8B-B14F-4D97-AF65-F5344CB8AC3E}">
        <p14:creationId xmlns:p14="http://schemas.microsoft.com/office/powerpoint/2010/main" val="373775528"/>
      </p:ext>
    </p:extLst>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83958" y="215572"/>
            <a:ext cx="7884042" cy="709461"/>
          </a:xfrm>
        </p:spPr>
        <p:txBody>
          <a:bodyPr/>
          <a:lstStyle/>
          <a:p>
            <a:r>
              <a:rPr lang="en-US" sz="3000" dirty="0">
                <a:solidFill>
                  <a:srgbClr val="FFFF99"/>
                </a:solidFill>
                <a:latin typeface="Calibri" panose="020F0502020204030204" pitchFamily="34" charset="0"/>
              </a:rPr>
              <a:t>Targeted Agents in Early Clinical Trials in NETs</a:t>
            </a:r>
          </a:p>
        </p:txBody>
      </p:sp>
      <p:graphicFrame>
        <p:nvGraphicFramePr>
          <p:cNvPr id="5" name="Content Placeholder 4"/>
          <p:cNvGraphicFramePr>
            <a:graphicFrameLocks noGrp="1"/>
          </p:cNvGraphicFramePr>
          <p:nvPr>
            <p:ph idx="1"/>
            <p:extLst/>
          </p:nvPr>
        </p:nvGraphicFramePr>
        <p:xfrm>
          <a:off x="2922588" y="1314450"/>
          <a:ext cx="6572515" cy="4820920"/>
        </p:xfrm>
        <a:graphic>
          <a:graphicData uri="http://schemas.openxmlformats.org/drawingml/2006/table">
            <a:tbl>
              <a:tblPr firstRow="1" bandRow="1">
                <a:tableStyleId>{5C22544A-7EE6-4342-B048-85BDC9FD1C3A}</a:tableStyleId>
              </a:tblPr>
              <a:tblGrid>
                <a:gridCol w="2754074">
                  <a:extLst>
                    <a:ext uri="{9D8B030D-6E8A-4147-A177-3AD203B41FA5}">
                      <a16:colId xmlns:a16="http://schemas.microsoft.com/office/drawing/2014/main" val="20000"/>
                    </a:ext>
                  </a:extLst>
                </a:gridCol>
                <a:gridCol w="3818441">
                  <a:extLst>
                    <a:ext uri="{9D8B030D-6E8A-4147-A177-3AD203B41FA5}">
                      <a16:colId xmlns:a16="http://schemas.microsoft.com/office/drawing/2014/main" val="20001"/>
                    </a:ext>
                  </a:extLst>
                </a:gridCol>
              </a:tblGrid>
              <a:tr h="370840">
                <a:tc>
                  <a:txBody>
                    <a:bodyPr/>
                    <a:lstStyle/>
                    <a:p>
                      <a:r>
                        <a:rPr lang="en-US" dirty="0"/>
                        <a:t>Drug</a:t>
                      </a:r>
                    </a:p>
                  </a:txBody>
                  <a:tcPr/>
                </a:tc>
                <a:tc>
                  <a:txBody>
                    <a:bodyPr/>
                    <a:lstStyle/>
                    <a:p>
                      <a:r>
                        <a:rPr lang="en-US" dirty="0"/>
                        <a:t>Target(s)</a:t>
                      </a:r>
                    </a:p>
                  </a:txBody>
                  <a:tcPr/>
                </a:tc>
                <a:extLst>
                  <a:ext uri="{0D108BD9-81ED-4DB2-BD59-A6C34878D82A}">
                    <a16:rowId xmlns:a16="http://schemas.microsoft.com/office/drawing/2014/main" val="10000"/>
                  </a:ext>
                </a:extLst>
              </a:tr>
              <a:tr h="370840">
                <a:tc>
                  <a:txBody>
                    <a:bodyPr/>
                    <a:lstStyle/>
                    <a:p>
                      <a:r>
                        <a:rPr lang="en-US" dirty="0"/>
                        <a:t>BEZ235</a:t>
                      </a:r>
                    </a:p>
                  </a:txBody>
                  <a:tcPr/>
                </a:tc>
                <a:tc>
                  <a:txBody>
                    <a:bodyPr/>
                    <a:lstStyle/>
                    <a:p>
                      <a:r>
                        <a:rPr lang="en-US" dirty="0"/>
                        <a:t>Dual PIEK/mTOR</a:t>
                      </a:r>
                    </a:p>
                  </a:txBody>
                  <a:tcPr/>
                </a:tc>
                <a:extLst>
                  <a:ext uri="{0D108BD9-81ED-4DB2-BD59-A6C34878D82A}">
                    <a16:rowId xmlns:a16="http://schemas.microsoft.com/office/drawing/2014/main" val="10001"/>
                  </a:ext>
                </a:extLst>
              </a:tr>
              <a:tr h="370840">
                <a:tc>
                  <a:txBody>
                    <a:bodyPr/>
                    <a:lstStyle/>
                    <a:p>
                      <a:r>
                        <a:rPr lang="en-US" dirty="0"/>
                        <a:t>Axitinib</a:t>
                      </a:r>
                    </a:p>
                  </a:txBody>
                  <a:tcPr/>
                </a:tc>
                <a:tc>
                  <a:txBody>
                    <a:bodyPr/>
                    <a:lstStyle/>
                    <a:p>
                      <a:r>
                        <a:rPr lang="en-US" dirty="0"/>
                        <a:t>Multiple kinases including VEGFR2</a:t>
                      </a:r>
                    </a:p>
                  </a:txBody>
                  <a:tcPr/>
                </a:tc>
                <a:extLst>
                  <a:ext uri="{0D108BD9-81ED-4DB2-BD59-A6C34878D82A}">
                    <a16:rowId xmlns:a16="http://schemas.microsoft.com/office/drawing/2014/main" val="10002"/>
                  </a:ext>
                </a:extLst>
              </a:tr>
              <a:tr h="370840">
                <a:tc>
                  <a:txBody>
                    <a:bodyPr/>
                    <a:lstStyle/>
                    <a:p>
                      <a:r>
                        <a:rPr lang="en-US" dirty="0"/>
                        <a:t>Ibrutinib</a:t>
                      </a:r>
                    </a:p>
                  </a:txBody>
                  <a:tcPr/>
                </a:tc>
                <a:tc>
                  <a:txBody>
                    <a:bodyPr/>
                    <a:lstStyle/>
                    <a:p>
                      <a:r>
                        <a:rPr lang="en-US" dirty="0"/>
                        <a:t>BTK</a:t>
                      </a:r>
                    </a:p>
                  </a:txBody>
                  <a:tcPr/>
                </a:tc>
                <a:extLst>
                  <a:ext uri="{0D108BD9-81ED-4DB2-BD59-A6C34878D82A}">
                    <a16:rowId xmlns:a16="http://schemas.microsoft.com/office/drawing/2014/main" val="10003"/>
                  </a:ext>
                </a:extLst>
              </a:tr>
              <a:tr h="370840">
                <a:tc>
                  <a:txBody>
                    <a:bodyPr/>
                    <a:lstStyle/>
                    <a:p>
                      <a:r>
                        <a:rPr lang="en-US" dirty="0"/>
                        <a:t>MK2206</a:t>
                      </a:r>
                    </a:p>
                  </a:txBody>
                  <a:tcPr/>
                </a:tc>
                <a:tc>
                  <a:txBody>
                    <a:bodyPr/>
                    <a:lstStyle/>
                    <a:p>
                      <a:r>
                        <a:rPr lang="en-US" dirty="0"/>
                        <a:t>Akt</a:t>
                      </a:r>
                    </a:p>
                  </a:txBody>
                  <a:tcPr/>
                </a:tc>
                <a:extLst>
                  <a:ext uri="{0D108BD9-81ED-4DB2-BD59-A6C34878D82A}">
                    <a16:rowId xmlns:a16="http://schemas.microsoft.com/office/drawing/2014/main" val="10004"/>
                  </a:ext>
                </a:extLst>
              </a:tr>
              <a:tr h="370840">
                <a:tc>
                  <a:txBody>
                    <a:bodyPr/>
                    <a:lstStyle/>
                    <a:p>
                      <a:r>
                        <a:rPr lang="en-US" dirty="0"/>
                        <a:t>LEE011</a:t>
                      </a:r>
                    </a:p>
                  </a:txBody>
                  <a:tcPr/>
                </a:tc>
                <a:tc>
                  <a:txBody>
                    <a:bodyPr/>
                    <a:lstStyle/>
                    <a:p>
                      <a:r>
                        <a:rPr lang="en-US" dirty="0"/>
                        <a:t>CDK 4/6</a:t>
                      </a:r>
                    </a:p>
                  </a:txBody>
                  <a:tcPr/>
                </a:tc>
                <a:extLst>
                  <a:ext uri="{0D108BD9-81ED-4DB2-BD59-A6C34878D82A}">
                    <a16:rowId xmlns:a16="http://schemas.microsoft.com/office/drawing/2014/main" val="10005"/>
                  </a:ext>
                </a:extLst>
              </a:tr>
              <a:tr h="370840">
                <a:tc>
                  <a:txBody>
                    <a:bodyPr/>
                    <a:lstStyle/>
                    <a:p>
                      <a:r>
                        <a:rPr lang="en-US" dirty="0"/>
                        <a:t>Dovitinib</a:t>
                      </a:r>
                    </a:p>
                  </a:txBody>
                  <a:tcPr/>
                </a:tc>
                <a:tc>
                  <a:txBody>
                    <a:bodyPr/>
                    <a:lstStyle/>
                    <a:p>
                      <a:r>
                        <a:rPr lang="en-US" dirty="0"/>
                        <a:t>FGFR</a:t>
                      </a:r>
                    </a:p>
                  </a:txBody>
                  <a:tcPr/>
                </a:tc>
                <a:extLst>
                  <a:ext uri="{0D108BD9-81ED-4DB2-BD59-A6C34878D82A}">
                    <a16:rowId xmlns:a16="http://schemas.microsoft.com/office/drawing/2014/main" val="10006"/>
                  </a:ext>
                </a:extLst>
              </a:tr>
              <a:tr h="370840">
                <a:tc>
                  <a:txBody>
                    <a:bodyPr/>
                    <a:lstStyle/>
                    <a:p>
                      <a:r>
                        <a:rPr lang="en-US" dirty="0"/>
                        <a:t>Pembrolizumab</a:t>
                      </a:r>
                    </a:p>
                  </a:txBody>
                  <a:tcPr/>
                </a:tc>
                <a:tc>
                  <a:txBody>
                    <a:bodyPr/>
                    <a:lstStyle/>
                    <a:p>
                      <a:r>
                        <a:rPr lang="en-US" dirty="0"/>
                        <a:t>PD-1</a:t>
                      </a:r>
                    </a:p>
                  </a:txBody>
                  <a:tcPr/>
                </a:tc>
                <a:extLst>
                  <a:ext uri="{0D108BD9-81ED-4DB2-BD59-A6C34878D82A}">
                    <a16:rowId xmlns:a16="http://schemas.microsoft.com/office/drawing/2014/main" val="10007"/>
                  </a:ext>
                </a:extLst>
              </a:tr>
              <a:tr h="370840">
                <a:tc>
                  <a:txBody>
                    <a:bodyPr/>
                    <a:lstStyle/>
                    <a:p>
                      <a:r>
                        <a:rPr lang="en-US" dirty="0"/>
                        <a:t>Ziv-aflibercept</a:t>
                      </a:r>
                    </a:p>
                  </a:txBody>
                  <a:tcPr/>
                </a:tc>
                <a:tc>
                  <a:txBody>
                    <a:bodyPr/>
                    <a:lstStyle/>
                    <a:p>
                      <a:r>
                        <a:rPr lang="en-US" dirty="0"/>
                        <a:t>VEGF, PLGF</a:t>
                      </a:r>
                    </a:p>
                  </a:txBody>
                  <a:tcPr/>
                </a:tc>
                <a:extLst>
                  <a:ext uri="{0D108BD9-81ED-4DB2-BD59-A6C34878D82A}">
                    <a16:rowId xmlns:a16="http://schemas.microsoft.com/office/drawing/2014/main" val="10008"/>
                  </a:ext>
                </a:extLst>
              </a:tr>
              <a:tr h="370840">
                <a:tc>
                  <a:txBody>
                    <a:bodyPr/>
                    <a:lstStyle/>
                    <a:p>
                      <a:r>
                        <a:rPr lang="en-US" dirty="0"/>
                        <a:t>Entcretinib</a:t>
                      </a:r>
                    </a:p>
                  </a:txBody>
                  <a:tcPr/>
                </a:tc>
                <a:tc>
                  <a:txBody>
                    <a:bodyPr/>
                    <a:lstStyle/>
                    <a:p>
                      <a:r>
                        <a:rPr lang="en-US" dirty="0"/>
                        <a:t>TRK, ROS1, ALK</a:t>
                      </a:r>
                    </a:p>
                  </a:txBody>
                  <a:tcPr/>
                </a:tc>
                <a:extLst>
                  <a:ext uri="{0D108BD9-81ED-4DB2-BD59-A6C34878D82A}">
                    <a16:rowId xmlns:a16="http://schemas.microsoft.com/office/drawing/2014/main" val="10009"/>
                  </a:ext>
                </a:extLst>
              </a:tr>
              <a:tr h="370840">
                <a:tc>
                  <a:txBody>
                    <a:bodyPr/>
                    <a:lstStyle/>
                    <a:p>
                      <a:r>
                        <a:rPr lang="en-US" dirty="0"/>
                        <a:t>Nintadanib</a:t>
                      </a:r>
                    </a:p>
                  </a:txBody>
                  <a:tcPr/>
                </a:tc>
                <a:tc>
                  <a:txBody>
                    <a:bodyPr/>
                    <a:lstStyle/>
                    <a:p>
                      <a:r>
                        <a:rPr lang="en-US" dirty="0"/>
                        <a:t>VEGFR, FGFR, PDGFR</a:t>
                      </a:r>
                    </a:p>
                  </a:txBody>
                  <a:tcPr/>
                </a:tc>
                <a:extLst>
                  <a:ext uri="{0D108BD9-81ED-4DB2-BD59-A6C34878D82A}">
                    <a16:rowId xmlns:a16="http://schemas.microsoft.com/office/drawing/2014/main" val="10010"/>
                  </a:ext>
                </a:extLst>
              </a:tr>
              <a:tr h="370840">
                <a:tc>
                  <a:txBody>
                    <a:bodyPr/>
                    <a:lstStyle/>
                    <a:p>
                      <a:r>
                        <a:rPr lang="en-US" dirty="0"/>
                        <a:t>Cerfilzomib</a:t>
                      </a:r>
                    </a:p>
                  </a:txBody>
                  <a:tcPr/>
                </a:tc>
                <a:tc>
                  <a:txBody>
                    <a:bodyPr/>
                    <a:lstStyle/>
                    <a:p>
                      <a:r>
                        <a:rPr lang="en-US" dirty="0"/>
                        <a:t>20S proteosome</a:t>
                      </a:r>
                    </a:p>
                  </a:txBody>
                  <a:tcPr/>
                </a:tc>
                <a:extLst>
                  <a:ext uri="{0D108BD9-81ED-4DB2-BD59-A6C34878D82A}">
                    <a16:rowId xmlns:a16="http://schemas.microsoft.com/office/drawing/2014/main" val="10011"/>
                  </a:ext>
                </a:extLst>
              </a:tr>
              <a:tr h="370840">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82569956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660917" y="1158103"/>
            <a:ext cx="8645235" cy="2492990"/>
          </a:xfrm>
          <a:prstGeom prst="rect">
            <a:avLst/>
          </a:prstGeom>
          <a:noFill/>
        </p:spPr>
        <p:txBody>
          <a:bodyPr wrap="square">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a:r>
              <a:rPr lang="en-US" dirty="0">
                <a:effectLst>
                  <a:outerShdw blurRad="38100" dist="38100" dir="2700000" algn="tl">
                    <a:srgbClr val="000000">
                      <a:alpha val="43137"/>
                    </a:srgbClr>
                  </a:outerShdw>
                </a:effectLst>
                <a:latin typeface="Calibri" panose="020F0502020204030204" pitchFamily="34" charset="0"/>
              </a:rPr>
              <a:t>Clinical Case Studies and Case Management Discussions </a:t>
            </a:r>
          </a:p>
          <a:p>
            <a:pPr algn="ctr"/>
            <a:endParaRPr lang="en-US" b="1" dirty="0">
              <a:effectLst>
                <a:outerShdw blurRad="38100" dist="38100" dir="2700000" algn="tl">
                  <a:srgbClr val="000000">
                    <a:alpha val="43137"/>
                  </a:srgbClr>
                </a:outerShdw>
              </a:effectLst>
              <a:latin typeface="Calibri" panose="020F0502020204030204" pitchFamily="34" charset="0"/>
            </a:endParaRPr>
          </a:p>
          <a:p>
            <a:pPr algn="ctr"/>
            <a:r>
              <a:rPr lang="en-US" sz="3600" dirty="0">
                <a:solidFill>
                  <a:srgbClr val="FFFF99"/>
                </a:solidFill>
                <a:effectLst>
                  <a:outerShdw blurRad="38100" dist="38100" dir="2700000" algn="tl">
                    <a:srgbClr val="000000">
                      <a:alpha val="43137"/>
                    </a:srgbClr>
                  </a:outerShdw>
                </a:effectLst>
                <a:latin typeface="Calibri" panose="020F0502020204030204" pitchFamily="34" charset="0"/>
              </a:rPr>
              <a:t>Real World Application of Established and Emerging Therapies and Technologies for Patients with GEP-NETs</a:t>
            </a:r>
          </a:p>
        </p:txBody>
      </p:sp>
      <p:sp>
        <p:nvSpPr>
          <p:cNvPr id="5" name="Title 1"/>
          <p:cNvSpPr txBox="1">
            <a:spLocks/>
          </p:cNvSpPr>
          <p:nvPr/>
        </p:nvSpPr>
        <p:spPr>
          <a:xfrm>
            <a:off x="1871330" y="260054"/>
            <a:ext cx="10395098"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600" kern="0" dirty="0">
                <a:solidFill>
                  <a:srgbClr val="FFFF99"/>
                </a:solidFill>
                <a:latin typeface="Calibri" panose="020F0502020204030204" pitchFamily="34" charset="0"/>
              </a:rPr>
              <a:t>A Year 2017 Technology, Pharmacology, and Surgical  Update</a:t>
            </a:r>
            <a:br>
              <a:rPr lang="en-US" sz="2600" kern="0" dirty="0">
                <a:solidFill>
                  <a:srgbClr val="FFFF99"/>
                </a:solidFill>
                <a:latin typeface="Calibri" panose="020F0502020204030204" pitchFamily="34" charset="0"/>
              </a:rPr>
            </a:br>
            <a:r>
              <a:rPr lang="en-US" sz="2600" kern="0" dirty="0">
                <a:solidFill>
                  <a:srgbClr val="FFFF99"/>
                </a:solidFill>
                <a:latin typeface="Calibri" panose="020F0502020204030204" pitchFamily="34" charset="0"/>
              </a:rPr>
              <a:t>    </a:t>
            </a:r>
            <a:endParaRPr lang="en-US" sz="2600" kern="0" dirty="0">
              <a:solidFill>
                <a:srgbClr val="FFFF99"/>
              </a:solidFill>
              <a:effectLst/>
              <a:latin typeface="Calibri" panose="020F0502020204030204" pitchFamily="34" charset="0"/>
            </a:endParaRPr>
          </a:p>
        </p:txBody>
      </p:sp>
      <p:sp>
        <p:nvSpPr>
          <p:cNvPr id="7" name="TextBox 6"/>
          <p:cNvSpPr txBox="1"/>
          <p:nvPr/>
        </p:nvSpPr>
        <p:spPr>
          <a:xfrm>
            <a:off x="2329307" y="5013252"/>
            <a:ext cx="7713921" cy="2092881"/>
          </a:xfrm>
          <a:prstGeom prst="rect">
            <a:avLst/>
          </a:prstGeom>
          <a:noFill/>
        </p:spPr>
        <p:txBody>
          <a:bodyPr wrap="square" rtlCol="0">
            <a:spAutoFit/>
          </a:bodyPr>
          <a:lstStyle/>
          <a:p>
            <a:pPr algn="ctr"/>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Edward M. Wolin, MD  - Program Chair</a:t>
            </a:r>
            <a:endParaRPr lang="en-US" sz="2200"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Neuroendocrine Tumor Program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Einstein Center for Cancer Care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Medical System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Albert Einstein College of Medicine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New York, NY</a:t>
            </a:r>
          </a:p>
          <a:p>
            <a:pPr algn="ctr"/>
            <a:endPar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4269905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0402" name="Rectangle 3"/>
          <p:cNvSpPr>
            <a:spLocks noChangeArrowheads="1"/>
          </p:cNvSpPr>
          <p:nvPr/>
        </p:nvSpPr>
        <p:spPr bwMode="auto">
          <a:xfrm rot="10800000" flipH="1">
            <a:off x="-37214" y="0"/>
            <a:ext cx="10717914" cy="685800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tLang="en-US" b="1" kern="0">
              <a:solidFill>
                <a:srgbClr val="FFFFFF"/>
              </a:solidFill>
              <a:latin typeface="Arial" pitchFamily="34" charset="0"/>
              <a:ea typeface="MS PGothic" pitchFamily="34" charset="-128"/>
              <a:cs typeface="Tahoma"/>
            </a:endParaRPr>
          </a:p>
        </p:txBody>
      </p:sp>
      <p:sp>
        <p:nvSpPr>
          <p:cNvPr id="3" name="Title 2"/>
          <p:cNvSpPr>
            <a:spLocks noGrp="1"/>
          </p:cNvSpPr>
          <p:nvPr>
            <p:ph type="title"/>
          </p:nvPr>
        </p:nvSpPr>
        <p:spPr/>
        <p:txBody>
          <a:bodyPr/>
          <a:lstStyle/>
          <a:p>
            <a:endParaRPr lang="en-US"/>
          </a:p>
        </p:txBody>
      </p:sp>
      <p:sp>
        <p:nvSpPr>
          <p:cNvPr id="7" name="Rectangle 2"/>
          <p:cNvSpPr txBox="1">
            <a:spLocks noChangeArrowheads="1"/>
          </p:cNvSpPr>
          <p:nvPr/>
        </p:nvSpPr>
        <p:spPr>
          <a:xfrm>
            <a:off x="1893661" y="1738423"/>
            <a:ext cx="8226425" cy="1143000"/>
          </a:xfrm>
          <a:prstGeom prst="rect">
            <a:avLst/>
          </a:prstGeom>
        </p:spPr>
        <p:txBody>
          <a:bodyPr vert="horz" wrap="square" lIns="91440" tIns="45720" rIns="91440" bIns="45720" numCol="1" anchor="t" anchorCtr="0" compatLnSpc="1">
            <a:prstTxWarp prst="textNoShape">
              <a:avLst/>
            </a:prstTxWarp>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eaLnBrk="1" hangingPunct="1">
              <a:defRPr/>
            </a:pPr>
            <a:r>
              <a:rPr lang="en-US" altLang="en-US" sz="4600" kern="0" dirty="0">
                <a:solidFill>
                  <a:srgbClr val="FFFF99"/>
                </a:solidFill>
                <a:latin typeface="Calibri" pitchFamily="34" charset="0"/>
              </a:rPr>
              <a:t>Case Study #1</a:t>
            </a:r>
          </a:p>
        </p:txBody>
      </p:sp>
      <p:pic>
        <p:nvPicPr>
          <p:cNvPr id="8" name="Picture 16"/>
          <p:cNvPicPr>
            <a:picLocks noChangeAspect="1" noChangeArrowheads="1"/>
          </p:cNvPicPr>
          <p:nvPr/>
        </p:nvPicPr>
        <p:blipFill>
          <a:blip r:embed="rId3" cstate="print">
            <a:extLst/>
          </a:blip>
          <a:srcRect/>
          <a:stretch>
            <a:fillRect/>
          </a:stretch>
        </p:blipFill>
        <p:spPr bwMode="auto">
          <a:xfrm>
            <a:off x="3627381" y="2715246"/>
            <a:ext cx="4673927" cy="2154465"/>
          </a:xfrm>
          <a:prstGeom prst="rect">
            <a:avLst/>
          </a:prstGeom>
          <a:noFill/>
          <a:ln>
            <a:noFill/>
          </a:ln>
          <a:scene3d>
            <a:camera prst="orthographicFront"/>
            <a:lightRig rig="threePt" dir="t"/>
          </a:scene3d>
          <a:sp3d>
            <a:bevelT/>
          </a:sp3d>
          <a:extLst/>
        </p:spPr>
      </p:pic>
    </p:spTree>
    <p:extLst>
      <p:ext uri="{BB962C8B-B14F-4D97-AF65-F5344CB8AC3E}">
        <p14:creationId xmlns:p14="http://schemas.microsoft.com/office/powerpoint/2010/main" val="414134380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1 </a:t>
            </a:r>
            <a:br>
              <a:rPr lang="en-US" altLang="en-US">
                <a:solidFill>
                  <a:srgbClr val="FFFF99"/>
                </a:solidFill>
                <a:latin typeface="Calibri" pitchFamily="34" charset="0"/>
              </a:rPr>
            </a:br>
            <a:r>
              <a:rPr lang="en-US" altLang="en-US">
                <a:solidFill>
                  <a:srgbClr val="FFFF99"/>
                </a:solidFill>
                <a:latin typeface="Calibri" pitchFamily="34" charset="0"/>
              </a:rPr>
              <a:t>Medical History</a:t>
            </a:r>
          </a:p>
        </p:txBody>
      </p:sp>
      <p:sp>
        <p:nvSpPr>
          <p:cNvPr id="12291" name="Rectangle 3"/>
          <p:cNvSpPr>
            <a:spLocks noGrp="1" noChangeArrowheads="1"/>
          </p:cNvSpPr>
          <p:nvPr>
            <p:ph type="body" idx="1"/>
          </p:nvPr>
        </p:nvSpPr>
        <p:spPr>
          <a:xfrm>
            <a:off x="909083" y="1600201"/>
            <a:ext cx="10340163" cy="4188839"/>
          </a:xfrm>
        </p:spPr>
        <p:txBody>
          <a:bodyPr/>
          <a:lstStyle/>
          <a:p>
            <a:pPr eaLnBrk="1" hangingPunct="1">
              <a:defRPr/>
            </a:pPr>
            <a:r>
              <a:rPr lang="en-US" altLang="en-US" sz="3200" dirty="0">
                <a:latin typeface="Calibri" pitchFamily="34" charset="0"/>
              </a:rPr>
              <a:t>32-year-old female school teacher.</a:t>
            </a:r>
          </a:p>
          <a:p>
            <a:pPr marL="1143000" lvl="1" indent="-493713" eaLnBrk="1" hangingPunct="1">
              <a:buClr>
                <a:srgbClr val="00FFFF"/>
              </a:buClr>
              <a:defRPr/>
            </a:pPr>
            <a:r>
              <a:rPr lang="en-US" altLang="en-US" sz="3200" dirty="0">
                <a:latin typeface="Calibri" pitchFamily="34" charset="0"/>
              </a:rPr>
              <a:t>7-year history of anxiety (attributed to panic attacks) and asthma treated with bronchodilators.</a:t>
            </a:r>
          </a:p>
          <a:p>
            <a:pPr marL="1143000" lvl="1" indent="-493713" eaLnBrk="1" hangingPunct="1">
              <a:buClr>
                <a:srgbClr val="00FFFF"/>
              </a:buClr>
              <a:defRPr/>
            </a:pPr>
            <a:r>
              <a:rPr lang="en-US" altLang="en-US" sz="3200" dirty="0">
                <a:latin typeface="Calibri" pitchFamily="34" charset="0"/>
              </a:rPr>
              <a:t>6-year history of flushing, which increased in frequency until more than once/day.</a:t>
            </a:r>
          </a:p>
          <a:p>
            <a:pPr marL="1143000" lvl="1" indent="-493713" eaLnBrk="1" hangingPunct="1">
              <a:buClr>
                <a:srgbClr val="00FFFF"/>
              </a:buClr>
              <a:defRPr/>
            </a:pPr>
            <a:r>
              <a:rPr lang="en-US" altLang="en-US" sz="3200" dirty="0">
                <a:latin typeface="Calibri" pitchFamily="34" charset="0"/>
              </a:rPr>
              <a:t>2-year history of severe cramping abdominal pain associated with nausea and vomiting, especially after eating raw vegetables.</a:t>
            </a:r>
          </a:p>
        </p:txBody>
      </p:sp>
    </p:spTree>
    <p:extLst>
      <p:ext uri="{BB962C8B-B14F-4D97-AF65-F5344CB8AC3E}">
        <p14:creationId xmlns:p14="http://schemas.microsoft.com/office/powerpoint/2010/main" val="24810166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524001" y="76201"/>
            <a:ext cx="7950229" cy="769441"/>
          </a:xfrm>
          <a:prstGeom prst="rect">
            <a:avLst/>
          </a:prstGeom>
          <a:noFill/>
        </p:spPr>
        <p:txBody>
          <a:bodyPr wrap="square">
            <a:spAutoFit/>
          </a:bodyPr>
          <a:lstStyle/>
          <a:p>
            <a:pPr fontAlgn="auto">
              <a:spcBef>
                <a:spcPts val="0"/>
              </a:spcBef>
              <a:spcAft>
                <a:spcPts val="0"/>
              </a:spcAft>
              <a:defRPr/>
            </a:pPr>
            <a:r>
              <a:rPr lang="en-US" sz="2600" dirty="0">
                <a:solidFill>
                  <a:prstClr val="black"/>
                </a:solidFill>
                <a:latin typeface="Tw Cen MT"/>
                <a:ea typeface="MS PGothic" pitchFamily="34" charset="-128"/>
                <a:cs typeface="+mn-cs"/>
              </a:rPr>
              <a:t>Incidence Rates of NETs from SEER Registries (by stage)</a:t>
            </a:r>
          </a:p>
          <a:p>
            <a:pPr fontAlgn="auto">
              <a:spcBef>
                <a:spcPts val="0"/>
              </a:spcBef>
              <a:spcAft>
                <a:spcPts val="0"/>
              </a:spcAft>
              <a:defRPr/>
            </a:pPr>
            <a:r>
              <a:rPr lang="en-US" dirty="0">
                <a:solidFill>
                  <a:prstClr val="black"/>
                </a:solidFill>
                <a:latin typeface="Tw Cen MT"/>
                <a:ea typeface="MS PGothic" pitchFamily="34" charset="-128"/>
                <a:cs typeface="+mn-cs"/>
              </a:rPr>
              <a:t>Age adjusted rates</a:t>
            </a:r>
          </a:p>
        </p:txBody>
      </p:sp>
      <p:sp>
        <p:nvSpPr>
          <p:cNvPr id="4" name="Rectangle 3"/>
          <p:cNvSpPr/>
          <p:nvPr/>
        </p:nvSpPr>
        <p:spPr>
          <a:xfrm>
            <a:off x="1524000" y="6519864"/>
            <a:ext cx="9144000" cy="338137"/>
          </a:xfrm>
          <a:prstGeom prst="rect">
            <a:avLst/>
          </a:prstGeom>
        </p:spPr>
        <p:txBody>
          <a:bodyPr>
            <a:spAutoFit/>
          </a:bodyPr>
          <a:lstStyle/>
          <a:p>
            <a:pPr fontAlgn="auto">
              <a:spcBef>
                <a:spcPts val="0"/>
              </a:spcBef>
              <a:spcAft>
                <a:spcPts val="0"/>
              </a:spcAft>
              <a:defRPr/>
            </a:pPr>
            <a:r>
              <a:rPr lang="en-US" sz="800" dirty="0">
                <a:solidFill>
                  <a:prstClr val="black"/>
                </a:solidFill>
                <a:latin typeface="Tw Cen MT"/>
                <a:ea typeface="MS PGothic" pitchFamily="34" charset="-128"/>
                <a:cs typeface="+mn-cs"/>
              </a:rPr>
              <a:t>Surveillance, Epidemiology, and End Results (SEER) Program (</a:t>
            </a:r>
            <a:r>
              <a:rPr lang="en-US" sz="800" dirty="0" err="1">
                <a:solidFill>
                  <a:prstClr val="black"/>
                </a:solidFill>
                <a:latin typeface="Tw Cen MT"/>
                <a:ea typeface="MS PGothic" pitchFamily="34" charset="-128"/>
                <a:cs typeface="+mn-cs"/>
              </a:rPr>
              <a:t>www.seer.cancer.gov</a:t>
            </a:r>
            <a:r>
              <a:rPr lang="en-US" sz="800" dirty="0">
                <a:solidFill>
                  <a:prstClr val="black"/>
                </a:solidFill>
                <a:latin typeface="Tw Cen MT"/>
                <a:ea typeface="MS PGothic" pitchFamily="34" charset="-128"/>
                <a:cs typeface="+mn-cs"/>
              </a:rPr>
              <a:t>) SEER*Stat Database. National Cancer Institute, DCCPS, Surveillance Research Program, Surveillance Systems Branch, released April 2015, based on the November 2014 submission. </a:t>
            </a:r>
          </a:p>
        </p:txBody>
      </p:sp>
      <p:sp>
        <p:nvSpPr>
          <p:cNvPr id="2" name="TextBox 1"/>
          <p:cNvSpPr txBox="1"/>
          <p:nvPr/>
        </p:nvSpPr>
        <p:spPr>
          <a:xfrm>
            <a:off x="1790009" y="6128739"/>
            <a:ext cx="4247803" cy="307777"/>
          </a:xfrm>
          <a:prstGeom prst="rect">
            <a:avLst/>
          </a:prstGeom>
          <a:noFill/>
        </p:spPr>
        <p:txBody>
          <a:bodyPr wrap="square" rtlCol="0">
            <a:spAutoFit/>
          </a:bodyPr>
          <a:lstStyle/>
          <a:p>
            <a:pPr>
              <a:defRPr/>
            </a:pPr>
            <a:r>
              <a:rPr lang="en-US" sz="1400" dirty="0">
                <a:solidFill>
                  <a:prstClr val="black"/>
                </a:solidFill>
              </a:rPr>
              <a:t>Dasari et al, unpublished data </a:t>
            </a:r>
          </a:p>
        </p:txBody>
      </p:sp>
      <p:graphicFrame>
        <p:nvGraphicFramePr>
          <p:cNvPr id="7" name="Chart 6"/>
          <p:cNvGraphicFramePr>
            <a:graphicFrameLocks/>
          </p:cNvGraphicFramePr>
          <p:nvPr>
            <p:extLst/>
          </p:nvPr>
        </p:nvGraphicFramePr>
        <p:xfrm>
          <a:off x="2204669" y="1264836"/>
          <a:ext cx="7154100" cy="41456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0393003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1052624" y="1353879"/>
            <a:ext cx="10005237" cy="4865947"/>
          </a:xfrm>
          <a:prstGeom prst="rect">
            <a:avLst/>
          </a:prstGeom>
          <a:noFill/>
          <a:ln w="12700">
            <a:noFill/>
            <a:miter lim="800000"/>
            <a:headEnd/>
            <a:tailEnd/>
          </a:ln>
          <a:effectLst/>
        </p:spPr>
        <p:txBody>
          <a:bodyPr wrap="square" tIns="91440" rIns="45720">
            <a:spAutoFit/>
          </a:bodyPr>
          <a:lst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n-ea"/>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4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eaLnBrk="1" hangingPunct="1">
              <a:defRPr/>
            </a:pPr>
            <a:r>
              <a:rPr lang="en-US" sz="3200" kern="0" dirty="0">
                <a:solidFill>
                  <a:srgbClr val="FFFFFF"/>
                </a:solidFill>
                <a:latin typeface="Calibri" panose="020F0502020204030204" pitchFamily="34" charset="0"/>
              </a:rPr>
              <a:t>CT scan of abdomen with contrast demonstrated masses in both lobes of the liver.  A mass in the left lobe was 12 cm in diameter.  Tumors in right lobe were much smaller.</a:t>
            </a:r>
          </a:p>
          <a:p>
            <a:pPr eaLnBrk="1" hangingPunct="1">
              <a:defRPr/>
            </a:pPr>
            <a:endParaRPr lang="en-US" sz="3200" kern="0" dirty="0">
              <a:solidFill>
                <a:srgbClr val="FFFFFF"/>
              </a:solidFill>
              <a:latin typeface="Calibri" panose="020F0502020204030204" pitchFamily="34" charset="0"/>
            </a:endParaRPr>
          </a:p>
          <a:p>
            <a:pPr eaLnBrk="1" hangingPunct="1">
              <a:defRPr/>
            </a:pPr>
            <a:r>
              <a:rPr lang="en-US" sz="3200" kern="0" dirty="0">
                <a:solidFill>
                  <a:srgbClr val="FFFFFF"/>
                </a:solidFill>
                <a:latin typeface="Calibri" panose="020F0502020204030204" pitchFamily="34" charset="0"/>
              </a:rPr>
              <a:t>CT-directed core needle biopsy of the liver showed a neuroendocrine tumor. Grade 1, Ki67 2%.  Cells were strongly positive for </a:t>
            </a:r>
            <a:r>
              <a:rPr lang="en-US" sz="3200" kern="0" dirty="0" err="1">
                <a:solidFill>
                  <a:srgbClr val="FFFFFF"/>
                </a:solidFill>
                <a:latin typeface="Calibri" panose="020F0502020204030204" pitchFamily="34" charset="0"/>
              </a:rPr>
              <a:t>chromogranin</a:t>
            </a:r>
            <a:r>
              <a:rPr lang="en-US" sz="3200" kern="0" dirty="0">
                <a:solidFill>
                  <a:srgbClr val="FFFFFF"/>
                </a:solidFill>
                <a:latin typeface="Calibri" panose="020F0502020204030204" pitchFamily="34" charset="0"/>
              </a:rPr>
              <a:t>, NSE, keratin, and </a:t>
            </a:r>
            <a:r>
              <a:rPr lang="en-US" sz="3200" kern="0" dirty="0" err="1">
                <a:solidFill>
                  <a:srgbClr val="FFFFFF"/>
                </a:solidFill>
                <a:latin typeface="Calibri" panose="020F0502020204030204" pitchFamily="34" charset="0"/>
              </a:rPr>
              <a:t>synaptophysin</a:t>
            </a:r>
            <a:r>
              <a:rPr lang="en-US" sz="3200" kern="0" dirty="0">
                <a:solidFill>
                  <a:srgbClr val="FFFFFF"/>
                </a:solidFill>
                <a:latin typeface="Calibri" panose="020F0502020204030204" pitchFamily="34" charset="0"/>
              </a:rPr>
              <a:t>.</a:t>
            </a:r>
          </a:p>
          <a:p>
            <a:pPr marL="0" indent="0" eaLnBrk="1" hangingPunct="1">
              <a:buNone/>
              <a:defRPr/>
            </a:pPr>
            <a:endParaRPr lang="en-US" sz="3200" kern="0" dirty="0">
              <a:solidFill>
                <a:srgbClr val="FFFFFF"/>
              </a:solidFill>
              <a:latin typeface="Calibri" panose="020F0502020204030204" pitchFamily="34" charset="0"/>
            </a:endParaRP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itchFamily="34" charset="0"/>
                <a:cs typeface="Tahoma"/>
              </a:rPr>
              <a:t>Case Study 1 </a:t>
            </a:r>
            <a:br>
              <a:rPr lang="en-US" altLang="en-US" sz="3200" kern="0">
                <a:solidFill>
                  <a:srgbClr val="FFFF99"/>
                </a:solidFill>
                <a:effectLst>
                  <a:outerShdw blurRad="38100" dist="38100" dir="2700000" algn="tl">
                    <a:srgbClr val="000000"/>
                  </a:outerShdw>
                </a:effectLst>
                <a:latin typeface="Calibri" pitchFamily="34" charset="0"/>
                <a:cs typeface="Tahoma"/>
              </a:rPr>
            </a:br>
            <a:r>
              <a:rPr lang="en-US" altLang="en-US" sz="3200" kern="0">
                <a:solidFill>
                  <a:srgbClr val="FFFF99"/>
                </a:solidFill>
                <a:effectLst>
                  <a:outerShdw blurRad="38100" dist="38100" dir="2700000" algn="tl">
                    <a:srgbClr val="000000"/>
                  </a:outerShdw>
                </a:effectLst>
                <a:latin typeface="Calibri" pitchFamily="34" charset="0"/>
                <a:cs typeface="Tahoma"/>
              </a:rPr>
              <a:t>Medical History</a:t>
            </a:r>
          </a:p>
        </p:txBody>
      </p:sp>
    </p:spTree>
    <p:extLst>
      <p:ext uri="{BB962C8B-B14F-4D97-AF65-F5344CB8AC3E}">
        <p14:creationId xmlns:p14="http://schemas.microsoft.com/office/powerpoint/2010/main" val="109271621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930052" y="1143000"/>
            <a:ext cx="9925789" cy="45858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wrap="square">
            <a:spAutoFit/>
          </a:bodyPr>
          <a:lstStyle/>
          <a:p>
            <a:pPr eaLnBrk="0" fontAlgn="auto" hangingPunct="0">
              <a:spcBef>
                <a:spcPts val="0"/>
              </a:spcBef>
              <a:spcAft>
                <a:spcPts val="0"/>
              </a:spcAft>
              <a:defRPr/>
            </a:pPr>
            <a:r>
              <a:rPr lang="en-US" sz="2800" b="1"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What diagnostic tests would you do now?</a:t>
            </a:r>
          </a:p>
          <a:p>
            <a:pPr marL="742950" indent="-742950" eaLnBrk="0" fontAlgn="auto" hangingPunct="0">
              <a:spcBef>
                <a:spcPts val="0"/>
              </a:spcBef>
              <a:spcAft>
                <a:spcPts val="0"/>
              </a:spcAft>
              <a:buClr>
                <a:srgbClr val="FFFF00"/>
              </a:buClr>
              <a:buFont typeface="+mj-lt"/>
              <a:buAutoNum type="arabicParenR"/>
              <a:defRPr/>
            </a:pPr>
            <a:endParaRPr lang="en-US" sz="40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14400" indent="-514350" eaLnBrk="0" fontAlgn="auto" hangingPunct="0">
              <a:spcBef>
                <a:spcPts val="0"/>
              </a:spcBef>
              <a:spcAft>
                <a:spcPts val="0"/>
              </a:spcAft>
              <a:buClr>
                <a:srgbClr val="FFFF00"/>
              </a:buClr>
              <a:buFont typeface="+mj-lt"/>
              <a:buAutoNum type="arabicParenR"/>
              <a:defRPr/>
            </a:pPr>
            <a:r>
              <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Endoscopy to evaluate the GI tract</a:t>
            </a:r>
          </a:p>
          <a:p>
            <a:pPr marL="914400" indent="-514350" eaLnBrk="0" fontAlgn="auto" hangingPunct="0">
              <a:spcBef>
                <a:spcPts val="0"/>
              </a:spcBef>
              <a:spcAft>
                <a:spcPts val="0"/>
              </a:spcAft>
              <a:buClr>
                <a:srgbClr val="FFFF00"/>
              </a:buClr>
              <a:buFont typeface="+mj-lt"/>
              <a:buAutoNum type="arabicParenR"/>
              <a:defRPr/>
            </a:pPr>
            <a:endPar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14400" indent="-514350" eaLnBrk="0" fontAlgn="auto" hangingPunct="0">
              <a:spcBef>
                <a:spcPts val="0"/>
              </a:spcBef>
              <a:spcAft>
                <a:spcPts val="0"/>
              </a:spcAft>
              <a:buClr>
                <a:srgbClr val="FFFF00"/>
              </a:buClr>
              <a:buFont typeface="+mj-lt"/>
              <a:buAutoNum type="arabicParenR"/>
              <a:defRPr/>
            </a:pPr>
            <a:r>
              <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Somatostatin receptor imaging (</a:t>
            </a:r>
            <a:r>
              <a:rPr lang="en-US" sz="2800" kern="0" dirty="0" err="1">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eg</a:t>
            </a:r>
            <a:r>
              <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 </a:t>
            </a:r>
            <a:r>
              <a:rPr lang="en-US" sz="2800" kern="0" dirty="0" err="1">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Octreoscan</a:t>
            </a:r>
            <a:r>
              <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a:t>
            </a:r>
          </a:p>
          <a:p>
            <a:pPr marL="914400" indent="-514350" eaLnBrk="0" fontAlgn="auto" hangingPunct="0">
              <a:spcBef>
                <a:spcPts val="0"/>
              </a:spcBef>
              <a:spcAft>
                <a:spcPts val="0"/>
              </a:spcAft>
              <a:buClr>
                <a:srgbClr val="FFFF00"/>
              </a:buClr>
              <a:buFont typeface="+mj-lt"/>
              <a:buAutoNum type="arabicParenR"/>
              <a:defRPr/>
            </a:pPr>
            <a:endPar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14400" indent="-514350" eaLnBrk="0" fontAlgn="auto" hangingPunct="0">
              <a:spcBef>
                <a:spcPts val="0"/>
              </a:spcBef>
              <a:spcAft>
                <a:spcPts val="0"/>
              </a:spcAft>
              <a:buClr>
                <a:srgbClr val="FFFF00"/>
              </a:buClr>
              <a:buFont typeface="+mj-lt"/>
              <a:buAutoNum type="arabicParenR"/>
              <a:defRPr/>
            </a:pPr>
            <a:r>
              <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Check biomarkers such as </a:t>
            </a:r>
            <a:r>
              <a:rPr lang="en-US" sz="2800" kern="0" dirty="0" err="1">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Chromogranin</a:t>
            </a:r>
            <a:r>
              <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 A and 5-HIAA</a:t>
            </a:r>
          </a:p>
          <a:p>
            <a:pPr marL="914400" indent="-514350" eaLnBrk="0" fontAlgn="auto" hangingPunct="0">
              <a:spcBef>
                <a:spcPts val="0"/>
              </a:spcBef>
              <a:spcAft>
                <a:spcPts val="0"/>
              </a:spcAft>
              <a:buClr>
                <a:srgbClr val="FFFF00"/>
              </a:buClr>
              <a:buFont typeface="+mj-lt"/>
              <a:buAutoNum type="arabicParenR"/>
              <a:defRPr/>
            </a:pPr>
            <a:endPar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14400" indent="-514350" eaLnBrk="0" fontAlgn="auto" hangingPunct="0">
              <a:spcBef>
                <a:spcPts val="0"/>
              </a:spcBef>
              <a:spcAft>
                <a:spcPts val="0"/>
              </a:spcAft>
              <a:buClr>
                <a:srgbClr val="FFFF00"/>
              </a:buClr>
              <a:buFont typeface="+mj-lt"/>
              <a:buAutoNum type="arabicParenR"/>
              <a:defRPr/>
            </a:pPr>
            <a:r>
              <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All of the above</a:t>
            </a:r>
          </a:p>
          <a:p>
            <a:pPr eaLnBrk="0" fontAlgn="auto" hangingPunct="0">
              <a:spcBef>
                <a:spcPts val="0"/>
              </a:spcBef>
              <a:spcAft>
                <a:spcPts val="0"/>
              </a:spcAft>
              <a:defRPr/>
            </a:pPr>
            <a:endParaRPr lang="en-US" sz="2800" b="1" i="1" kern="0" dirty="0">
              <a:solidFill>
                <a:srgbClr val="FFFF00"/>
              </a:solidFill>
              <a:latin typeface="Calibri" panose="020F0502020204030204" pitchFamily="34" charset="0"/>
              <a:ea typeface="ＭＳ Ｐゴシック" charset="0"/>
              <a:cs typeface="ＭＳ Ｐゴシック" charset="0"/>
            </a:endParaRPr>
          </a:p>
        </p:txBody>
      </p:sp>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1 </a:t>
            </a:r>
            <a:br>
              <a:rPr lang="en-US" altLang="en-US">
                <a:solidFill>
                  <a:srgbClr val="FFFF99"/>
                </a:solidFill>
                <a:latin typeface="Calibri" pitchFamily="34" charset="0"/>
              </a:rPr>
            </a:br>
            <a:r>
              <a:rPr lang="en-US" altLang="en-US">
                <a:solidFill>
                  <a:srgbClr val="FFFF99"/>
                </a:solidFill>
                <a:latin typeface="Calibri" pitchFamily="34" charset="0"/>
              </a:rPr>
              <a:t>Question #1</a:t>
            </a:r>
            <a:br>
              <a:rPr lang="en-US" altLang="en-US">
                <a:solidFill>
                  <a:srgbClr val="FFFF99"/>
                </a:solidFill>
                <a:latin typeface="Calibri" pitchFamily="34" charset="0"/>
              </a:rPr>
            </a:br>
            <a:endParaRPr lang="en-US" altLang="en-US">
              <a:solidFill>
                <a:srgbClr val="FFFF99"/>
              </a:solidFill>
              <a:latin typeface="Calibri" pitchFamily="34" charset="0"/>
            </a:endParaRPr>
          </a:p>
        </p:txBody>
      </p:sp>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Tree>
    <p:extLst>
      <p:ext uri="{BB962C8B-B14F-4D97-AF65-F5344CB8AC3E}">
        <p14:creationId xmlns:p14="http://schemas.microsoft.com/office/powerpoint/2010/main" val="113453920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914400" y="1474788"/>
            <a:ext cx="10138144" cy="4201150"/>
          </a:xfrm>
        </p:spPr>
        <p:txBody>
          <a:bodyPr/>
          <a:lstStyle/>
          <a:p>
            <a:pPr eaLnBrk="1" hangingPunct="1">
              <a:lnSpc>
                <a:spcPct val="100000"/>
              </a:lnSpc>
              <a:spcBef>
                <a:spcPct val="0"/>
              </a:spcBef>
              <a:spcAft>
                <a:spcPts val="2400"/>
              </a:spcAft>
              <a:defRPr/>
            </a:pPr>
            <a:r>
              <a:rPr lang="en-US" altLang="en-US" dirty="0">
                <a:latin typeface="Calibri" pitchFamily="34" charset="0"/>
              </a:rPr>
              <a:t>Colonoscopy and double balloon push </a:t>
            </a:r>
            <a:r>
              <a:rPr lang="en-US" altLang="en-US" dirty="0" err="1">
                <a:latin typeface="Calibri" pitchFamily="34" charset="0"/>
              </a:rPr>
              <a:t>enteroscopy</a:t>
            </a:r>
            <a:r>
              <a:rPr lang="en-US" altLang="en-US" dirty="0">
                <a:latin typeface="Calibri" pitchFamily="34" charset="0"/>
              </a:rPr>
              <a:t> from below were negative.</a:t>
            </a:r>
          </a:p>
          <a:p>
            <a:pPr eaLnBrk="1" hangingPunct="1">
              <a:lnSpc>
                <a:spcPct val="100000"/>
              </a:lnSpc>
              <a:spcBef>
                <a:spcPct val="0"/>
              </a:spcBef>
              <a:spcAft>
                <a:spcPts val="2400"/>
              </a:spcAft>
              <a:defRPr/>
            </a:pPr>
            <a:r>
              <a:rPr lang="en-US" altLang="en-US" dirty="0">
                <a:latin typeface="Calibri" pitchFamily="34" charset="0"/>
              </a:rPr>
              <a:t>Upper G.I. endoscopy and endoscopic ultrasound (EUS) of the pancreas showed 3 masses in the head of the pancreas, measuring up to 1.8 cm diameter each.  A 3.5 cm hilar mass was also seen.</a:t>
            </a:r>
          </a:p>
          <a:p>
            <a:pPr eaLnBrk="1" hangingPunct="1">
              <a:lnSpc>
                <a:spcPct val="100000"/>
              </a:lnSpc>
              <a:spcBef>
                <a:spcPct val="0"/>
              </a:spcBef>
              <a:spcAft>
                <a:spcPts val="2400"/>
              </a:spcAft>
              <a:defRPr/>
            </a:pPr>
            <a:r>
              <a:rPr lang="en-US" altLang="en-US" dirty="0">
                <a:latin typeface="Calibri" pitchFamily="34" charset="0"/>
              </a:rPr>
              <a:t>FNA of the hilar mass and of the pancreatic head mass were both read as </a:t>
            </a:r>
            <a:r>
              <a:rPr lang="ja-JP" altLang="en-US" dirty="0">
                <a:latin typeface="Calibri" pitchFamily="34" charset="0"/>
              </a:rPr>
              <a:t>“</a:t>
            </a:r>
            <a:r>
              <a:rPr lang="en-US" altLang="ja-JP" dirty="0">
                <a:latin typeface="Calibri" pitchFamily="34" charset="0"/>
              </a:rPr>
              <a:t>carcinoid tumor</a:t>
            </a:r>
            <a:r>
              <a:rPr lang="ja-JP" altLang="en-US" dirty="0">
                <a:latin typeface="Calibri" pitchFamily="34" charset="0"/>
              </a:rPr>
              <a:t>”</a:t>
            </a:r>
            <a:r>
              <a:rPr lang="en-US" altLang="ja-JP" dirty="0">
                <a:latin typeface="Calibri" pitchFamily="34" charset="0"/>
              </a:rPr>
              <a:t>,  strongly positive for serotonin, chromogranin, and </a:t>
            </a:r>
            <a:r>
              <a:rPr lang="en-US" altLang="ja-JP" dirty="0" err="1">
                <a:latin typeface="Calibri" pitchFamily="34" charset="0"/>
              </a:rPr>
              <a:t>synaptophysin</a:t>
            </a:r>
            <a:r>
              <a:rPr lang="en-US" altLang="ja-JP" dirty="0">
                <a:latin typeface="Calibri" pitchFamily="34" charset="0"/>
              </a:rPr>
              <a:t> by IHC.</a:t>
            </a:r>
            <a:endParaRPr lang="en-US" altLang="en-US" dirty="0">
              <a:latin typeface="Calibri" pitchFamily="34" charset="0"/>
            </a:endParaRPr>
          </a:p>
        </p:txBody>
      </p:sp>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1 </a:t>
            </a:r>
            <a:br>
              <a:rPr lang="en-US" altLang="en-US">
                <a:solidFill>
                  <a:srgbClr val="FFFF99"/>
                </a:solidFill>
                <a:latin typeface="Calibri" pitchFamily="34" charset="0"/>
              </a:rPr>
            </a:br>
            <a:r>
              <a:rPr lang="en-US" altLang="en-US">
                <a:solidFill>
                  <a:srgbClr val="FFFF99"/>
                </a:solidFill>
                <a:latin typeface="Calibri" pitchFamily="34" charset="0"/>
              </a:rPr>
              <a:t>Diagnostic Test Results</a:t>
            </a:r>
          </a:p>
        </p:txBody>
      </p:sp>
    </p:spTree>
    <p:extLst>
      <p:ext uri="{BB962C8B-B14F-4D97-AF65-F5344CB8AC3E}">
        <p14:creationId xmlns:p14="http://schemas.microsoft.com/office/powerpoint/2010/main" val="17808385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vert="horz" wrap="square" lIns="91440" tIns="45720" rIns="91440" bIns="45720" numCol="1" anchor="t" anchorCtr="0" compatLnSpc="1">
            <a:prstTxWarp prst="textNoShape">
              <a:avLst/>
            </a:prstTxWarp>
          </a:bodyPr>
          <a:lstStyle/>
          <a:p>
            <a:pPr eaLnBrk="1" hangingPunct="1">
              <a:defRPr/>
            </a:pPr>
            <a:r>
              <a:rPr lang="en-US" altLang="en-US">
                <a:latin typeface="Calibri" pitchFamily="34" charset="0"/>
              </a:rPr>
              <a:t> </a:t>
            </a:r>
          </a:p>
        </p:txBody>
      </p:sp>
      <p:sp>
        <p:nvSpPr>
          <p:cNvPr id="5" name="Rectangle 3"/>
          <p:cNvSpPr txBox="1">
            <a:spLocks noChangeArrowheads="1"/>
          </p:cNvSpPr>
          <p:nvPr/>
        </p:nvSpPr>
        <p:spPr bwMode="auto">
          <a:xfrm>
            <a:off x="1752600" y="1371600"/>
            <a:ext cx="8229600" cy="3479800"/>
          </a:xfrm>
          <a:prstGeom prst="rect">
            <a:avLst/>
          </a:prstGeom>
          <a:noFill/>
          <a:ln w="12700">
            <a:noFill/>
            <a:miter lim="800000"/>
            <a:headEnd/>
            <a:tailEnd/>
          </a:ln>
          <a:effectLst/>
        </p:spPr>
        <p:txBody>
          <a:bodyPr tIns="91440" rIns="45720">
            <a:spAutoFit/>
          </a:bodyPr>
          <a:lst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n-ea"/>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4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lvl="1" eaLnBrk="1" hangingPunct="1">
              <a:buClr>
                <a:srgbClr val="C00000"/>
              </a:buClr>
              <a:buFont typeface="Wingdings 3" panose="05040102010807070707" pitchFamily="18" charset="2"/>
              <a:buChar char="u"/>
              <a:defRPr/>
            </a:pPr>
            <a:r>
              <a:rPr lang="en-US" kern="0" dirty="0" err="1">
                <a:solidFill>
                  <a:srgbClr val="FFFFFF"/>
                </a:solidFill>
                <a:latin typeface="Calibri" panose="020F0502020204030204" pitchFamily="34" charset="0"/>
              </a:rPr>
              <a:t>Octreotide</a:t>
            </a:r>
            <a:r>
              <a:rPr lang="en-US" kern="0" dirty="0">
                <a:solidFill>
                  <a:srgbClr val="FFFFFF"/>
                </a:solidFill>
                <a:latin typeface="Calibri" panose="020F0502020204030204" pitchFamily="34" charset="0"/>
              </a:rPr>
              <a:t> scan was positive in mid-abdomen and liver.</a:t>
            </a:r>
          </a:p>
          <a:p>
            <a:pPr lvl="1" eaLnBrk="1" hangingPunct="1">
              <a:buClr>
                <a:srgbClr val="C00000"/>
              </a:buClr>
              <a:buFont typeface="Wingdings 3" panose="05040102010807070707" pitchFamily="18" charset="2"/>
              <a:buChar char="u"/>
              <a:defRPr/>
            </a:pPr>
            <a:endParaRPr lang="en-US" kern="0" dirty="0">
              <a:solidFill>
                <a:srgbClr val="FFFFFF"/>
              </a:solidFill>
              <a:latin typeface="Calibri" panose="020F0502020204030204" pitchFamily="34" charset="0"/>
            </a:endParaRPr>
          </a:p>
          <a:p>
            <a:pPr lvl="1" eaLnBrk="1" hangingPunct="1">
              <a:buClr>
                <a:srgbClr val="C00000"/>
              </a:buClr>
              <a:buFont typeface="Wingdings 3" panose="05040102010807070707" pitchFamily="18" charset="2"/>
              <a:buChar char="u"/>
              <a:defRPr/>
            </a:pPr>
            <a:r>
              <a:rPr lang="en-US" kern="0" dirty="0">
                <a:solidFill>
                  <a:srgbClr val="FFFFFF"/>
                </a:solidFill>
                <a:latin typeface="Calibri" panose="020F0502020204030204" pitchFamily="34" charset="0"/>
              </a:rPr>
              <a:t>CT and MRI of abdomen, pelvis - multiple tumors in all lobes of liver with no occlusion of portal or hepatic veins.    Early filling of hepatic veins on arterial phase was seen, indicating tricuspid regurgitation.</a:t>
            </a:r>
          </a:p>
          <a:p>
            <a:pPr lvl="1" eaLnBrk="1" hangingPunct="1">
              <a:buClr>
                <a:srgbClr val="6B6BCE"/>
              </a:buClr>
              <a:defRPr/>
            </a:pPr>
            <a:endParaRPr lang="en-US" kern="0" dirty="0">
              <a:solidFill>
                <a:srgbClr val="FFFFFF"/>
              </a:solidFill>
              <a:latin typeface="Calibri" panose="020F0502020204030204" pitchFamily="34" charset="0"/>
            </a:endParaRPr>
          </a:p>
        </p:txBody>
      </p:sp>
      <p:sp>
        <p:nvSpPr>
          <p:cNvPr id="7"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itchFamily="34" charset="0"/>
                <a:cs typeface="Tahoma"/>
              </a:rPr>
              <a:t>Case Study 1 </a:t>
            </a:r>
            <a:br>
              <a:rPr lang="en-US" altLang="en-US" sz="3200" kern="0">
                <a:solidFill>
                  <a:srgbClr val="FFFF99"/>
                </a:solidFill>
                <a:effectLst>
                  <a:outerShdw blurRad="38100" dist="38100" dir="2700000" algn="tl">
                    <a:srgbClr val="000000"/>
                  </a:outerShdw>
                </a:effectLst>
                <a:latin typeface="Calibri" pitchFamily="34" charset="0"/>
                <a:cs typeface="Tahoma"/>
              </a:rPr>
            </a:br>
            <a:r>
              <a:rPr lang="en-US" altLang="en-US" sz="3200" kern="0">
                <a:solidFill>
                  <a:srgbClr val="FFFF99"/>
                </a:solidFill>
                <a:effectLst>
                  <a:outerShdw blurRad="38100" dist="38100" dir="2700000" algn="tl">
                    <a:srgbClr val="000000"/>
                  </a:outerShdw>
                </a:effectLst>
                <a:latin typeface="Calibri" pitchFamily="34" charset="0"/>
                <a:cs typeface="Tahoma"/>
              </a:rPr>
              <a:t>Diagnostic Test Results</a:t>
            </a:r>
          </a:p>
        </p:txBody>
      </p:sp>
    </p:spTree>
    <p:extLst>
      <p:ext uri="{BB962C8B-B14F-4D97-AF65-F5344CB8AC3E}">
        <p14:creationId xmlns:p14="http://schemas.microsoft.com/office/powerpoint/2010/main" val="7316010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l="35156" t="21875" r="27344" b="17708"/>
          <a:stretch>
            <a:fillRect/>
          </a:stretch>
        </p:blipFill>
        <p:spPr bwMode="auto">
          <a:xfrm>
            <a:off x="1295400" y="-609600"/>
            <a:ext cx="9753600" cy="84820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pic>
    </p:spTree>
    <p:extLst>
      <p:ext uri="{BB962C8B-B14F-4D97-AF65-F5344CB8AC3E}">
        <p14:creationId xmlns:p14="http://schemas.microsoft.com/office/powerpoint/2010/main" val="329890602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vert="horz" wrap="square" lIns="91440" tIns="45720" rIns="91440" bIns="45720" numCol="1" anchor="t" anchorCtr="0" compatLnSpc="1">
            <a:prstTxWarp prst="textNoShape">
              <a:avLst/>
            </a:prstTxWarp>
          </a:bodyPr>
          <a:lstStyle/>
          <a:p>
            <a:pPr eaLnBrk="1" hangingPunct="1">
              <a:defRPr/>
            </a:pPr>
            <a:r>
              <a:rPr lang="en-US" altLang="en-US">
                <a:latin typeface="Calibri" pitchFamily="34" charset="0"/>
              </a:rPr>
              <a:t> </a:t>
            </a:r>
          </a:p>
        </p:txBody>
      </p:sp>
      <p:sp>
        <p:nvSpPr>
          <p:cNvPr id="4" name="Rectangle 3"/>
          <p:cNvSpPr txBox="1">
            <a:spLocks noChangeArrowheads="1"/>
          </p:cNvSpPr>
          <p:nvPr/>
        </p:nvSpPr>
        <p:spPr bwMode="auto">
          <a:xfrm>
            <a:off x="2057400" y="1457325"/>
            <a:ext cx="8229600" cy="4425950"/>
          </a:xfrm>
          <a:prstGeom prst="rect">
            <a:avLst/>
          </a:prstGeom>
          <a:noFill/>
          <a:ln w="12700">
            <a:noFill/>
            <a:miter lim="800000"/>
            <a:headEnd/>
            <a:tailEnd/>
          </a:ln>
          <a:effectLst/>
        </p:spPr>
        <p:txBody>
          <a:bodyPr tIns="91440" rIns="45720">
            <a:spAutoFit/>
          </a:bodyPr>
          <a:lstStyle>
            <a:lvl1pPr marL="341313" indent="-341313">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fontAlgn="auto">
              <a:lnSpc>
                <a:spcPct val="95000"/>
              </a:lnSpc>
              <a:spcBef>
                <a:spcPct val="35000"/>
              </a:spcBef>
              <a:spcAft>
                <a:spcPts val="0"/>
              </a:spcAft>
              <a:buClr>
                <a:srgbClr val="CC0000"/>
              </a:buClr>
              <a:buSzPct val="68000"/>
              <a:buFont typeface="Arial Black" pitchFamily="34" charset="0"/>
              <a:buChar char="►"/>
              <a:defRPr/>
            </a:pPr>
            <a:r>
              <a:rPr lang="en-US" altLang="en-US" sz="2800" kern="0">
                <a:solidFill>
                  <a:srgbClr val="FFFFFF"/>
                </a:solidFill>
                <a:effectLst>
                  <a:outerShdw blurRad="38100" dist="38100" dir="2700000" algn="tl">
                    <a:srgbClr val="000000"/>
                  </a:outerShdw>
                </a:effectLst>
                <a:latin typeface="Calibri" pitchFamily="34" charset="0"/>
                <a:cs typeface="Tahoma"/>
              </a:rPr>
              <a:t>Elevated neuroendocrine blood markers: CgA=189 (nl. less than 36.4) Pancreastatin=336 (nl. less than 95) Serotonin=606 (nl. less than 180) </a:t>
            </a:r>
          </a:p>
          <a:p>
            <a:pPr fontAlgn="auto">
              <a:lnSpc>
                <a:spcPct val="95000"/>
              </a:lnSpc>
              <a:spcBef>
                <a:spcPct val="35000"/>
              </a:spcBef>
              <a:spcAft>
                <a:spcPts val="0"/>
              </a:spcAft>
              <a:buClr>
                <a:srgbClr val="CC0000"/>
              </a:buClr>
              <a:buSzPct val="68000"/>
              <a:buFont typeface="Arial Black" pitchFamily="34" charset="0"/>
              <a:buChar char="►"/>
              <a:defRPr/>
            </a:pPr>
            <a:endParaRPr lang="en-US" altLang="en-US" sz="2800" kern="0">
              <a:solidFill>
                <a:srgbClr val="FFFFFF"/>
              </a:solidFill>
              <a:effectLst>
                <a:outerShdw blurRad="38100" dist="38100" dir="2700000" algn="tl">
                  <a:srgbClr val="000000"/>
                </a:outerShdw>
              </a:effectLst>
              <a:latin typeface="Calibri" pitchFamily="34" charset="0"/>
              <a:cs typeface="Tahoma"/>
            </a:endParaRPr>
          </a:p>
          <a:p>
            <a:pPr fontAlgn="auto">
              <a:lnSpc>
                <a:spcPct val="95000"/>
              </a:lnSpc>
              <a:spcBef>
                <a:spcPct val="35000"/>
              </a:spcBef>
              <a:spcAft>
                <a:spcPts val="0"/>
              </a:spcAft>
              <a:buClr>
                <a:srgbClr val="CC0000"/>
              </a:buClr>
              <a:buSzPct val="68000"/>
              <a:buFont typeface="Arial Black" pitchFamily="34" charset="0"/>
              <a:buChar char="►"/>
              <a:defRPr/>
            </a:pPr>
            <a:r>
              <a:rPr lang="en-US" altLang="en-US" sz="2800" kern="0">
                <a:solidFill>
                  <a:srgbClr val="FFFFFF"/>
                </a:solidFill>
                <a:effectLst>
                  <a:outerShdw blurRad="38100" dist="38100" dir="2700000" algn="tl">
                    <a:srgbClr val="000000"/>
                  </a:outerShdw>
                </a:effectLst>
                <a:latin typeface="Calibri" pitchFamily="34" charset="0"/>
                <a:cs typeface="Tahoma"/>
              </a:rPr>
              <a:t>Normal blood levels measured: pancreatic polypeptide, glucagon,  substance-P, VIP, calcitonin, gastrin, CEA, CA 19-9, Beta-HCG</a:t>
            </a:r>
          </a:p>
          <a:p>
            <a:pPr fontAlgn="auto">
              <a:lnSpc>
                <a:spcPct val="95000"/>
              </a:lnSpc>
              <a:spcBef>
                <a:spcPct val="35000"/>
              </a:spcBef>
              <a:spcAft>
                <a:spcPts val="0"/>
              </a:spcAft>
              <a:buClr>
                <a:srgbClr val="CC0000"/>
              </a:buClr>
              <a:buSzPct val="68000"/>
              <a:buFont typeface="Arial Black" pitchFamily="34" charset="0"/>
              <a:buChar char="►"/>
              <a:defRPr/>
            </a:pPr>
            <a:endParaRPr lang="en-US" altLang="en-US" sz="2800" kern="0">
              <a:solidFill>
                <a:srgbClr val="FFFFFF"/>
              </a:solidFill>
              <a:effectLst>
                <a:outerShdw blurRad="38100" dist="38100" dir="2700000" algn="tl">
                  <a:srgbClr val="000000"/>
                </a:outerShdw>
              </a:effectLst>
              <a:latin typeface="Calibri" pitchFamily="34" charset="0"/>
              <a:cs typeface="Tahoma"/>
            </a:endParaRPr>
          </a:p>
          <a:p>
            <a:pPr fontAlgn="auto">
              <a:lnSpc>
                <a:spcPct val="95000"/>
              </a:lnSpc>
              <a:spcBef>
                <a:spcPct val="35000"/>
              </a:spcBef>
              <a:spcAft>
                <a:spcPts val="0"/>
              </a:spcAft>
              <a:buClr>
                <a:srgbClr val="CC0000"/>
              </a:buClr>
              <a:buSzPct val="68000"/>
              <a:buFont typeface="Arial Black" pitchFamily="34" charset="0"/>
              <a:buChar char="►"/>
              <a:defRPr/>
            </a:pPr>
            <a:r>
              <a:rPr lang="en-US" altLang="en-US" sz="2800" kern="0">
                <a:solidFill>
                  <a:srgbClr val="FFFFFF"/>
                </a:solidFill>
                <a:effectLst>
                  <a:outerShdw blurRad="38100" dist="38100" dir="2700000" algn="tl">
                    <a:srgbClr val="000000"/>
                  </a:outerShdw>
                </a:effectLst>
                <a:latin typeface="Calibri" pitchFamily="34" charset="0"/>
                <a:cs typeface="Tahoma"/>
              </a:rPr>
              <a:t>Elevated urine 5-HIAA</a:t>
            </a:r>
          </a:p>
        </p:txBody>
      </p:sp>
      <p:sp>
        <p:nvSpPr>
          <p:cNvPr id="7"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itchFamily="34" charset="0"/>
                <a:cs typeface="Tahoma"/>
              </a:rPr>
              <a:t>Case Study 1 </a:t>
            </a:r>
            <a:br>
              <a:rPr lang="en-US" altLang="en-US" sz="3200" kern="0">
                <a:solidFill>
                  <a:srgbClr val="FFFF99"/>
                </a:solidFill>
                <a:effectLst>
                  <a:outerShdw blurRad="38100" dist="38100" dir="2700000" algn="tl">
                    <a:srgbClr val="000000"/>
                  </a:outerShdw>
                </a:effectLst>
                <a:latin typeface="Calibri" pitchFamily="34" charset="0"/>
                <a:cs typeface="Tahoma"/>
              </a:rPr>
            </a:br>
            <a:r>
              <a:rPr lang="en-US" altLang="en-US" sz="3200" kern="0">
                <a:solidFill>
                  <a:srgbClr val="FFFF99"/>
                </a:solidFill>
                <a:effectLst>
                  <a:outerShdw blurRad="38100" dist="38100" dir="2700000" algn="tl">
                    <a:srgbClr val="000000"/>
                  </a:outerShdw>
                </a:effectLst>
                <a:latin typeface="Calibri" pitchFamily="34" charset="0"/>
                <a:cs typeface="Tahoma"/>
              </a:rPr>
              <a:t>Diagnostic Test Results</a:t>
            </a:r>
          </a:p>
        </p:txBody>
      </p:sp>
    </p:spTree>
    <p:extLst>
      <p:ext uri="{BB962C8B-B14F-4D97-AF65-F5344CB8AC3E}">
        <p14:creationId xmlns:p14="http://schemas.microsoft.com/office/powerpoint/2010/main" val="3331325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a:spLocks noChangeArrowheads="1"/>
          </p:cNvSpPr>
          <p:nvPr/>
        </p:nvSpPr>
        <p:spPr bwMode="auto">
          <a:xfrm>
            <a:off x="1774825" y="1250951"/>
            <a:ext cx="8597900" cy="45243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p>
            <a:pPr marL="0" lvl="1" eaLnBrk="0" fontAlgn="auto" hangingPunct="0">
              <a:spcBef>
                <a:spcPts val="0"/>
              </a:spcBef>
              <a:spcAft>
                <a:spcPts val="0"/>
              </a:spcAft>
              <a:defRPr/>
            </a:pPr>
            <a:r>
              <a:rPr lang="en-US" sz="3200" b="1"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What should be the first systemic therapy?</a:t>
            </a:r>
          </a:p>
          <a:p>
            <a:pPr marL="0" lvl="1" eaLnBrk="0" fontAlgn="auto" hangingPunct="0">
              <a:spcBef>
                <a:spcPts val="0"/>
              </a:spcBef>
              <a:spcAft>
                <a:spcPts val="0"/>
              </a:spcAft>
              <a:defRPr/>
            </a:pPr>
            <a:endParaRPr lang="en-US" sz="3200" kern="0" dirty="0">
              <a:solidFill>
                <a:srgbClr val="FFFF00"/>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71550" lvl="1" indent="-514350" eaLnBrk="0" fontAlgn="auto" hangingPunct="0">
              <a:spcBef>
                <a:spcPts val="0"/>
              </a:spcBef>
              <a:spcAft>
                <a:spcPts val="0"/>
              </a:spcAft>
              <a:buClr>
                <a:srgbClr val="FFFF00"/>
              </a:buClr>
              <a:buFont typeface="+mj-lt"/>
              <a:buAutoNum type="arabicParenR"/>
              <a:defRPr/>
            </a:pPr>
            <a:r>
              <a:rPr lang="en-US" sz="2800" kern="0" dirty="0" err="1">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Everolimus</a:t>
            </a:r>
            <a:endPar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71550" lvl="1" indent="-514350" eaLnBrk="0" fontAlgn="auto" hangingPunct="0">
              <a:spcBef>
                <a:spcPts val="0"/>
              </a:spcBef>
              <a:spcAft>
                <a:spcPts val="0"/>
              </a:spcAft>
              <a:buClr>
                <a:srgbClr val="FFFF00"/>
              </a:buClr>
              <a:buFont typeface="+mj-lt"/>
              <a:buAutoNum type="arabicParenR"/>
              <a:defRPr/>
            </a:pPr>
            <a:endPar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71550" lvl="1" indent="-514350" eaLnBrk="0" fontAlgn="auto" hangingPunct="0">
              <a:spcBef>
                <a:spcPts val="0"/>
              </a:spcBef>
              <a:spcAft>
                <a:spcPts val="0"/>
              </a:spcAft>
              <a:buClr>
                <a:srgbClr val="FFFF00"/>
              </a:buClr>
              <a:buFont typeface="+mj-lt"/>
              <a:buAutoNum type="arabicParenR"/>
              <a:defRPr/>
            </a:pPr>
            <a:r>
              <a:rPr lang="en-US" sz="2800" kern="0" dirty="0" err="1">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Lanreotide</a:t>
            </a:r>
            <a:endPar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71550" lvl="1" indent="-514350" eaLnBrk="0" fontAlgn="auto" hangingPunct="0">
              <a:spcBef>
                <a:spcPts val="0"/>
              </a:spcBef>
              <a:spcAft>
                <a:spcPts val="0"/>
              </a:spcAft>
              <a:buClr>
                <a:srgbClr val="FFFF00"/>
              </a:buClr>
              <a:buFont typeface="+mj-lt"/>
              <a:buAutoNum type="arabicParenR"/>
              <a:defRPr/>
            </a:pPr>
            <a:endPar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71550" lvl="1" indent="-514350" eaLnBrk="0" fontAlgn="auto" hangingPunct="0">
              <a:spcBef>
                <a:spcPts val="0"/>
              </a:spcBef>
              <a:spcAft>
                <a:spcPts val="0"/>
              </a:spcAft>
              <a:buClr>
                <a:srgbClr val="FFFF00"/>
              </a:buClr>
              <a:buFont typeface="+mj-lt"/>
              <a:buAutoNum type="arabicParenR"/>
              <a:defRPr/>
            </a:pPr>
            <a:r>
              <a:rPr lang="en-US" sz="2800" kern="0" dirty="0" err="1">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Sunitinib</a:t>
            </a:r>
            <a:endPar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71550" lvl="1" indent="-514350" eaLnBrk="0" fontAlgn="auto" hangingPunct="0">
              <a:spcBef>
                <a:spcPts val="0"/>
              </a:spcBef>
              <a:spcAft>
                <a:spcPts val="0"/>
              </a:spcAft>
              <a:buClr>
                <a:srgbClr val="FFFF00"/>
              </a:buClr>
              <a:buFont typeface="+mj-lt"/>
              <a:buAutoNum type="arabicParenR"/>
              <a:defRPr/>
            </a:pPr>
            <a:endPar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marL="971550" lvl="1" indent="-514350" eaLnBrk="0" fontAlgn="auto" hangingPunct="0">
              <a:spcBef>
                <a:spcPts val="0"/>
              </a:spcBef>
              <a:spcAft>
                <a:spcPts val="0"/>
              </a:spcAft>
              <a:buClr>
                <a:srgbClr val="FFFF00"/>
              </a:buClr>
              <a:buFont typeface="+mj-lt"/>
              <a:buAutoNum type="arabicParenR"/>
              <a:defRPr/>
            </a:pPr>
            <a:r>
              <a:rPr lang="en-US" sz="2800" kern="0" dirty="0" err="1">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rPr>
              <a:t>Octreotide</a:t>
            </a:r>
            <a:endParaRPr lang="en-US" sz="2800" kern="0" dirty="0">
              <a:solidFill>
                <a:srgbClr val="FFFFFF"/>
              </a:solidFill>
              <a:effectLst>
                <a:outerShdw blurRad="38100" dist="38100" dir="2700000" algn="tl">
                  <a:srgbClr val="000000"/>
                </a:outerShdw>
              </a:effectLst>
              <a:latin typeface="Calibri" panose="020F0502020204030204" pitchFamily="34" charset="0"/>
              <a:ea typeface="ＭＳ Ｐゴシック" charset="0"/>
              <a:cs typeface="ＭＳ Ｐゴシック" charset="0"/>
            </a:endParaRPr>
          </a:p>
          <a:p>
            <a:pPr eaLnBrk="0" fontAlgn="auto" hangingPunct="0">
              <a:spcBef>
                <a:spcPts val="0"/>
              </a:spcBef>
              <a:spcAft>
                <a:spcPts val="0"/>
              </a:spcAft>
              <a:defRPr/>
            </a:pPr>
            <a:endParaRPr lang="en-US" sz="2800" kern="0" dirty="0">
              <a:solidFill>
                <a:srgbClr val="FFFF00"/>
              </a:solidFill>
              <a:effectLst>
                <a:outerShdw blurRad="38100" dist="38100" dir="2700000" algn="tl">
                  <a:srgbClr val="000000">
                    <a:alpha val="43137"/>
                  </a:srgbClr>
                </a:outerShdw>
              </a:effectLst>
              <a:latin typeface="Calibri" panose="020F0502020204030204" pitchFamily="34" charset="0"/>
              <a:ea typeface="ＭＳ Ｐゴシック" charset="0"/>
              <a:cs typeface="ＭＳ Ｐゴシック" charset="0"/>
            </a:endParaRPr>
          </a:p>
        </p:txBody>
      </p:sp>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1 </a:t>
            </a:r>
            <a:br>
              <a:rPr lang="en-US" altLang="en-US">
                <a:solidFill>
                  <a:srgbClr val="FFFF99"/>
                </a:solidFill>
                <a:latin typeface="Calibri" pitchFamily="34" charset="0"/>
              </a:rPr>
            </a:br>
            <a:r>
              <a:rPr lang="en-US" altLang="en-US">
                <a:solidFill>
                  <a:srgbClr val="FFFF99"/>
                </a:solidFill>
                <a:latin typeface="Calibri" pitchFamily="34" charset="0"/>
              </a:rPr>
              <a:t>Question #2</a:t>
            </a:r>
            <a:br>
              <a:rPr lang="en-US" altLang="en-US">
                <a:solidFill>
                  <a:srgbClr val="FFFF99"/>
                </a:solidFill>
                <a:latin typeface="Calibri" pitchFamily="34" charset="0"/>
              </a:rPr>
            </a:br>
            <a:endParaRPr lang="en-US" altLang="en-US">
              <a:solidFill>
                <a:srgbClr val="FFFF99"/>
              </a:solidFill>
              <a:latin typeface="Calibri" pitchFamily="34" charset="0"/>
            </a:endParaRPr>
          </a:p>
        </p:txBody>
      </p:sp>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Tree>
    <p:extLst>
      <p:ext uri="{BB962C8B-B14F-4D97-AF65-F5344CB8AC3E}">
        <p14:creationId xmlns:p14="http://schemas.microsoft.com/office/powerpoint/2010/main" val="23701509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1174898" y="1293813"/>
            <a:ext cx="10154093" cy="4331955"/>
          </a:xfrm>
          <a:prstGeom prst="rect">
            <a:avLst/>
          </a:prstGeom>
          <a:noFill/>
          <a:ln w="12700">
            <a:noFill/>
            <a:miter lim="800000"/>
            <a:headEnd/>
            <a:tailEnd/>
          </a:ln>
          <a:effectLst/>
        </p:spPr>
        <p:txBody>
          <a:bodyPr wrap="square" tIns="91440" rIns="45720">
            <a:spAutoFit/>
          </a:bodyPr>
          <a:lstStyle>
            <a:lvl1pPr marL="341313" indent="-341313">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fontAlgn="auto">
              <a:spcBef>
                <a:spcPts val="0"/>
              </a:spcBef>
              <a:spcAft>
                <a:spcPts val="2500"/>
              </a:spcAft>
              <a:buClr>
                <a:srgbClr val="CC0000"/>
              </a:buClr>
              <a:buSzPct val="68000"/>
              <a:buFont typeface="Arial Black" pitchFamily="34" charset="0"/>
              <a:buChar char="►"/>
              <a:defRPr/>
            </a:pPr>
            <a:r>
              <a:rPr lang="en-US" altLang="en-US" sz="3000" kern="0" dirty="0">
                <a:solidFill>
                  <a:srgbClr val="FFFFFF"/>
                </a:solidFill>
                <a:effectLst>
                  <a:outerShdw blurRad="38100" dist="38100" dir="2700000" algn="tl">
                    <a:srgbClr val="000000"/>
                  </a:outerShdw>
                </a:effectLst>
                <a:latin typeface="Calibri" pitchFamily="34" charset="0"/>
                <a:cs typeface="Tahoma"/>
              </a:rPr>
              <a:t>She was started on lanreotide </a:t>
            </a:r>
            <a:r>
              <a:rPr lang="en-US" altLang="en-US" sz="3000" kern="0" dirty="0" err="1">
                <a:solidFill>
                  <a:srgbClr val="FFFFFF"/>
                </a:solidFill>
                <a:effectLst>
                  <a:outerShdw blurRad="38100" dist="38100" dir="2700000" algn="tl">
                    <a:srgbClr val="000000"/>
                  </a:outerShdw>
                </a:effectLst>
                <a:latin typeface="Calibri" pitchFamily="34" charset="0"/>
                <a:cs typeface="Tahoma"/>
              </a:rPr>
              <a:t>autogel</a:t>
            </a:r>
            <a:r>
              <a:rPr lang="en-US" altLang="en-US" sz="3000" kern="0" dirty="0">
                <a:solidFill>
                  <a:srgbClr val="FFFFFF"/>
                </a:solidFill>
                <a:effectLst>
                  <a:outerShdw blurRad="38100" dist="38100" dir="2700000" algn="tl">
                    <a:srgbClr val="000000"/>
                  </a:outerShdw>
                </a:effectLst>
                <a:latin typeface="Calibri" pitchFamily="34" charset="0"/>
                <a:cs typeface="Tahoma"/>
              </a:rPr>
              <a:t> 120 mg S.Q. every 4 weeks.</a:t>
            </a:r>
          </a:p>
          <a:p>
            <a:pPr fontAlgn="auto">
              <a:spcBef>
                <a:spcPts val="0"/>
              </a:spcBef>
              <a:spcAft>
                <a:spcPts val="2500"/>
              </a:spcAft>
              <a:buClr>
                <a:srgbClr val="CC0000"/>
              </a:buClr>
              <a:buSzPct val="68000"/>
              <a:buFont typeface="Arial Black" pitchFamily="34" charset="0"/>
              <a:buChar char="►"/>
              <a:defRPr/>
            </a:pPr>
            <a:r>
              <a:rPr lang="en-US" altLang="en-US" sz="3000" kern="0" dirty="0">
                <a:solidFill>
                  <a:srgbClr val="FFFFFF"/>
                </a:solidFill>
                <a:effectLst>
                  <a:outerShdw blurRad="38100" dist="38100" dir="2700000" algn="tl">
                    <a:srgbClr val="000000"/>
                  </a:outerShdw>
                </a:effectLst>
                <a:latin typeface="Calibri" pitchFamily="34" charset="0"/>
                <a:cs typeface="Tahoma"/>
              </a:rPr>
              <a:t>Diarrhea resolved and flushing decreased to once per day.</a:t>
            </a:r>
          </a:p>
          <a:p>
            <a:pPr fontAlgn="auto">
              <a:spcBef>
                <a:spcPts val="0"/>
              </a:spcBef>
              <a:spcAft>
                <a:spcPts val="2500"/>
              </a:spcAft>
              <a:buClr>
                <a:srgbClr val="CC0000"/>
              </a:buClr>
              <a:buSzPct val="68000"/>
              <a:buFont typeface="Arial Black" pitchFamily="34" charset="0"/>
              <a:buChar char="►"/>
              <a:defRPr/>
            </a:pPr>
            <a:r>
              <a:rPr lang="en-US" altLang="en-US" sz="3000" kern="0" dirty="0">
                <a:solidFill>
                  <a:srgbClr val="FFFFFF"/>
                </a:solidFill>
                <a:effectLst>
                  <a:outerShdw blurRad="38100" dist="38100" dir="2700000" algn="tl">
                    <a:srgbClr val="000000"/>
                  </a:outerShdw>
                </a:effectLst>
                <a:latin typeface="Calibri" pitchFamily="34" charset="0"/>
                <a:cs typeface="Tahoma"/>
              </a:rPr>
              <a:t>Flatulence and bloating after institution of lanreotide therapy were annoying, but resolved with pancreatic enzyme supplementation.</a:t>
            </a:r>
          </a:p>
          <a:p>
            <a:pPr fontAlgn="auto">
              <a:spcBef>
                <a:spcPts val="0"/>
              </a:spcBef>
              <a:spcAft>
                <a:spcPts val="2500"/>
              </a:spcAft>
              <a:buClr>
                <a:srgbClr val="CC0000"/>
              </a:buClr>
              <a:buSzPct val="68000"/>
              <a:buFont typeface="Arial Black" pitchFamily="34" charset="0"/>
              <a:buChar char="►"/>
              <a:defRPr/>
            </a:pPr>
            <a:r>
              <a:rPr lang="en-US" altLang="en-US" sz="3000" kern="0" dirty="0">
                <a:solidFill>
                  <a:srgbClr val="FFFFFF"/>
                </a:solidFill>
                <a:effectLst>
                  <a:outerShdw blurRad="38100" dist="38100" dir="2700000" algn="tl">
                    <a:srgbClr val="000000"/>
                  </a:outerShdw>
                </a:effectLst>
                <a:latin typeface="Calibri" pitchFamily="34" charset="0"/>
                <a:cs typeface="Tahoma"/>
              </a:rPr>
              <a:t>Intermittent vomiting with severe abdominal pain persisted.</a:t>
            </a:r>
          </a:p>
        </p:txBody>
      </p:sp>
      <p:sp>
        <p:nvSpPr>
          <p:cNvPr id="9"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1</a:t>
            </a:r>
            <a:br>
              <a:rPr lang="en-US" altLang="en-US">
                <a:solidFill>
                  <a:srgbClr val="FFFF99"/>
                </a:solidFill>
                <a:latin typeface="Calibri" pitchFamily="34" charset="0"/>
              </a:rPr>
            </a:br>
            <a:r>
              <a:rPr lang="en-US" altLang="en-US">
                <a:solidFill>
                  <a:srgbClr val="FFFF99"/>
                </a:solidFill>
                <a:latin typeface="Calibri" pitchFamily="34" charset="0"/>
              </a:rPr>
              <a:t>Systemic Therapy</a:t>
            </a:r>
          </a:p>
        </p:txBody>
      </p:sp>
    </p:spTree>
    <p:extLst>
      <p:ext uri="{BB962C8B-B14F-4D97-AF65-F5344CB8AC3E}">
        <p14:creationId xmlns:p14="http://schemas.microsoft.com/office/powerpoint/2010/main" val="78226013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1 </a:t>
            </a:r>
            <a:br>
              <a:rPr lang="en-US" altLang="en-US">
                <a:solidFill>
                  <a:srgbClr val="FFFF99"/>
                </a:solidFill>
                <a:latin typeface="Calibri" pitchFamily="34" charset="0"/>
              </a:rPr>
            </a:br>
            <a:r>
              <a:rPr lang="en-US" altLang="en-US">
                <a:solidFill>
                  <a:srgbClr val="FFFF99"/>
                </a:solidFill>
                <a:latin typeface="Calibri" pitchFamily="34" charset="0"/>
              </a:rPr>
              <a:t>Question #3</a:t>
            </a:r>
            <a:br>
              <a:rPr lang="en-US" altLang="en-US">
                <a:solidFill>
                  <a:srgbClr val="FFFF99"/>
                </a:solidFill>
                <a:latin typeface="Calibri" pitchFamily="34" charset="0"/>
              </a:rPr>
            </a:br>
            <a:endParaRPr lang="en-US" altLang="en-US">
              <a:solidFill>
                <a:srgbClr val="FFFF99"/>
              </a:solidFill>
              <a:latin typeface="Calibri" pitchFamily="34" charset="0"/>
            </a:endParaRPr>
          </a:p>
        </p:txBody>
      </p:sp>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682455" y="1143000"/>
            <a:ext cx="9354140" cy="41544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wrap="square">
            <a:spAutoFit/>
          </a:bodyPr>
          <a:lstStyle>
            <a:lvl1pPr marL="342900" indent="-34290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0"/>
              </a:spcAft>
              <a:defRPr/>
            </a:pPr>
            <a:r>
              <a:rPr lang="en-US" altLang="en-US" sz="2800" b="1" kern="0" dirty="0">
                <a:solidFill>
                  <a:srgbClr val="FFFFFF"/>
                </a:solidFill>
                <a:effectLst>
                  <a:outerShdw blurRad="38100" dist="38100" dir="2700000" algn="tl">
                    <a:srgbClr val="000000"/>
                  </a:outerShdw>
                </a:effectLst>
                <a:latin typeface="Calibri" pitchFamily="34" charset="0"/>
                <a:cs typeface="Tahoma"/>
              </a:rPr>
              <a:t>What should be done to treat the vomiting and pain associated with her abdominal metastasis?</a:t>
            </a:r>
          </a:p>
          <a:p>
            <a:pPr marL="0" lvl="1" eaLnBrk="0" fontAlgn="auto" hangingPunct="0">
              <a:spcBef>
                <a:spcPts val="0"/>
              </a:spcBef>
              <a:spcAft>
                <a:spcPts val="0"/>
              </a:spcAft>
              <a:defRPr/>
            </a:pPr>
            <a:endParaRPr lang="en-US" altLang="en-US" sz="4000" kern="0" dirty="0">
              <a:solidFill>
                <a:srgbClr val="FFFF00"/>
              </a:solidFill>
              <a:effectLst>
                <a:outerShdw blurRad="38100" dist="38100" dir="2700000" algn="tl">
                  <a:srgbClr val="000000"/>
                </a:outerShdw>
              </a:effectLst>
              <a:latin typeface="Calibri" pitchFamily="34" charset="0"/>
              <a:cs typeface="Tahoma"/>
            </a:endParaRPr>
          </a:p>
          <a:p>
            <a:pPr lvl="1" indent="-457200" eaLnBrk="0" fontAlgn="auto" hangingPunct="0">
              <a:spcBef>
                <a:spcPts val="0"/>
              </a:spcBef>
              <a:spcAft>
                <a:spcPts val="0"/>
              </a:spcAft>
              <a:buClr>
                <a:srgbClr val="FFFF00"/>
              </a:buClr>
              <a:buFont typeface="Arial" pitchFamily="34" charset="0"/>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Aggressive debulking surgery – Whipple, resection of 12-cm left hepatic mass, cytoreduction of metastases, resection of primary if possible</a:t>
            </a:r>
          </a:p>
          <a:p>
            <a:pPr lvl="1" indent="-457200" eaLnBrk="0" fontAlgn="auto" hangingPunct="0">
              <a:spcBef>
                <a:spcPts val="0"/>
              </a:spcBef>
              <a:spcAft>
                <a:spcPts val="0"/>
              </a:spcAft>
              <a:buClr>
                <a:srgbClr val="FFFF00"/>
              </a:buClr>
              <a:buFont typeface="Arial" pitchFamily="34" charset="0"/>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 Diagnostic laparoscopy</a:t>
            </a:r>
          </a:p>
          <a:p>
            <a:pPr lvl="1" indent="-457200" eaLnBrk="0" fontAlgn="auto" hangingPunct="0">
              <a:spcBef>
                <a:spcPts val="0"/>
              </a:spcBef>
              <a:spcAft>
                <a:spcPts val="0"/>
              </a:spcAft>
              <a:buClr>
                <a:srgbClr val="FFFF00"/>
              </a:buClr>
              <a:buFont typeface="Arial" pitchFamily="34" charset="0"/>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Hepatic artery embolization</a:t>
            </a:r>
          </a:p>
          <a:p>
            <a:pPr lvl="1" indent="-457200" eaLnBrk="0" fontAlgn="auto" hangingPunct="0">
              <a:spcBef>
                <a:spcPts val="0"/>
              </a:spcBef>
              <a:spcAft>
                <a:spcPts val="0"/>
              </a:spcAft>
              <a:buClr>
                <a:srgbClr val="FFFF00"/>
              </a:buClr>
              <a:buFont typeface="Arial" pitchFamily="34" charset="0"/>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Peptide receptor radiotherapy</a:t>
            </a:r>
          </a:p>
        </p:txBody>
      </p:sp>
    </p:spTree>
    <p:extLst>
      <p:ext uri="{BB962C8B-B14F-4D97-AF65-F5344CB8AC3E}">
        <p14:creationId xmlns:p14="http://schemas.microsoft.com/office/powerpoint/2010/main" val="319672676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441576" y="24765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sz="3600">
                <a:solidFill>
                  <a:srgbClr val="FFFF99"/>
                </a:solidFill>
                <a:latin typeface="Calibri" pitchFamily="34" charset="0"/>
              </a:rPr>
              <a:t>Patient Had Surgery</a:t>
            </a:r>
          </a:p>
        </p:txBody>
      </p:sp>
      <p:sp>
        <p:nvSpPr>
          <p:cNvPr id="23555" name="Rectangle 3"/>
          <p:cNvSpPr>
            <a:spLocks noGrp="1" noChangeArrowheads="1"/>
          </p:cNvSpPr>
          <p:nvPr>
            <p:ph type="body" idx="1"/>
          </p:nvPr>
        </p:nvSpPr>
        <p:spPr>
          <a:xfrm>
            <a:off x="1869560" y="1318437"/>
            <a:ext cx="8372475" cy="4821238"/>
          </a:xfrm>
        </p:spPr>
        <p:txBody>
          <a:bodyPr/>
          <a:lstStyle/>
          <a:p>
            <a:pPr lvl="1" eaLnBrk="1" hangingPunct="1">
              <a:lnSpc>
                <a:spcPct val="100000"/>
              </a:lnSpc>
              <a:spcBef>
                <a:spcPts val="0"/>
              </a:spcBef>
              <a:spcAft>
                <a:spcPts val="2600"/>
              </a:spcAft>
              <a:buClr>
                <a:srgbClr val="C00000"/>
              </a:buClr>
              <a:buFont typeface="Wingdings 3" panose="05040102010807070707" pitchFamily="18" charset="2"/>
              <a:buChar char="u"/>
              <a:defRPr/>
            </a:pPr>
            <a:r>
              <a:rPr lang="en-US" sz="2800" dirty="0">
                <a:latin typeface="Calibri" panose="020F0502020204030204" pitchFamily="34" charset="0"/>
              </a:rPr>
              <a:t>Resection of the 12 cm mass in left lobe of liver</a:t>
            </a:r>
          </a:p>
          <a:p>
            <a:pPr lvl="1" eaLnBrk="1" hangingPunct="1">
              <a:lnSpc>
                <a:spcPct val="100000"/>
              </a:lnSpc>
              <a:spcBef>
                <a:spcPts val="0"/>
              </a:spcBef>
              <a:spcAft>
                <a:spcPts val="2600"/>
              </a:spcAft>
              <a:buClr>
                <a:srgbClr val="C00000"/>
              </a:buClr>
              <a:buFont typeface="Wingdings 3" panose="05040102010807070707" pitchFamily="18" charset="2"/>
              <a:buChar char="u"/>
              <a:defRPr/>
            </a:pPr>
            <a:r>
              <a:rPr lang="en-US" sz="2800" dirty="0">
                <a:latin typeface="Calibri" panose="020F0502020204030204" pitchFamily="34" charset="0"/>
              </a:rPr>
              <a:t>Whipple procedure with resection of distal stomach, duodenum, and head of the pancreas</a:t>
            </a:r>
          </a:p>
          <a:p>
            <a:pPr lvl="1" eaLnBrk="1" hangingPunct="1">
              <a:lnSpc>
                <a:spcPct val="100000"/>
              </a:lnSpc>
              <a:spcBef>
                <a:spcPts val="0"/>
              </a:spcBef>
              <a:spcAft>
                <a:spcPts val="2600"/>
              </a:spcAft>
              <a:buClr>
                <a:srgbClr val="C00000"/>
              </a:buClr>
              <a:buFont typeface="Wingdings 3" panose="05040102010807070707" pitchFamily="18" charset="2"/>
              <a:buChar char="u"/>
              <a:defRPr/>
            </a:pPr>
            <a:r>
              <a:rPr lang="en-US" sz="2800" dirty="0">
                <a:latin typeface="Calibri" panose="020F0502020204030204" pitchFamily="34" charset="0"/>
              </a:rPr>
              <a:t>Excision of multiple large celiac lymph nodes</a:t>
            </a:r>
          </a:p>
          <a:p>
            <a:pPr lvl="1" eaLnBrk="1" hangingPunct="1">
              <a:lnSpc>
                <a:spcPct val="100000"/>
              </a:lnSpc>
              <a:spcBef>
                <a:spcPts val="0"/>
              </a:spcBef>
              <a:spcAft>
                <a:spcPts val="2600"/>
              </a:spcAft>
              <a:buClr>
                <a:srgbClr val="C00000"/>
              </a:buClr>
              <a:buFont typeface="Wingdings 3" panose="05040102010807070707" pitchFamily="18" charset="2"/>
              <a:buChar char="u"/>
              <a:defRPr/>
            </a:pPr>
            <a:r>
              <a:rPr lang="en-US" sz="2800" dirty="0">
                <a:latin typeface="Calibri" panose="020F0502020204030204" pitchFamily="34" charset="0"/>
              </a:rPr>
              <a:t>Excision of thickened area in mid-small bowel</a:t>
            </a:r>
          </a:p>
          <a:p>
            <a:pPr lvl="1" eaLnBrk="1" hangingPunct="1">
              <a:lnSpc>
                <a:spcPct val="100000"/>
              </a:lnSpc>
              <a:spcBef>
                <a:spcPts val="0"/>
              </a:spcBef>
              <a:spcAft>
                <a:spcPts val="2600"/>
              </a:spcAft>
              <a:buClr>
                <a:srgbClr val="C00000"/>
              </a:buClr>
              <a:buFont typeface="Wingdings 3" panose="05040102010807070707" pitchFamily="18" charset="2"/>
              <a:buChar char="u"/>
              <a:defRPr/>
            </a:pPr>
            <a:r>
              <a:rPr lang="en-US" sz="2800" dirty="0">
                <a:latin typeface="Calibri" panose="020F0502020204030204" pitchFamily="34" charset="0"/>
              </a:rPr>
              <a:t>Removal of gallbladder</a:t>
            </a:r>
          </a:p>
          <a:p>
            <a:pPr lvl="1" eaLnBrk="1" hangingPunct="1">
              <a:lnSpc>
                <a:spcPct val="100000"/>
              </a:lnSpc>
              <a:spcBef>
                <a:spcPts val="0"/>
              </a:spcBef>
              <a:spcAft>
                <a:spcPts val="1600"/>
              </a:spcAft>
              <a:buClr>
                <a:srgbClr val="C00000"/>
              </a:buClr>
              <a:buFont typeface="Wingdings 3" panose="05040102010807070707" pitchFamily="18" charset="2"/>
              <a:buChar char="u"/>
              <a:defRPr/>
            </a:pPr>
            <a:endParaRPr lang="en-US" sz="2800" dirty="0">
              <a:latin typeface="Calibri" panose="020F0502020204030204" pitchFamily="34" charset="0"/>
            </a:endParaRPr>
          </a:p>
        </p:txBody>
      </p:sp>
    </p:spTree>
    <p:extLst>
      <p:ext uri="{BB962C8B-B14F-4D97-AF65-F5344CB8AC3E}">
        <p14:creationId xmlns:p14="http://schemas.microsoft.com/office/powerpoint/2010/main" val="3489424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title"/>
          </p:nvPr>
        </p:nvSpPr>
        <p:spPr/>
        <p:txBody>
          <a:bodyPr>
            <a:normAutofit/>
          </a:bodyPr>
          <a:lstStyle/>
          <a:p>
            <a:pPr eaLnBrk="1" fontAlgn="auto" hangingPunct="1">
              <a:spcAft>
                <a:spcPts val="0"/>
              </a:spcAft>
              <a:defRPr/>
            </a:pPr>
            <a:r>
              <a:rPr lang="en-US" sz="3600" dirty="0">
                <a:latin typeface="+mn-lt"/>
                <a:ea typeface="+mj-ea"/>
                <a:cs typeface="Arial" charset="0"/>
              </a:rPr>
              <a:t>Autopsy studies</a:t>
            </a:r>
          </a:p>
        </p:txBody>
      </p:sp>
      <p:sp>
        <p:nvSpPr>
          <p:cNvPr id="45059" name="Content Placeholder 3"/>
          <p:cNvSpPr>
            <a:spLocks noGrp="1"/>
          </p:cNvSpPr>
          <p:nvPr>
            <p:ph sz="quarter" idx="1"/>
          </p:nvPr>
        </p:nvSpPr>
        <p:spPr>
          <a:xfrm>
            <a:off x="2133600" y="1589088"/>
            <a:ext cx="3886200" cy="4572000"/>
          </a:xfrm>
        </p:spPr>
        <p:txBody>
          <a:bodyPr/>
          <a:lstStyle/>
          <a:p>
            <a:pPr eaLnBrk="1" hangingPunct="1"/>
            <a:r>
              <a:rPr lang="en-US" altLang="en-US" sz="3200">
                <a:cs typeface="Arial" pitchFamily="34" charset="0"/>
              </a:rPr>
              <a:t>Carcinoid</a:t>
            </a:r>
          </a:p>
          <a:p>
            <a:pPr lvl="1" eaLnBrk="1" hangingPunct="1"/>
            <a:r>
              <a:rPr lang="en-US" altLang="en-US" sz="2800"/>
              <a:t>Two studies &gt; 15,000 cases each</a:t>
            </a:r>
          </a:p>
          <a:p>
            <a:pPr lvl="1" eaLnBrk="1" hangingPunct="1"/>
            <a:r>
              <a:rPr lang="en-US" altLang="en-US" sz="2800"/>
              <a:t>0.7 - 1.2 %</a:t>
            </a:r>
          </a:p>
        </p:txBody>
      </p:sp>
      <p:sp>
        <p:nvSpPr>
          <p:cNvPr id="45060" name="Content Placeholder 4"/>
          <p:cNvSpPr>
            <a:spLocks noGrp="1"/>
          </p:cNvSpPr>
          <p:nvPr>
            <p:ph sz="quarter" idx="2"/>
          </p:nvPr>
        </p:nvSpPr>
        <p:spPr>
          <a:xfrm>
            <a:off x="6369050" y="1589088"/>
            <a:ext cx="3886200" cy="4572000"/>
          </a:xfrm>
        </p:spPr>
        <p:txBody>
          <a:bodyPr/>
          <a:lstStyle/>
          <a:p>
            <a:pPr eaLnBrk="1" hangingPunct="1"/>
            <a:r>
              <a:rPr lang="en-US" altLang="en-US" sz="3200">
                <a:cs typeface="Arial" pitchFamily="34" charset="0"/>
              </a:rPr>
              <a:t>Islet cell</a:t>
            </a:r>
          </a:p>
          <a:p>
            <a:pPr lvl="1" eaLnBrk="1" hangingPunct="1"/>
            <a:r>
              <a:rPr lang="en-US" altLang="en-US" sz="2800"/>
              <a:t>&gt;11,000 cases from Hong Kong</a:t>
            </a:r>
          </a:p>
          <a:p>
            <a:pPr lvl="1" eaLnBrk="1" hangingPunct="1"/>
            <a:r>
              <a:rPr lang="en-US" altLang="en-US" sz="2800"/>
              <a:t>.1%</a:t>
            </a:r>
          </a:p>
        </p:txBody>
      </p:sp>
      <p:sp>
        <p:nvSpPr>
          <p:cNvPr id="17413" name="TextBox 4"/>
          <p:cNvSpPr txBox="1">
            <a:spLocks noChangeArrowheads="1"/>
          </p:cNvSpPr>
          <p:nvPr/>
        </p:nvSpPr>
        <p:spPr bwMode="auto">
          <a:xfrm>
            <a:off x="2057401" y="5529264"/>
            <a:ext cx="3413125" cy="70802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000" i="1">
                <a:solidFill>
                  <a:srgbClr val="000000"/>
                </a:solidFill>
                <a:latin typeface="Tw Cen MT"/>
                <a:ea typeface="MS PGothic" pitchFamily="34" charset="-128"/>
                <a:cs typeface="Arial" charset="0"/>
              </a:rPr>
              <a:t>Berge T, Linell F. Acta Pathol Microbiol Scand  1976;84:322-30.</a:t>
            </a:r>
          </a:p>
          <a:p>
            <a:pPr fontAlgn="auto">
              <a:spcBef>
                <a:spcPts val="0"/>
              </a:spcBef>
              <a:spcAft>
                <a:spcPts val="0"/>
              </a:spcAft>
              <a:defRPr/>
            </a:pPr>
            <a:r>
              <a:rPr lang="en-US" sz="1000" i="1">
                <a:solidFill>
                  <a:srgbClr val="000000"/>
                </a:solidFill>
                <a:latin typeface="Tw Cen MT"/>
                <a:ea typeface="MS PGothic" pitchFamily="34" charset="-128"/>
                <a:cs typeface="Arial" charset="0"/>
              </a:rPr>
              <a:t>Moertel CG, e al. Cancer 1961;14:291-3.</a:t>
            </a:r>
          </a:p>
          <a:p>
            <a:pPr fontAlgn="auto">
              <a:spcBef>
                <a:spcPts val="0"/>
              </a:spcBef>
              <a:spcAft>
                <a:spcPts val="0"/>
              </a:spcAft>
              <a:defRPr/>
            </a:pPr>
            <a:r>
              <a:rPr lang="en-US" sz="1000" i="1">
                <a:solidFill>
                  <a:srgbClr val="000000"/>
                </a:solidFill>
                <a:latin typeface="Tw Cen MT"/>
                <a:ea typeface="MS PGothic" pitchFamily="34" charset="-128"/>
                <a:cs typeface="Arial" charset="0"/>
              </a:rPr>
              <a:t>Lam KY, Lo CY. Eur J Surg Oncol 1997;23:36-42</a:t>
            </a:r>
          </a:p>
          <a:p>
            <a:pPr fontAlgn="auto">
              <a:spcBef>
                <a:spcPts val="0"/>
              </a:spcBef>
              <a:spcAft>
                <a:spcPts val="0"/>
              </a:spcAft>
              <a:defRPr/>
            </a:pPr>
            <a:endParaRPr lang="en-US" sz="1000" i="1">
              <a:solidFill>
                <a:srgbClr val="000000"/>
              </a:solidFill>
              <a:latin typeface="Tw Cen MT"/>
              <a:ea typeface="MS PGothic" pitchFamily="34" charset="-128"/>
              <a:cs typeface="Arial" charset="0"/>
            </a:endParaRPr>
          </a:p>
        </p:txBody>
      </p:sp>
    </p:spTree>
    <p:extLst>
      <p:ext uri="{BB962C8B-B14F-4D97-AF65-F5344CB8AC3E}">
        <p14:creationId xmlns:p14="http://schemas.microsoft.com/office/powerpoint/2010/main" val="989757164"/>
      </p:ext>
    </p:extLst>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p:cNvSpPr>
            <a:spLocks noChangeArrowheads="1"/>
          </p:cNvSpPr>
          <p:nvPr/>
        </p:nvSpPr>
        <p:spPr bwMode="auto">
          <a:xfrm>
            <a:off x="1508051" y="1341475"/>
            <a:ext cx="8686800" cy="35401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marL="342900" indent="-342900">
              <a:defRPr sz="2400">
                <a:solidFill>
                  <a:schemeClr val="tx1"/>
                </a:solidFill>
                <a:latin typeface="Verdana" pitchFamily="34" charset="0"/>
                <a:ea typeface="MS PGothic" pitchFamily="34" charset="-128"/>
              </a:defRPr>
            </a:lvl1pPr>
            <a:lvl2pPr marL="914400" indent="-45720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lvl="1" eaLnBrk="0" fontAlgn="auto" hangingPunct="0">
              <a:spcBef>
                <a:spcPts val="0"/>
              </a:spcBef>
              <a:spcAft>
                <a:spcPts val="0"/>
              </a:spcAft>
              <a:buClr>
                <a:srgbClr val="C00000"/>
              </a:buClr>
              <a:buSzPct val="90000"/>
              <a:buFont typeface="Wingdings 3" pitchFamily="18" charset="2"/>
              <a:buChar char="u"/>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Pathology showed metastatic well-differentiated, low-grade NET, </a:t>
            </a:r>
            <a:r>
              <a:rPr lang="en-US" altLang="en-US" sz="2800" kern="0" dirty="0" err="1">
                <a:solidFill>
                  <a:srgbClr val="FFFFFF"/>
                </a:solidFill>
                <a:effectLst>
                  <a:outerShdw blurRad="38100" dist="38100" dir="2700000" algn="tl">
                    <a:srgbClr val="000000"/>
                  </a:outerShdw>
                </a:effectLst>
                <a:latin typeface="Calibri" pitchFamily="34" charset="0"/>
                <a:cs typeface="Tahoma"/>
              </a:rPr>
              <a:t>consistant</a:t>
            </a:r>
            <a:r>
              <a:rPr lang="en-US" altLang="en-US" sz="2800" kern="0" dirty="0">
                <a:solidFill>
                  <a:srgbClr val="FFFFFF"/>
                </a:solidFill>
                <a:effectLst>
                  <a:outerShdw blurRad="38100" dist="38100" dir="2700000" algn="tl">
                    <a:srgbClr val="000000"/>
                  </a:outerShdw>
                </a:effectLst>
                <a:latin typeface="Calibri" pitchFamily="34" charset="0"/>
                <a:cs typeface="Tahoma"/>
              </a:rPr>
              <a:t> with carcinoid in:</a:t>
            </a:r>
          </a:p>
          <a:p>
            <a:pPr marL="1489075" lvl="1" indent="-515938" eaLnBrk="0" fontAlgn="auto" hangingPunct="0">
              <a:spcBef>
                <a:spcPts val="0"/>
              </a:spcBef>
              <a:spcAft>
                <a:spcPts val="0"/>
              </a:spcAft>
              <a:buClr>
                <a:srgbClr val="00FFFF"/>
              </a:buClr>
              <a:buFont typeface="Wingdings" pitchFamily="2" charset="2"/>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Liver</a:t>
            </a:r>
          </a:p>
          <a:p>
            <a:pPr marL="1489075" lvl="1" indent="-515938" eaLnBrk="0" fontAlgn="auto" hangingPunct="0">
              <a:spcBef>
                <a:spcPts val="0"/>
              </a:spcBef>
              <a:spcAft>
                <a:spcPts val="0"/>
              </a:spcAft>
              <a:buClr>
                <a:srgbClr val="00FFFF"/>
              </a:buClr>
              <a:buFont typeface="Wingdings" pitchFamily="2" charset="2"/>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4/4 </a:t>
            </a:r>
            <a:r>
              <a:rPr lang="en-US" altLang="en-US" sz="2800" kern="0" dirty="0" err="1">
                <a:solidFill>
                  <a:srgbClr val="FFFFFF"/>
                </a:solidFill>
                <a:effectLst>
                  <a:outerShdw blurRad="38100" dist="38100" dir="2700000" algn="tl">
                    <a:srgbClr val="000000"/>
                  </a:outerShdw>
                </a:effectLst>
                <a:latin typeface="Calibri" pitchFamily="34" charset="0"/>
                <a:cs typeface="Tahoma"/>
              </a:rPr>
              <a:t>peri</a:t>
            </a:r>
            <a:r>
              <a:rPr lang="en-US" altLang="en-US" sz="2800" kern="0" dirty="0">
                <a:solidFill>
                  <a:srgbClr val="FFFFFF"/>
                </a:solidFill>
                <a:effectLst>
                  <a:outerShdw blurRad="38100" dist="38100" dir="2700000" algn="tl">
                    <a:srgbClr val="000000"/>
                  </a:outerShdw>
                </a:effectLst>
                <a:latin typeface="Calibri" pitchFamily="34" charset="0"/>
                <a:cs typeface="Tahoma"/>
              </a:rPr>
              <a:t>-pancreatic lymph nodes</a:t>
            </a:r>
          </a:p>
          <a:p>
            <a:pPr marL="1489075" lvl="1" indent="-515938" eaLnBrk="0" fontAlgn="auto" hangingPunct="0">
              <a:spcBef>
                <a:spcPts val="0"/>
              </a:spcBef>
              <a:spcAft>
                <a:spcPts val="0"/>
              </a:spcAft>
              <a:buClr>
                <a:srgbClr val="00FFFF"/>
              </a:buClr>
              <a:buFont typeface="Wingdings" pitchFamily="2" charset="2"/>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Celiac lymph nodes</a:t>
            </a:r>
          </a:p>
          <a:p>
            <a:pPr lvl="1" eaLnBrk="0" fontAlgn="auto" hangingPunct="0">
              <a:spcBef>
                <a:spcPts val="0"/>
              </a:spcBef>
              <a:spcAft>
                <a:spcPts val="0"/>
              </a:spcAft>
              <a:defRPr/>
            </a:pPr>
            <a:endParaRPr lang="en-US" altLang="en-US" sz="2800" kern="0" dirty="0">
              <a:solidFill>
                <a:srgbClr val="FFFFFF"/>
              </a:solidFill>
              <a:effectLst>
                <a:outerShdw blurRad="38100" dist="38100" dir="2700000" algn="tl">
                  <a:srgbClr val="000000"/>
                </a:outerShdw>
              </a:effectLst>
              <a:latin typeface="Calibri" pitchFamily="34" charset="0"/>
              <a:cs typeface="Tahoma"/>
            </a:endParaRPr>
          </a:p>
          <a:p>
            <a:pPr lvl="1" eaLnBrk="0" fontAlgn="auto" hangingPunct="0">
              <a:spcBef>
                <a:spcPts val="0"/>
              </a:spcBef>
              <a:spcAft>
                <a:spcPts val="0"/>
              </a:spcAft>
              <a:buClr>
                <a:srgbClr val="C00000"/>
              </a:buClr>
              <a:buSzPct val="90000"/>
              <a:buFont typeface="Wingdings 3" pitchFamily="18" charset="2"/>
              <a:buChar char="u"/>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No cancer in small bowel, pancreas, stomach, duodenum, gallbladder</a:t>
            </a:r>
          </a:p>
        </p:txBody>
      </p:sp>
      <p:sp>
        <p:nvSpPr>
          <p:cNvPr id="48133" name="Rectangle 5"/>
          <p:cNvSpPr>
            <a:spLocks noGrp="1" noChangeArrowheads="1"/>
          </p:cNvSpPr>
          <p:nvPr>
            <p:ph type="title"/>
          </p:nvPr>
        </p:nvSpPr>
        <p:spPr>
          <a:xfrm>
            <a:off x="2438400" y="169863"/>
            <a:ext cx="8229600" cy="1295400"/>
          </a:xfrm>
        </p:spPr>
        <p:txBody>
          <a:bodyPr vert="horz" wrap="square" lIns="91440" tIns="45720" rIns="91440" bIns="45720" numCol="1" anchor="t" anchorCtr="0" compatLnSpc="1">
            <a:prstTxWarp prst="textNoShape">
              <a:avLst/>
            </a:prstTxWarp>
          </a:bodyPr>
          <a:lstStyle/>
          <a:p>
            <a:pPr eaLnBrk="1" hangingPunct="1">
              <a:defRPr/>
            </a:pPr>
            <a:r>
              <a:rPr lang="en-US" altLang="en-US" sz="3600">
                <a:solidFill>
                  <a:srgbClr val="FFFF99"/>
                </a:solidFill>
                <a:latin typeface="Calibri" pitchFamily="34" charset="0"/>
              </a:rPr>
              <a:t>Surgical Pathology</a:t>
            </a:r>
          </a:p>
        </p:txBody>
      </p:sp>
    </p:spTree>
    <p:extLst>
      <p:ext uri="{BB962C8B-B14F-4D97-AF65-F5344CB8AC3E}">
        <p14:creationId xmlns:p14="http://schemas.microsoft.com/office/powerpoint/2010/main" val="3772306301"/>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3" name="Rectangle 5"/>
          <p:cNvSpPr>
            <a:spLocks noGrp="1" noChangeArrowheads="1"/>
          </p:cNvSpPr>
          <p:nvPr>
            <p:ph type="title"/>
          </p:nvPr>
        </p:nvSpPr>
        <p:spPr>
          <a:xfrm>
            <a:off x="2438400" y="169863"/>
            <a:ext cx="8229600" cy="1295400"/>
          </a:xfrm>
        </p:spPr>
        <p:txBody>
          <a:bodyPr vert="horz" wrap="square" lIns="91440" tIns="45720" rIns="91440" bIns="45720" numCol="1" anchor="t" anchorCtr="0" compatLnSpc="1">
            <a:prstTxWarp prst="textNoShape">
              <a:avLst/>
            </a:prstTxWarp>
          </a:bodyPr>
          <a:lstStyle/>
          <a:p>
            <a:pPr eaLnBrk="1" hangingPunct="1">
              <a:defRPr/>
            </a:pPr>
            <a:r>
              <a:rPr lang="en-US" altLang="en-US" sz="3600">
                <a:solidFill>
                  <a:srgbClr val="FFFF99"/>
                </a:solidFill>
                <a:latin typeface="Calibri" pitchFamily="34" charset="0"/>
              </a:rPr>
              <a:t>Three Years Later</a:t>
            </a:r>
          </a:p>
        </p:txBody>
      </p:sp>
      <p:sp>
        <p:nvSpPr>
          <p:cNvPr id="4" name="Rectangle 3"/>
          <p:cNvSpPr txBox="1">
            <a:spLocks noChangeArrowheads="1"/>
          </p:cNvSpPr>
          <p:nvPr/>
        </p:nvSpPr>
        <p:spPr bwMode="auto">
          <a:xfrm>
            <a:off x="2022475" y="1249364"/>
            <a:ext cx="8229600" cy="5640387"/>
          </a:xfrm>
          <a:prstGeom prst="rect">
            <a:avLst/>
          </a:prstGeom>
          <a:noFill/>
          <a:ln w="12700">
            <a:noFill/>
            <a:miter lim="800000"/>
            <a:headEnd/>
            <a:tailEnd/>
          </a:ln>
          <a:effectLst/>
        </p:spPr>
        <p:txBody>
          <a:bodyPr tIns="91440" rIns="45720">
            <a:spAutoFit/>
          </a:bodyPr>
          <a:lst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n-ea"/>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4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457200" lvl="1" indent="0" eaLnBrk="1" hangingPunct="1">
              <a:buClr>
                <a:srgbClr val="6B6BCE"/>
              </a:buClr>
              <a:buNone/>
              <a:defRPr/>
            </a:pPr>
            <a:r>
              <a:rPr lang="en-US" sz="3200" kern="0" dirty="0">
                <a:solidFill>
                  <a:srgbClr val="FFFFFF"/>
                </a:solidFill>
                <a:latin typeface="Calibri" panose="020F0502020204030204" pitchFamily="34" charset="0"/>
              </a:rPr>
              <a:t>Patient was free of all symptoms and there was no cancer progression for the next 3 years, when tumors in the right hepatic lobe began to increase while on </a:t>
            </a:r>
            <a:r>
              <a:rPr lang="en-US" sz="3200" kern="0" dirty="0" err="1">
                <a:solidFill>
                  <a:srgbClr val="FFFFFF"/>
                </a:solidFill>
                <a:latin typeface="Calibri" panose="020F0502020204030204" pitchFamily="34" charset="0"/>
              </a:rPr>
              <a:t>lanreotide</a:t>
            </a:r>
            <a:endParaRPr lang="en-US" sz="3200" kern="0" dirty="0">
              <a:solidFill>
                <a:srgbClr val="FFFFFF"/>
              </a:solidFill>
              <a:latin typeface="Calibri" panose="020F0502020204030204" pitchFamily="34" charset="0"/>
            </a:endParaRPr>
          </a:p>
          <a:p>
            <a:pPr marL="457200" lvl="1" indent="0" eaLnBrk="1" hangingPunct="1">
              <a:buClr>
                <a:srgbClr val="6B6BCE"/>
              </a:buClr>
              <a:buNone/>
              <a:defRPr/>
            </a:pPr>
            <a:endParaRPr lang="en-US" sz="3200" kern="0" dirty="0">
              <a:solidFill>
                <a:srgbClr val="FFFFFF"/>
              </a:solidFill>
              <a:latin typeface="Calibri" panose="020F0502020204030204" pitchFamily="34" charset="0"/>
            </a:endParaRPr>
          </a:p>
          <a:p>
            <a:pPr eaLnBrk="1" hangingPunct="1">
              <a:defRPr/>
            </a:pPr>
            <a:r>
              <a:rPr lang="en-US" kern="0" dirty="0">
                <a:solidFill>
                  <a:srgbClr val="FFFFFF"/>
                </a:solidFill>
                <a:latin typeface="Calibri" panose="020F0502020204030204" pitchFamily="34" charset="0"/>
              </a:rPr>
              <a:t>Hepatic artery embolization was performed  </a:t>
            </a:r>
          </a:p>
          <a:p>
            <a:pPr eaLnBrk="1" hangingPunct="1">
              <a:buClr>
                <a:srgbClr val="00FFFF"/>
              </a:buClr>
              <a:defRPr/>
            </a:pPr>
            <a:r>
              <a:rPr lang="en-US" kern="0" dirty="0">
                <a:solidFill>
                  <a:srgbClr val="FFFFFF"/>
                </a:solidFill>
                <a:latin typeface="Calibri" panose="020F0502020204030204" pitchFamily="34" charset="0"/>
              </a:rPr>
              <a:t>She looked and felt perfectly normal</a:t>
            </a:r>
          </a:p>
          <a:p>
            <a:pPr lvl="1" eaLnBrk="1" hangingPunct="1">
              <a:buClr>
                <a:srgbClr val="00FFFF"/>
              </a:buClr>
              <a:defRPr/>
            </a:pPr>
            <a:r>
              <a:rPr lang="en-US" kern="0" dirty="0">
                <a:solidFill>
                  <a:srgbClr val="FFFFFF"/>
                </a:solidFill>
                <a:latin typeface="Calibri" panose="020F0502020204030204" pitchFamily="34" charset="0"/>
              </a:rPr>
              <a:t>No viable tumor on MRI scan</a:t>
            </a:r>
          </a:p>
          <a:p>
            <a:pPr lvl="1" eaLnBrk="1" hangingPunct="1">
              <a:buClr>
                <a:srgbClr val="00FFFF"/>
              </a:buClr>
              <a:defRPr/>
            </a:pPr>
            <a:r>
              <a:rPr lang="en-US" kern="0" dirty="0">
                <a:solidFill>
                  <a:srgbClr val="FFFFFF"/>
                </a:solidFill>
                <a:latin typeface="Calibri" panose="020F0502020204030204" pitchFamily="34" charset="0"/>
              </a:rPr>
              <a:t>No flushing or diarrhea</a:t>
            </a:r>
          </a:p>
          <a:p>
            <a:pPr lvl="1" eaLnBrk="1" hangingPunct="1">
              <a:buClr>
                <a:srgbClr val="00FFFF"/>
              </a:buClr>
              <a:defRPr/>
            </a:pPr>
            <a:r>
              <a:rPr lang="en-US" kern="0" dirty="0">
                <a:solidFill>
                  <a:srgbClr val="FFFFFF"/>
                </a:solidFill>
                <a:latin typeface="Calibri" panose="020F0502020204030204" pitchFamily="34" charset="0"/>
              </a:rPr>
              <a:t>Normal levels of </a:t>
            </a:r>
            <a:r>
              <a:rPr lang="en-US" kern="0" dirty="0" err="1">
                <a:solidFill>
                  <a:srgbClr val="FFFFFF"/>
                </a:solidFill>
                <a:latin typeface="Calibri" panose="020F0502020204030204" pitchFamily="34" charset="0"/>
              </a:rPr>
              <a:t>CgA</a:t>
            </a:r>
            <a:r>
              <a:rPr lang="en-US" kern="0" dirty="0">
                <a:solidFill>
                  <a:srgbClr val="FFFFFF"/>
                </a:solidFill>
                <a:latin typeface="Calibri" panose="020F0502020204030204" pitchFamily="34" charset="0"/>
              </a:rPr>
              <a:t>,  serotonin, and 5-HIAA</a:t>
            </a:r>
          </a:p>
          <a:p>
            <a:pPr marL="457200" lvl="1" indent="0" eaLnBrk="1" hangingPunct="1">
              <a:buClr>
                <a:srgbClr val="6B6BCE"/>
              </a:buClr>
              <a:buNone/>
              <a:defRPr/>
            </a:pPr>
            <a:endParaRPr lang="en-US" kern="0" dirty="0">
              <a:solidFill>
                <a:srgbClr val="FFFFFF"/>
              </a:solidFill>
              <a:latin typeface="Calibri" panose="020F0502020204030204" pitchFamily="34" charset="0"/>
            </a:endParaRPr>
          </a:p>
        </p:txBody>
      </p:sp>
    </p:spTree>
    <p:extLst>
      <p:ext uri="{BB962C8B-B14F-4D97-AF65-F5344CB8AC3E}">
        <p14:creationId xmlns:p14="http://schemas.microsoft.com/office/powerpoint/2010/main" val="429021089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1 </a:t>
            </a:r>
            <a:br>
              <a:rPr lang="en-US" altLang="en-US">
                <a:solidFill>
                  <a:srgbClr val="FFFF99"/>
                </a:solidFill>
                <a:latin typeface="Calibri" pitchFamily="34" charset="0"/>
              </a:rPr>
            </a:br>
            <a:r>
              <a:rPr lang="en-US" altLang="en-US">
                <a:solidFill>
                  <a:srgbClr val="FFFF99"/>
                </a:solidFill>
                <a:latin typeface="Calibri" pitchFamily="34" charset="0"/>
              </a:rPr>
              <a:t>Question #4</a:t>
            </a:r>
            <a:br>
              <a:rPr lang="en-US" altLang="en-US">
                <a:solidFill>
                  <a:srgbClr val="FFFF99"/>
                </a:solidFill>
                <a:latin typeface="Calibri" pitchFamily="34" charset="0"/>
              </a:rPr>
            </a:br>
            <a:endParaRPr lang="en-US" altLang="en-US">
              <a:solidFill>
                <a:srgbClr val="FFFF99"/>
              </a:solidFill>
              <a:latin typeface="Calibri" pitchFamily="34" charset="0"/>
            </a:endParaRPr>
          </a:p>
        </p:txBody>
      </p:sp>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1"/>
            <a:ext cx="8612188" cy="37385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marL="342900" indent="-34290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0"/>
              </a:spcAft>
              <a:defRPr/>
            </a:pPr>
            <a:r>
              <a:rPr lang="en-US" altLang="en-US" sz="3200" b="1" kern="0" dirty="0">
                <a:solidFill>
                  <a:srgbClr val="FFFFFF"/>
                </a:solidFill>
                <a:effectLst>
                  <a:outerShdw blurRad="38100" dist="38100" dir="2700000" algn="tl">
                    <a:srgbClr val="000000"/>
                  </a:outerShdw>
                </a:effectLst>
                <a:latin typeface="Calibri" pitchFamily="34" charset="0"/>
                <a:cs typeface="Tahoma"/>
              </a:rPr>
              <a:t>What should be done now?</a:t>
            </a:r>
          </a:p>
          <a:p>
            <a:pPr marL="0" lvl="1" eaLnBrk="0" fontAlgn="auto" hangingPunct="0">
              <a:spcBef>
                <a:spcPts val="0"/>
              </a:spcBef>
              <a:spcAft>
                <a:spcPts val="0"/>
              </a:spcAft>
              <a:defRPr/>
            </a:pPr>
            <a:endParaRPr lang="en-US" altLang="en-US" sz="4000" kern="0" dirty="0">
              <a:solidFill>
                <a:srgbClr val="FFFF00"/>
              </a:solidFill>
              <a:effectLst>
                <a:outerShdw blurRad="38100" dist="38100" dir="2700000" algn="tl">
                  <a:srgbClr val="000000"/>
                </a:outerShdw>
              </a:effectLst>
              <a:latin typeface="Calibri" pitchFamily="34" charset="0"/>
              <a:cs typeface="Tahoma"/>
            </a:endParaRPr>
          </a:p>
          <a:p>
            <a:pPr marL="914400" lvl="1" indent="-627063" eaLnBrk="0" fontAlgn="auto" hangingPunct="0">
              <a:spcBef>
                <a:spcPts val="0"/>
              </a:spcBef>
              <a:spcAft>
                <a:spcPts val="1000"/>
              </a:spcAft>
              <a:buClr>
                <a:srgbClr val="FFFF00"/>
              </a:buClr>
              <a:buFont typeface="Symbol" pitchFamily="18" charset="2"/>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Continue </a:t>
            </a:r>
            <a:r>
              <a:rPr lang="en-US" altLang="en-US" sz="2800" kern="0" dirty="0" err="1">
                <a:solidFill>
                  <a:srgbClr val="FFFFFF"/>
                </a:solidFill>
                <a:effectLst>
                  <a:outerShdw blurRad="38100" dist="38100" dir="2700000" algn="tl">
                    <a:srgbClr val="000000"/>
                  </a:outerShdw>
                </a:effectLst>
                <a:latin typeface="Calibri" pitchFamily="34" charset="0"/>
                <a:cs typeface="Tahoma"/>
              </a:rPr>
              <a:t>lanreotide</a:t>
            </a:r>
            <a:endParaRPr lang="en-US" altLang="en-US" sz="2800" kern="0" dirty="0">
              <a:solidFill>
                <a:srgbClr val="FFFFFF"/>
              </a:solidFill>
              <a:effectLst>
                <a:outerShdw blurRad="38100" dist="38100" dir="2700000" algn="tl">
                  <a:srgbClr val="000000"/>
                </a:outerShdw>
              </a:effectLst>
              <a:latin typeface="Calibri" pitchFamily="34" charset="0"/>
              <a:cs typeface="Tahoma"/>
            </a:endParaRPr>
          </a:p>
          <a:p>
            <a:pPr marL="914400" lvl="1" indent="-627063" eaLnBrk="0" fontAlgn="auto" hangingPunct="0">
              <a:spcBef>
                <a:spcPts val="0"/>
              </a:spcBef>
              <a:spcAft>
                <a:spcPts val="1000"/>
              </a:spcAft>
              <a:buClr>
                <a:srgbClr val="FFFF00"/>
              </a:buClr>
              <a:buFont typeface="Symbol" pitchFamily="18" charset="2"/>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Follow with imaging only, but stop </a:t>
            </a:r>
            <a:r>
              <a:rPr lang="en-US" altLang="en-US" sz="2800" kern="0" dirty="0" err="1">
                <a:solidFill>
                  <a:srgbClr val="FFFFFF"/>
                </a:solidFill>
                <a:effectLst>
                  <a:outerShdw blurRad="38100" dist="38100" dir="2700000" algn="tl">
                    <a:srgbClr val="000000"/>
                  </a:outerShdw>
                </a:effectLst>
                <a:latin typeface="Calibri" pitchFamily="34" charset="0"/>
                <a:cs typeface="Tahoma"/>
              </a:rPr>
              <a:t>lanreotide</a:t>
            </a:r>
            <a:r>
              <a:rPr lang="en-US" altLang="en-US" sz="2800" kern="0" dirty="0">
                <a:solidFill>
                  <a:srgbClr val="FFFFFF"/>
                </a:solidFill>
                <a:effectLst>
                  <a:outerShdw blurRad="38100" dist="38100" dir="2700000" algn="tl">
                    <a:srgbClr val="000000"/>
                  </a:outerShdw>
                </a:effectLst>
                <a:latin typeface="Calibri" pitchFamily="34" charset="0"/>
                <a:cs typeface="Tahoma"/>
              </a:rPr>
              <a:t> since it is no longer effective</a:t>
            </a:r>
          </a:p>
          <a:p>
            <a:pPr marL="914400" lvl="1" indent="-627063" eaLnBrk="0" fontAlgn="auto" hangingPunct="0">
              <a:spcBef>
                <a:spcPts val="0"/>
              </a:spcBef>
              <a:spcAft>
                <a:spcPts val="1000"/>
              </a:spcAft>
              <a:buClr>
                <a:srgbClr val="FFFF00"/>
              </a:buClr>
              <a:buFont typeface="Symbol" pitchFamily="18" charset="2"/>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Stop </a:t>
            </a:r>
            <a:r>
              <a:rPr lang="en-US" altLang="en-US" sz="2800" kern="0" dirty="0" err="1">
                <a:solidFill>
                  <a:srgbClr val="FFFFFF"/>
                </a:solidFill>
                <a:effectLst>
                  <a:outerShdw blurRad="38100" dist="38100" dir="2700000" algn="tl">
                    <a:srgbClr val="000000"/>
                  </a:outerShdw>
                </a:effectLst>
                <a:latin typeface="Calibri" pitchFamily="34" charset="0"/>
                <a:cs typeface="Tahoma"/>
              </a:rPr>
              <a:t>lanreotide</a:t>
            </a:r>
            <a:r>
              <a:rPr lang="en-US" altLang="en-US" sz="2800" kern="0" dirty="0">
                <a:solidFill>
                  <a:srgbClr val="FFFFFF"/>
                </a:solidFill>
                <a:effectLst>
                  <a:outerShdw blurRad="38100" dist="38100" dir="2700000" algn="tl">
                    <a:srgbClr val="000000"/>
                  </a:outerShdw>
                </a:effectLst>
                <a:latin typeface="Calibri" pitchFamily="34" charset="0"/>
                <a:cs typeface="Tahoma"/>
              </a:rPr>
              <a:t> and start octreotide</a:t>
            </a:r>
          </a:p>
          <a:p>
            <a:pPr marL="914400" lvl="1" indent="-627063" eaLnBrk="0" fontAlgn="auto" hangingPunct="0">
              <a:spcBef>
                <a:spcPts val="0"/>
              </a:spcBef>
              <a:spcAft>
                <a:spcPts val="1000"/>
              </a:spcAft>
              <a:buClr>
                <a:srgbClr val="FFFF00"/>
              </a:buClr>
              <a:buFont typeface="Symbol" pitchFamily="18" charset="2"/>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Stop </a:t>
            </a:r>
            <a:r>
              <a:rPr lang="en-US" altLang="en-US" sz="2800" kern="0" dirty="0" err="1">
                <a:solidFill>
                  <a:srgbClr val="FFFFFF"/>
                </a:solidFill>
                <a:effectLst>
                  <a:outerShdw blurRad="38100" dist="38100" dir="2700000" algn="tl">
                    <a:srgbClr val="000000"/>
                  </a:outerShdw>
                </a:effectLst>
                <a:latin typeface="Calibri" pitchFamily="34" charset="0"/>
                <a:cs typeface="Tahoma"/>
              </a:rPr>
              <a:t>lanreotide</a:t>
            </a:r>
            <a:r>
              <a:rPr lang="en-US" altLang="en-US" sz="2800" kern="0" dirty="0">
                <a:solidFill>
                  <a:srgbClr val="FFFFFF"/>
                </a:solidFill>
                <a:effectLst>
                  <a:outerShdw blurRad="38100" dist="38100" dir="2700000" algn="tl">
                    <a:srgbClr val="000000"/>
                  </a:outerShdw>
                </a:effectLst>
                <a:latin typeface="Calibri" pitchFamily="34" charset="0"/>
                <a:cs typeface="Tahoma"/>
              </a:rPr>
              <a:t> and start everolimus</a:t>
            </a:r>
          </a:p>
        </p:txBody>
      </p:sp>
    </p:spTree>
    <p:extLst>
      <p:ext uri="{BB962C8B-B14F-4D97-AF65-F5344CB8AC3E}">
        <p14:creationId xmlns:p14="http://schemas.microsoft.com/office/powerpoint/2010/main" val="209744760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62" name="Rectangle 3"/>
          <p:cNvSpPr>
            <a:spLocks noChangeArrowheads="1"/>
          </p:cNvSpPr>
          <p:nvPr/>
        </p:nvSpPr>
        <p:spPr bwMode="auto">
          <a:xfrm rot="10800000" flipH="1">
            <a:off x="0" y="0"/>
            <a:ext cx="10680700" cy="685800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tLang="en-US" b="1" kern="0">
              <a:solidFill>
                <a:srgbClr val="FFFFFF"/>
              </a:solidFill>
              <a:latin typeface="Arial" pitchFamily="34" charset="0"/>
              <a:ea typeface="MS PGothic" pitchFamily="34" charset="-128"/>
              <a:cs typeface="Tahoma"/>
            </a:endParaRPr>
          </a:p>
        </p:txBody>
      </p:sp>
      <p:sp>
        <p:nvSpPr>
          <p:cNvPr id="4" name="Rectangle 2"/>
          <p:cNvSpPr txBox="1">
            <a:spLocks noChangeArrowheads="1"/>
          </p:cNvSpPr>
          <p:nvPr/>
        </p:nvSpPr>
        <p:spPr>
          <a:xfrm>
            <a:off x="1893661" y="1738423"/>
            <a:ext cx="8226425" cy="1143000"/>
          </a:xfrm>
          <a:prstGeom prst="rect">
            <a:avLst/>
          </a:prstGeom>
        </p:spPr>
        <p:txBody>
          <a:bodyPr vert="horz" wrap="square" lIns="91440" tIns="45720" rIns="91440" bIns="45720" numCol="1" anchor="t" anchorCtr="0" compatLnSpc="1">
            <a:prstTxWarp prst="textNoShape">
              <a:avLst/>
            </a:prstTxWarp>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eaLnBrk="1" hangingPunct="1">
              <a:defRPr/>
            </a:pPr>
            <a:r>
              <a:rPr lang="en-US" altLang="en-US" sz="4600" kern="0" dirty="0">
                <a:solidFill>
                  <a:srgbClr val="FFFF99"/>
                </a:solidFill>
                <a:latin typeface="Calibri" pitchFamily="34" charset="0"/>
              </a:rPr>
              <a:t>Case Study #2</a:t>
            </a:r>
          </a:p>
        </p:txBody>
      </p:sp>
      <p:pic>
        <p:nvPicPr>
          <p:cNvPr id="5" name="Picture 16"/>
          <p:cNvPicPr>
            <a:picLocks noChangeAspect="1" noChangeArrowheads="1"/>
          </p:cNvPicPr>
          <p:nvPr/>
        </p:nvPicPr>
        <p:blipFill>
          <a:blip r:embed="rId3" cstate="print">
            <a:extLst/>
          </a:blip>
          <a:srcRect/>
          <a:stretch>
            <a:fillRect/>
          </a:stretch>
        </p:blipFill>
        <p:spPr bwMode="auto">
          <a:xfrm>
            <a:off x="3627381" y="2715246"/>
            <a:ext cx="4673927" cy="2154465"/>
          </a:xfrm>
          <a:prstGeom prst="rect">
            <a:avLst/>
          </a:prstGeom>
          <a:noFill/>
          <a:ln>
            <a:noFill/>
          </a:ln>
          <a:scene3d>
            <a:camera prst="orthographicFront"/>
            <a:lightRig rig="threePt" dir="t"/>
          </a:scene3d>
          <a:sp3d>
            <a:bevelT/>
          </a:sp3d>
          <a:extLst/>
        </p:spPr>
      </p:pic>
    </p:spTree>
    <p:extLst>
      <p:ext uri="{BB962C8B-B14F-4D97-AF65-F5344CB8AC3E}">
        <p14:creationId xmlns:p14="http://schemas.microsoft.com/office/powerpoint/2010/main" val="2745739761"/>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441576" y="-33338"/>
            <a:ext cx="8226425" cy="1143001"/>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2 </a:t>
            </a:r>
            <a:br>
              <a:rPr lang="en-US" altLang="en-US">
                <a:solidFill>
                  <a:srgbClr val="FFFF99"/>
                </a:solidFill>
                <a:latin typeface="Calibri" pitchFamily="34" charset="0"/>
              </a:rPr>
            </a:br>
            <a:r>
              <a:rPr lang="en-US" altLang="en-US">
                <a:solidFill>
                  <a:srgbClr val="FFFF99"/>
                </a:solidFill>
                <a:latin typeface="Calibri" pitchFamily="34" charset="0"/>
              </a:rPr>
              <a:t>Medical History</a:t>
            </a:r>
          </a:p>
        </p:txBody>
      </p:sp>
      <p:sp>
        <p:nvSpPr>
          <p:cNvPr id="28675" name="Rectangle 3"/>
          <p:cNvSpPr>
            <a:spLocks noGrp="1" noChangeArrowheads="1"/>
          </p:cNvSpPr>
          <p:nvPr>
            <p:ph type="body" idx="1"/>
          </p:nvPr>
        </p:nvSpPr>
        <p:spPr>
          <a:xfrm>
            <a:off x="1524000" y="1676401"/>
            <a:ext cx="8991600" cy="4702826"/>
          </a:xfrm>
        </p:spPr>
        <p:txBody>
          <a:bodyPr/>
          <a:lstStyle/>
          <a:p>
            <a:pPr eaLnBrk="1" hangingPunct="1">
              <a:defRPr/>
            </a:pPr>
            <a:r>
              <a:rPr lang="en-US" altLang="en-US" sz="3200" dirty="0">
                <a:latin typeface="Calibri" pitchFamily="34" charset="0"/>
              </a:rPr>
              <a:t>Healthy 57-year-old female engineer</a:t>
            </a:r>
          </a:p>
          <a:p>
            <a:pPr eaLnBrk="1" hangingPunct="1">
              <a:buFontTx/>
              <a:buNone/>
              <a:defRPr/>
            </a:pPr>
            <a:r>
              <a:rPr lang="en-US" altLang="en-US" dirty="0">
                <a:latin typeface="Calibri" pitchFamily="34" charset="0"/>
              </a:rPr>
              <a:t>     - 11 years ago developed abdominal pain </a:t>
            </a:r>
          </a:p>
          <a:p>
            <a:pPr marL="914400" lvl="1" eaLnBrk="1" hangingPunct="1">
              <a:buClr>
                <a:srgbClr val="00FFFF"/>
              </a:buClr>
              <a:defRPr/>
            </a:pPr>
            <a:r>
              <a:rPr lang="en-US" altLang="en-US" dirty="0">
                <a:latin typeface="Calibri" pitchFamily="34" charset="0"/>
              </a:rPr>
              <a:t>7 years ago had negative CT scan abdomen and  pelvis, colonoscopy, and upper GI endoscopy</a:t>
            </a:r>
          </a:p>
          <a:p>
            <a:pPr marL="914400" lvl="1" eaLnBrk="1" hangingPunct="1">
              <a:buClr>
                <a:srgbClr val="00FFFF"/>
              </a:buClr>
              <a:defRPr/>
            </a:pPr>
            <a:r>
              <a:rPr lang="en-US" altLang="en-US" dirty="0">
                <a:latin typeface="Calibri" pitchFamily="34" charset="0"/>
              </a:rPr>
              <a:t>6 years ago, she had a CT scan showed 4 masses in the liver, measuring up to 3.5 cm in size</a:t>
            </a:r>
          </a:p>
          <a:p>
            <a:pPr marL="914400" lvl="1" eaLnBrk="1" hangingPunct="1">
              <a:buClr>
                <a:srgbClr val="00FFFF"/>
              </a:buClr>
              <a:defRPr/>
            </a:pPr>
            <a:r>
              <a:rPr lang="en-US" altLang="en-US" dirty="0">
                <a:latin typeface="Calibri" pitchFamily="34" charset="0"/>
              </a:rPr>
              <a:t>CT-guided biopsy of a liver mass was called </a:t>
            </a:r>
            <a:r>
              <a:rPr lang="ja-JP" altLang="en-US" dirty="0">
                <a:latin typeface="Calibri" pitchFamily="34" charset="0"/>
              </a:rPr>
              <a:t>“</a:t>
            </a:r>
            <a:r>
              <a:rPr lang="en-US" altLang="ja-JP" dirty="0">
                <a:latin typeface="Calibri" pitchFamily="34" charset="0"/>
              </a:rPr>
              <a:t>poorly-differentiated adenocarcinoma</a:t>
            </a:r>
            <a:r>
              <a:rPr lang="ja-JP" altLang="en-US" dirty="0">
                <a:latin typeface="Calibri" pitchFamily="34" charset="0"/>
              </a:rPr>
              <a:t>”</a:t>
            </a:r>
            <a:r>
              <a:rPr lang="en-US" altLang="ja-JP" dirty="0">
                <a:latin typeface="Calibri" pitchFamily="34" charset="0"/>
              </a:rPr>
              <a:t> by her local pathologist</a:t>
            </a:r>
          </a:p>
          <a:p>
            <a:pPr lvl="2" eaLnBrk="1" hangingPunct="1">
              <a:defRPr/>
            </a:pPr>
            <a:endParaRPr lang="en-US" altLang="en-US" sz="2800" dirty="0">
              <a:latin typeface="Calibri" pitchFamily="34" charset="0"/>
            </a:endParaRPr>
          </a:p>
          <a:p>
            <a:pPr lvl="2" eaLnBrk="1" hangingPunct="1">
              <a:buFontTx/>
              <a:buNone/>
              <a:defRPr/>
            </a:pPr>
            <a:endParaRPr lang="en-US" altLang="en-US" sz="2800" dirty="0">
              <a:latin typeface="Calibri" pitchFamily="34" charset="0"/>
            </a:endParaRPr>
          </a:p>
        </p:txBody>
      </p:sp>
    </p:spTree>
    <p:extLst>
      <p:ext uri="{BB962C8B-B14F-4D97-AF65-F5344CB8AC3E}">
        <p14:creationId xmlns:p14="http://schemas.microsoft.com/office/powerpoint/2010/main" val="3046757372"/>
      </p:ext>
    </p:extLst>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1905000" y="1143000"/>
            <a:ext cx="8229600" cy="4529138"/>
          </a:xfrm>
          <a:prstGeom prst="rect">
            <a:avLst/>
          </a:prstGeom>
          <a:noFill/>
          <a:ln w="12700">
            <a:noFill/>
            <a:miter lim="800000"/>
            <a:headEnd/>
            <a:tailEnd/>
          </a:ln>
          <a:effectLst/>
        </p:spPr>
        <p:txBody>
          <a:bodyPr tIns="91440" rIns="45720">
            <a:spAutoFit/>
          </a:bodyPr>
          <a:lstStyle>
            <a:lvl1pPr marL="341313" indent="-341313">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fontAlgn="auto">
              <a:spcBef>
                <a:spcPts val="0"/>
              </a:spcBef>
              <a:spcAft>
                <a:spcPts val="200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She was then treated by her local oncologist with palliative  I.V. chemotherapy using 5FU + Leucovorin, carboplatin + paclitaxel, then gemcitabine + 5FU.</a:t>
            </a:r>
          </a:p>
          <a:p>
            <a:pPr fontAlgn="auto">
              <a:spcBef>
                <a:spcPts val="0"/>
              </a:spcBef>
              <a:spcAft>
                <a:spcPts val="200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Her liver masses continued to enlarge, and her severe cramping abdominal pain grew worse.</a:t>
            </a:r>
          </a:p>
          <a:p>
            <a:pPr fontAlgn="auto">
              <a:spcBef>
                <a:spcPts val="0"/>
              </a:spcBef>
              <a:spcAft>
                <a:spcPts val="200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Pathology was reviewed at another institution, and confirmed to be a well-differentiated, grade 2 NET with a Ki-67 of 7%.  IHC was strongly positive for Chromogranin and Synaptophysin.</a:t>
            </a:r>
          </a:p>
        </p:txBody>
      </p:sp>
      <p:sp>
        <p:nvSpPr>
          <p:cNvPr id="7" name="Rectangle 2"/>
          <p:cNvSpPr>
            <a:spLocks noGrp="1" noChangeArrowheads="1"/>
          </p:cNvSpPr>
          <p:nvPr>
            <p:ph type="title"/>
          </p:nvPr>
        </p:nvSpPr>
        <p:spPr>
          <a:xfrm>
            <a:off x="2441576" y="-33338"/>
            <a:ext cx="8226425" cy="1143001"/>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2 </a:t>
            </a:r>
            <a:br>
              <a:rPr lang="en-US" altLang="en-US">
                <a:solidFill>
                  <a:srgbClr val="FFFF99"/>
                </a:solidFill>
                <a:latin typeface="Calibri" pitchFamily="34" charset="0"/>
              </a:rPr>
            </a:br>
            <a:r>
              <a:rPr lang="en-US" altLang="en-US">
                <a:solidFill>
                  <a:srgbClr val="FFFF99"/>
                </a:solidFill>
                <a:latin typeface="Calibri" pitchFamily="34" charset="0"/>
              </a:rPr>
              <a:t>Initial Treatment</a:t>
            </a:r>
          </a:p>
        </p:txBody>
      </p:sp>
    </p:spTree>
    <p:extLst>
      <p:ext uri="{BB962C8B-B14F-4D97-AF65-F5344CB8AC3E}">
        <p14:creationId xmlns:p14="http://schemas.microsoft.com/office/powerpoint/2010/main" val="8713648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1681164" y="1066800"/>
            <a:ext cx="8986837" cy="5473700"/>
          </a:xfrm>
          <a:prstGeom prst="rect">
            <a:avLst/>
          </a:prstGeom>
          <a:noFill/>
          <a:ln w="12700">
            <a:noFill/>
            <a:miter lim="800000"/>
            <a:headEnd/>
            <a:tailEnd/>
          </a:ln>
          <a:effectLst/>
        </p:spPr>
        <p:txBody>
          <a:bodyPr tIns="91440" rIns="45720">
            <a:spAutoFit/>
          </a:bodyPr>
          <a:lst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n-ea"/>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4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eaLnBrk="1" hangingPunct="1">
              <a:lnSpc>
                <a:spcPct val="100000"/>
              </a:lnSpc>
              <a:spcBef>
                <a:spcPts val="0"/>
              </a:spcBef>
              <a:spcAft>
                <a:spcPts val="2000"/>
              </a:spcAft>
              <a:defRPr/>
            </a:pPr>
            <a:r>
              <a:rPr lang="en-US" kern="0" dirty="0">
                <a:solidFill>
                  <a:srgbClr val="FFFFFF"/>
                </a:solidFill>
                <a:latin typeface="Calibri" panose="020F0502020204030204" pitchFamily="34" charset="0"/>
              </a:rPr>
              <a:t>Octreotide LAR therapy was tried, but patient was still incapacitated by severe abdominal pain and vomiting, so her physician stopped it at that time</a:t>
            </a:r>
          </a:p>
          <a:p>
            <a:pPr eaLnBrk="1" hangingPunct="1">
              <a:lnSpc>
                <a:spcPct val="100000"/>
              </a:lnSpc>
              <a:spcBef>
                <a:spcPts val="0"/>
              </a:spcBef>
              <a:spcAft>
                <a:spcPts val="2000"/>
              </a:spcAft>
              <a:defRPr/>
            </a:pPr>
            <a:r>
              <a:rPr lang="en-US" kern="0" dirty="0" err="1">
                <a:solidFill>
                  <a:srgbClr val="FFFFFF"/>
                </a:solidFill>
                <a:latin typeface="Calibri" panose="020F0502020204030204" pitchFamily="34" charset="0"/>
              </a:rPr>
              <a:t>Octreoscan</a:t>
            </a:r>
            <a:r>
              <a:rPr lang="en-US" kern="0" dirty="0">
                <a:solidFill>
                  <a:srgbClr val="FFFFFF"/>
                </a:solidFill>
                <a:latin typeface="Calibri" panose="020F0502020204030204" pitchFamily="34" charset="0"/>
              </a:rPr>
              <a:t> showed at least 2 liver metastases</a:t>
            </a:r>
          </a:p>
          <a:p>
            <a:pPr eaLnBrk="1" hangingPunct="1">
              <a:lnSpc>
                <a:spcPct val="100000"/>
              </a:lnSpc>
              <a:spcBef>
                <a:spcPts val="0"/>
              </a:spcBef>
              <a:spcAft>
                <a:spcPts val="2000"/>
              </a:spcAft>
              <a:defRPr/>
            </a:pPr>
            <a:r>
              <a:rPr lang="en-US" kern="0" dirty="0">
                <a:solidFill>
                  <a:srgbClr val="FFFFFF"/>
                </a:solidFill>
                <a:latin typeface="Calibri" panose="020F0502020204030204" pitchFamily="34" charset="0"/>
              </a:rPr>
              <a:t>MRI of Abdomen showed multiple liver metastases and a mesenteric mass, with associated tethering of adjacent small bowel loops</a:t>
            </a:r>
          </a:p>
          <a:p>
            <a:pPr eaLnBrk="1" hangingPunct="1">
              <a:lnSpc>
                <a:spcPct val="100000"/>
              </a:lnSpc>
              <a:spcBef>
                <a:spcPts val="0"/>
              </a:spcBef>
              <a:spcAft>
                <a:spcPts val="2000"/>
              </a:spcAft>
              <a:defRPr/>
            </a:pPr>
            <a:r>
              <a:rPr lang="en-US" kern="0" dirty="0">
                <a:solidFill>
                  <a:srgbClr val="FFFFFF"/>
                </a:solidFill>
                <a:latin typeface="Calibri" panose="020F0502020204030204" pitchFamily="34" charset="0"/>
              </a:rPr>
              <a:t>CT </a:t>
            </a:r>
            <a:r>
              <a:rPr lang="en-US" kern="0" dirty="0" err="1">
                <a:solidFill>
                  <a:srgbClr val="FFFFFF"/>
                </a:solidFill>
                <a:latin typeface="Calibri" panose="020F0502020204030204" pitchFamily="34" charset="0"/>
              </a:rPr>
              <a:t>enterography</a:t>
            </a:r>
            <a:r>
              <a:rPr lang="en-US" kern="0" dirty="0">
                <a:solidFill>
                  <a:srgbClr val="FFFFFF"/>
                </a:solidFill>
                <a:latin typeface="Calibri" panose="020F0502020204030204" pitchFamily="34" charset="0"/>
              </a:rPr>
              <a:t> showed larger liver masses and multiple masses in the ileum</a:t>
            </a:r>
          </a:p>
          <a:p>
            <a:pPr eaLnBrk="1" hangingPunct="1">
              <a:lnSpc>
                <a:spcPct val="100000"/>
              </a:lnSpc>
              <a:spcBef>
                <a:spcPts val="0"/>
              </a:spcBef>
              <a:spcAft>
                <a:spcPts val="2000"/>
              </a:spcAft>
              <a:defRPr/>
            </a:pPr>
            <a:endParaRPr lang="en-US" kern="0" dirty="0">
              <a:solidFill>
                <a:srgbClr val="FFFFFF"/>
              </a:solidFill>
              <a:latin typeface="Calibri" panose="020F0502020204030204" pitchFamily="34" charset="0"/>
            </a:endParaRPr>
          </a:p>
        </p:txBody>
      </p:sp>
      <p:sp>
        <p:nvSpPr>
          <p:cNvPr id="6" name="Rectangle 2"/>
          <p:cNvSpPr>
            <a:spLocks noGrp="1" noChangeArrowheads="1"/>
          </p:cNvSpPr>
          <p:nvPr>
            <p:ph type="title"/>
          </p:nvPr>
        </p:nvSpPr>
        <p:spPr>
          <a:xfrm>
            <a:off x="2441576" y="-33338"/>
            <a:ext cx="8226425" cy="1143001"/>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2 </a:t>
            </a:r>
            <a:br>
              <a:rPr lang="en-US" altLang="en-US">
                <a:solidFill>
                  <a:srgbClr val="FFFF99"/>
                </a:solidFill>
                <a:latin typeface="Calibri" pitchFamily="34" charset="0"/>
              </a:rPr>
            </a:br>
            <a:r>
              <a:rPr lang="en-US" altLang="en-US">
                <a:solidFill>
                  <a:srgbClr val="FFFF99"/>
                </a:solidFill>
                <a:latin typeface="Calibri" pitchFamily="34" charset="0"/>
              </a:rPr>
              <a:t>Initial Treatment</a:t>
            </a:r>
          </a:p>
        </p:txBody>
      </p:sp>
    </p:spTree>
    <p:extLst>
      <p:ext uri="{BB962C8B-B14F-4D97-AF65-F5344CB8AC3E}">
        <p14:creationId xmlns:p14="http://schemas.microsoft.com/office/powerpoint/2010/main" val="1448776606"/>
      </p:ext>
    </p:extLst>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308226" y="231775"/>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sz="3600">
                <a:solidFill>
                  <a:srgbClr val="FFFF99"/>
                </a:solidFill>
                <a:latin typeface="Calibri" pitchFamily="34" charset="0"/>
              </a:rPr>
              <a:t>Patient Had Surgery</a:t>
            </a:r>
          </a:p>
        </p:txBody>
      </p:sp>
      <p:sp>
        <p:nvSpPr>
          <p:cNvPr id="5" name="Rectangle 3"/>
          <p:cNvSpPr txBox="1">
            <a:spLocks noChangeArrowheads="1"/>
          </p:cNvSpPr>
          <p:nvPr/>
        </p:nvSpPr>
        <p:spPr bwMode="auto">
          <a:xfrm>
            <a:off x="1752600" y="1616076"/>
            <a:ext cx="8229600" cy="3865563"/>
          </a:xfrm>
          <a:prstGeom prst="rect">
            <a:avLst/>
          </a:prstGeom>
          <a:noFill/>
          <a:ln w="12700">
            <a:noFill/>
            <a:miter lim="800000"/>
            <a:headEnd/>
            <a:tailEnd/>
          </a:ln>
          <a:effectLst/>
        </p:spPr>
        <p:txBody>
          <a:bodyPr tIns="91440" rIns="45720">
            <a:spAutoFit/>
          </a:bodyPr>
          <a:lstStyle>
            <a:lvl1pPr marL="341313" indent="-341313">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fontAlgn="auto">
              <a:lnSpc>
                <a:spcPct val="95000"/>
              </a:lnSpc>
              <a:spcBef>
                <a:spcPct val="35000"/>
              </a:spcBef>
              <a:spcAft>
                <a:spcPts val="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She had resection of the involved small bowel, and relief of small bowel obstruction from kinking of the bowel</a:t>
            </a:r>
          </a:p>
          <a:p>
            <a:pPr fontAlgn="auto">
              <a:lnSpc>
                <a:spcPct val="95000"/>
              </a:lnSpc>
              <a:spcBef>
                <a:spcPct val="35000"/>
              </a:spcBef>
              <a:spcAft>
                <a:spcPts val="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A 31 cm long section of small bowel, containing 65 carcinoid tumors was removed</a:t>
            </a:r>
          </a:p>
          <a:p>
            <a:pPr fontAlgn="auto">
              <a:lnSpc>
                <a:spcPct val="95000"/>
              </a:lnSpc>
              <a:spcBef>
                <a:spcPct val="35000"/>
              </a:spcBef>
              <a:spcAft>
                <a:spcPts val="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Multiple tumors were present in the liver</a:t>
            </a:r>
          </a:p>
          <a:p>
            <a:pPr fontAlgn="auto">
              <a:lnSpc>
                <a:spcPct val="95000"/>
              </a:lnSpc>
              <a:spcBef>
                <a:spcPct val="35000"/>
              </a:spcBef>
              <a:spcAft>
                <a:spcPts val="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No further abdominal pain or vomiting occurred after surgery. She has mild diarrhea</a:t>
            </a:r>
          </a:p>
        </p:txBody>
      </p:sp>
    </p:spTree>
    <p:extLst>
      <p:ext uri="{BB962C8B-B14F-4D97-AF65-F5344CB8AC3E}">
        <p14:creationId xmlns:p14="http://schemas.microsoft.com/office/powerpoint/2010/main" val="3698918100"/>
      </p:ext>
    </p:extLst>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srcRect l="9375" t="5029" r="7813" b="10179"/>
          <a:stretch>
            <a:fillRect/>
          </a:stretch>
        </p:blipFill>
        <p:spPr bwMode="auto">
          <a:xfrm>
            <a:off x="914400" y="0"/>
            <a:ext cx="9753600"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pic>
    </p:spTree>
    <p:extLst>
      <p:ext uri="{BB962C8B-B14F-4D97-AF65-F5344CB8AC3E}">
        <p14:creationId xmlns:p14="http://schemas.microsoft.com/office/powerpoint/2010/main" val="162454284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2</a:t>
            </a:r>
            <a:br>
              <a:rPr lang="en-US" altLang="en-US">
                <a:solidFill>
                  <a:srgbClr val="FFFF99"/>
                </a:solidFill>
                <a:latin typeface="Calibri" pitchFamily="34" charset="0"/>
              </a:rPr>
            </a:br>
            <a:r>
              <a:rPr lang="en-US" altLang="en-US">
                <a:solidFill>
                  <a:srgbClr val="FFFF99"/>
                </a:solidFill>
                <a:latin typeface="Calibri" pitchFamily="34" charset="0"/>
              </a:rPr>
              <a:t>Question #1</a:t>
            </a:r>
            <a:br>
              <a:rPr lang="en-US" altLang="en-US">
                <a:solidFill>
                  <a:srgbClr val="FFFF99"/>
                </a:solidFill>
                <a:latin typeface="Calibri" pitchFamily="34" charset="0"/>
              </a:rPr>
            </a:br>
            <a:endParaRPr lang="en-US" altLang="en-US">
              <a:solidFill>
                <a:srgbClr val="FFFF99"/>
              </a:solidFill>
              <a:latin typeface="Calibri" pitchFamily="34" charset="0"/>
            </a:endParaRPr>
          </a:p>
        </p:txBody>
      </p:sp>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0"/>
            <a:ext cx="8612188" cy="35385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p>
            <a:pPr marL="0" lvl="1" eaLnBrk="0" fontAlgn="auto" hangingPunct="0">
              <a:spcBef>
                <a:spcPts val="0"/>
              </a:spcBef>
              <a:spcAft>
                <a:spcPts val="0"/>
              </a:spcAft>
              <a:defRPr/>
            </a:pPr>
            <a:r>
              <a:rPr lang="en-US" sz="3200" kern="0" dirty="0">
                <a:solidFill>
                  <a:srgbClr val="FFFFFF"/>
                </a:solidFill>
                <a:effectLst>
                  <a:outerShdw blurRad="38100" dist="38100" dir="2700000" algn="tl">
                    <a:srgbClr val="000000">
                      <a:alpha val="43137"/>
                    </a:srgbClr>
                  </a:outerShdw>
                </a:effectLst>
                <a:latin typeface="Calibri" panose="020F0502020204030204" pitchFamily="34" charset="0"/>
                <a:ea typeface="ＭＳ Ｐゴシック" charset="0"/>
                <a:cs typeface="ＭＳ Ｐゴシック" charset="0"/>
              </a:rPr>
              <a:t>What </a:t>
            </a:r>
            <a:r>
              <a:rPr lang="en-US" sz="3200" b="1" kern="0" dirty="0">
                <a:solidFill>
                  <a:srgbClr val="FFFF99"/>
                </a:solidFill>
                <a:effectLst>
                  <a:outerShdw blurRad="38100" dist="38100" dir="2700000" algn="tl">
                    <a:srgbClr val="000000">
                      <a:alpha val="43137"/>
                    </a:srgbClr>
                  </a:outerShdw>
                </a:effectLst>
                <a:latin typeface="Calibri" panose="020F0502020204030204" pitchFamily="34" charset="0"/>
                <a:ea typeface="ＭＳ Ｐゴシック" charset="0"/>
                <a:cs typeface="ＭＳ Ｐゴシック" charset="0"/>
              </a:rPr>
              <a:t>systemic therapy </a:t>
            </a:r>
            <a:r>
              <a:rPr lang="en-US" sz="3200" kern="0" dirty="0">
                <a:solidFill>
                  <a:srgbClr val="FFFFFF"/>
                </a:solidFill>
                <a:effectLst>
                  <a:outerShdw blurRad="38100" dist="38100" dir="2700000" algn="tl">
                    <a:srgbClr val="000000">
                      <a:alpha val="43137"/>
                    </a:srgbClr>
                  </a:outerShdw>
                </a:effectLst>
                <a:latin typeface="Calibri" panose="020F0502020204030204" pitchFamily="34" charset="0"/>
                <a:ea typeface="ＭＳ Ｐゴシック" charset="0"/>
                <a:cs typeface="ＭＳ Ｐゴシック" charset="0"/>
              </a:rPr>
              <a:t>should be used now?</a:t>
            </a:r>
          </a:p>
          <a:p>
            <a:pPr marL="0" lvl="1" eaLnBrk="0" fontAlgn="auto" hangingPunct="0">
              <a:spcBef>
                <a:spcPts val="0"/>
              </a:spcBef>
              <a:spcAft>
                <a:spcPts val="0"/>
              </a:spcAft>
              <a:defRPr/>
            </a:pPr>
            <a:endParaRPr lang="en-US" sz="4000" kern="0" dirty="0">
              <a:solidFill>
                <a:srgbClr val="FFFFFF"/>
              </a:solidFill>
              <a:latin typeface="Calibri" panose="020F0502020204030204" pitchFamily="34" charset="0"/>
              <a:ea typeface="ＭＳ Ｐゴシック" charset="0"/>
              <a:cs typeface="ＭＳ Ｐゴシック" charset="0"/>
            </a:endParaRPr>
          </a:p>
          <a:p>
            <a:pPr marL="514350" indent="-514350" eaLnBrk="0" fontAlgn="auto" hangingPunct="0">
              <a:spcBef>
                <a:spcPts val="0"/>
              </a:spcBef>
              <a:spcAft>
                <a:spcPts val="1600"/>
              </a:spcAft>
              <a:buClr>
                <a:srgbClr val="FFFF00"/>
              </a:buClr>
              <a:buFontTx/>
              <a:buAutoNum type="arabicParenR"/>
              <a:defRPr/>
            </a:pPr>
            <a:r>
              <a:rPr lang="en-US" sz="2800" kern="0" dirty="0">
                <a:solidFill>
                  <a:srgbClr val="FFFFFF"/>
                </a:solidFill>
                <a:latin typeface="Calibri" panose="020F0502020204030204" pitchFamily="34" charset="0"/>
                <a:ea typeface="ＭＳ Ｐゴシック" charset="0"/>
                <a:cs typeface="ＭＳ Ｐゴシック" charset="0"/>
              </a:rPr>
              <a:t>Octreotide LAR</a:t>
            </a:r>
          </a:p>
          <a:p>
            <a:pPr marL="514350" indent="-514350" eaLnBrk="0" fontAlgn="auto" hangingPunct="0">
              <a:spcBef>
                <a:spcPts val="0"/>
              </a:spcBef>
              <a:spcAft>
                <a:spcPts val="1600"/>
              </a:spcAft>
              <a:buClr>
                <a:srgbClr val="FFFF00"/>
              </a:buClr>
              <a:buFontTx/>
              <a:buAutoNum type="arabicParenR"/>
              <a:defRPr/>
            </a:pPr>
            <a:r>
              <a:rPr lang="en-US" sz="2800" kern="0" dirty="0" err="1">
                <a:solidFill>
                  <a:srgbClr val="FFFFFF"/>
                </a:solidFill>
                <a:latin typeface="Calibri" panose="020F0502020204030204" pitchFamily="34" charset="0"/>
                <a:ea typeface="ＭＳ Ｐゴシック" charset="0"/>
                <a:cs typeface="ＭＳ Ｐゴシック" charset="0"/>
              </a:rPr>
              <a:t>Lanreotide</a:t>
            </a:r>
            <a:endParaRPr lang="en-US" sz="2800" kern="0" dirty="0">
              <a:solidFill>
                <a:srgbClr val="FFFFFF"/>
              </a:solidFill>
              <a:latin typeface="Calibri" panose="020F0502020204030204" pitchFamily="34" charset="0"/>
              <a:ea typeface="ＭＳ Ｐゴシック" charset="0"/>
              <a:cs typeface="ＭＳ Ｐゴシック" charset="0"/>
            </a:endParaRPr>
          </a:p>
          <a:p>
            <a:pPr marL="514350" indent="-514350" eaLnBrk="0" fontAlgn="auto" hangingPunct="0">
              <a:spcBef>
                <a:spcPts val="0"/>
              </a:spcBef>
              <a:spcAft>
                <a:spcPts val="1600"/>
              </a:spcAft>
              <a:buClr>
                <a:srgbClr val="FFFF00"/>
              </a:buClr>
              <a:buFontTx/>
              <a:buAutoNum type="arabicParenR"/>
              <a:defRPr/>
            </a:pPr>
            <a:r>
              <a:rPr lang="en-US" sz="2800" kern="0" dirty="0">
                <a:solidFill>
                  <a:srgbClr val="FFFFFF"/>
                </a:solidFill>
                <a:latin typeface="Calibri" panose="020F0502020204030204" pitchFamily="34" charset="0"/>
                <a:ea typeface="ＭＳ Ｐゴシック" charset="0"/>
                <a:cs typeface="ＭＳ Ｐゴシック" charset="0"/>
              </a:rPr>
              <a:t>Peptide receptor radiotherapy</a:t>
            </a:r>
          </a:p>
          <a:p>
            <a:pPr marL="514350" indent="-514350" eaLnBrk="0" fontAlgn="auto" hangingPunct="0">
              <a:spcBef>
                <a:spcPts val="0"/>
              </a:spcBef>
              <a:spcAft>
                <a:spcPts val="1600"/>
              </a:spcAft>
              <a:buClr>
                <a:srgbClr val="FFFF00"/>
              </a:buClr>
              <a:buFontTx/>
              <a:buAutoNum type="arabicParenR"/>
              <a:defRPr/>
            </a:pPr>
            <a:r>
              <a:rPr lang="en-US" sz="2800" kern="0" dirty="0" err="1">
                <a:solidFill>
                  <a:srgbClr val="FFFFFF"/>
                </a:solidFill>
                <a:latin typeface="Calibri" panose="020F0502020204030204" pitchFamily="34" charset="0"/>
                <a:ea typeface="ＭＳ Ｐゴシック" charset="0"/>
                <a:cs typeface="ＭＳ Ｐゴシック" charset="0"/>
              </a:rPr>
              <a:t>Sunitinib</a:t>
            </a:r>
            <a:endParaRPr lang="en-US" sz="2800" kern="0" dirty="0">
              <a:solidFill>
                <a:srgbClr val="FFFFFF"/>
              </a:solidFill>
              <a:latin typeface="Calibri" panose="020F0502020204030204" pitchFamily="34" charset="0"/>
              <a:ea typeface="ＭＳ Ｐゴシック" charset="0"/>
              <a:cs typeface="ＭＳ Ｐゴシック" charset="0"/>
            </a:endParaRPr>
          </a:p>
        </p:txBody>
      </p:sp>
    </p:spTree>
    <p:extLst>
      <p:ext uri="{BB962C8B-B14F-4D97-AF65-F5344CB8AC3E}">
        <p14:creationId xmlns:p14="http://schemas.microsoft.com/office/powerpoint/2010/main" val="4741803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2136775" y="228600"/>
            <a:ext cx="8153400" cy="990600"/>
          </a:xfrm>
        </p:spPr>
        <p:txBody>
          <a:bodyPr/>
          <a:lstStyle/>
          <a:p>
            <a:pPr eaLnBrk="1" hangingPunct="1"/>
            <a:r>
              <a:rPr lang="en-US" altLang="en-US"/>
              <a:t>Prevalence of GEP-NET</a:t>
            </a:r>
          </a:p>
        </p:txBody>
      </p:sp>
      <p:sp>
        <p:nvSpPr>
          <p:cNvPr id="3" name="Content Placeholder 2"/>
          <p:cNvSpPr>
            <a:spLocks noGrp="1"/>
          </p:cNvSpPr>
          <p:nvPr>
            <p:ph sz="quarter" idx="1"/>
          </p:nvPr>
        </p:nvSpPr>
        <p:spPr>
          <a:xfrm>
            <a:off x="2352905" y="4850475"/>
            <a:ext cx="8153400" cy="4495800"/>
          </a:xfrm>
        </p:spPr>
        <p:txBody>
          <a:bodyPr>
            <a:normAutofit/>
          </a:bodyPr>
          <a:lstStyle/>
          <a:p>
            <a:pPr marL="320040" indent="-320040" eaLnBrk="1" fontAlgn="auto" hangingPunct="1">
              <a:spcAft>
                <a:spcPts val="0"/>
              </a:spcAft>
              <a:buFont typeface="Wingdings"/>
              <a:buChar char=""/>
              <a:defRPr/>
            </a:pPr>
            <a:r>
              <a:rPr lang="en-US" dirty="0">
                <a:ea typeface="+mn-ea"/>
                <a:cs typeface="+mn-cs"/>
              </a:rPr>
              <a:t>Projected into US standard population 1/1/2012 of 312,750,928 by gender, race and age</a:t>
            </a:r>
          </a:p>
          <a:p>
            <a:pPr marL="640080" lvl="1" indent="-274320" eaLnBrk="1" fontAlgn="auto" hangingPunct="1">
              <a:spcAft>
                <a:spcPts val="0"/>
              </a:spcAft>
              <a:buFont typeface="Wingdings 2"/>
              <a:buChar char=""/>
              <a:defRPr/>
            </a:pPr>
            <a:r>
              <a:rPr lang="en-US" dirty="0">
                <a:ea typeface="+mn-ea"/>
                <a:cs typeface="+mn-cs"/>
              </a:rPr>
              <a:t>Estimate prevalence of 103,757 individuals</a:t>
            </a:r>
          </a:p>
          <a:p>
            <a:pPr marL="640080" lvl="1" indent="-274320" eaLnBrk="1" fontAlgn="auto" hangingPunct="1">
              <a:spcAft>
                <a:spcPts val="0"/>
              </a:spcAft>
              <a:buFont typeface="Wingdings 2"/>
              <a:buChar char=""/>
              <a:defRPr/>
            </a:pPr>
            <a:endParaRPr lang="en-US" dirty="0">
              <a:ea typeface="+mn-ea"/>
              <a:cs typeface="+mn-cs"/>
            </a:endParaRPr>
          </a:p>
        </p:txBody>
      </p:sp>
      <p:graphicFrame>
        <p:nvGraphicFramePr>
          <p:cNvPr id="4" name="Chart 3"/>
          <p:cNvGraphicFramePr>
            <a:graphicFrameLocks/>
          </p:cNvGraphicFramePr>
          <p:nvPr>
            <p:extLst/>
          </p:nvPr>
        </p:nvGraphicFramePr>
        <p:xfrm>
          <a:off x="2627255" y="1621156"/>
          <a:ext cx="6369888" cy="2917594"/>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856510" y="6378121"/>
            <a:ext cx="4247803" cy="307777"/>
          </a:xfrm>
          <a:prstGeom prst="rect">
            <a:avLst/>
          </a:prstGeom>
          <a:noFill/>
        </p:spPr>
        <p:txBody>
          <a:bodyPr wrap="square" rtlCol="0">
            <a:spAutoFit/>
          </a:bodyPr>
          <a:lstStyle/>
          <a:p>
            <a:pPr>
              <a:defRPr/>
            </a:pPr>
            <a:r>
              <a:rPr lang="en-US" sz="1400" dirty="0">
                <a:solidFill>
                  <a:prstClr val="black"/>
                </a:solidFill>
              </a:rPr>
              <a:t>Dasari et al, unpublished data </a:t>
            </a:r>
          </a:p>
        </p:txBody>
      </p:sp>
    </p:spTree>
    <p:extLst>
      <p:ext uri="{BB962C8B-B14F-4D97-AF65-F5344CB8AC3E}">
        <p14:creationId xmlns:p14="http://schemas.microsoft.com/office/powerpoint/2010/main" val="200178860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2</a:t>
            </a:r>
            <a:br>
              <a:rPr lang="en-US" altLang="en-US">
                <a:solidFill>
                  <a:srgbClr val="FFFF99"/>
                </a:solidFill>
                <a:latin typeface="Calibri" pitchFamily="34" charset="0"/>
              </a:rPr>
            </a:br>
            <a:r>
              <a:rPr lang="en-US" altLang="en-US">
                <a:solidFill>
                  <a:srgbClr val="FFFF99"/>
                </a:solidFill>
                <a:latin typeface="Calibri" pitchFamily="34" charset="0"/>
              </a:rPr>
              <a:t>Question #2</a:t>
            </a:r>
            <a:br>
              <a:rPr lang="en-US" altLang="en-US">
                <a:solidFill>
                  <a:srgbClr val="FFFF99"/>
                </a:solidFill>
                <a:latin typeface="Calibri" pitchFamily="34" charset="0"/>
              </a:rPr>
            </a:br>
            <a:endParaRPr lang="en-US" altLang="en-US">
              <a:solidFill>
                <a:srgbClr val="FFFF99"/>
              </a:solidFill>
              <a:latin typeface="Calibri" pitchFamily="34" charset="0"/>
            </a:endParaRPr>
          </a:p>
        </p:txBody>
      </p:sp>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0"/>
            <a:ext cx="8612188" cy="4216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0"/>
              </a:spcAft>
              <a:defRPr/>
            </a:pPr>
            <a:r>
              <a:rPr lang="en-US" altLang="en-US" sz="3200" kern="0" dirty="0">
                <a:solidFill>
                  <a:srgbClr val="FFFFFF"/>
                </a:solidFill>
                <a:effectLst>
                  <a:outerShdw blurRad="38100" dist="38100" dir="2700000" algn="tl">
                    <a:srgbClr val="000000"/>
                  </a:outerShdw>
                </a:effectLst>
                <a:latin typeface="Calibri" pitchFamily="34" charset="0"/>
                <a:cs typeface="Tahoma"/>
              </a:rPr>
              <a:t>What </a:t>
            </a:r>
            <a:r>
              <a:rPr lang="en-US" altLang="en-US" sz="3200" b="1" kern="0" dirty="0">
                <a:solidFill>
                  <a:srgbClr val="FFFF99"/>
                </a:solidFill>
                <a:effectLst>
                  <a:outerShdw blurRad="38100" dist="38100" dir="2700000" algn="tl">
                    <a:srgbClr val="000000"/>
                  </a:outerShdw>
                </a:effectLst>
                <a:latin typeface="Calibri" pitchFamily="34" charset="0"/>
                <a:cs typeface="Tahoma"/>
              </a:rPr>
              <a:t>regional therapy </a:t>
            </a:r>
            <a:r>
              <a:rPr lang="en-US" altLang="en-US" sz="3200" kern="0" dirty="0">
                <a:solidFill>
                  <a:srgbClr val="FFFFFF"/>
                </a:solidFill>
                <a:effectLst>
                  <a:outerShdw blurRad="38100" dist="38100" dir="2700000" algn="tl">
                    <a:srgbClr val="000000"/>
                  </a:outerShdw>
                </a:effectLst>
                <a:latin typeface="Calibri" pitchFamily="34" charset="0"/>
                <a:cs typeface="Tahoma"/>
              </a:rPr>
              <a:t>should be used now?</a:t>
            </a:r>
          </a:p>
          <a:p>
            <a:pPr marL="0" lvl="1" eaLnBrk="0" fontAlgn="auto" hangingPunct="0">
              <a:spcBef>
                <a:spcPts val="0"/>
              </a:spcBef>
              <a:spcAft>
                <a:spcPts val="0"/>
              </a:spcAft>
              <a:defRPr/>
            </a:pPr>
            <a:endParaRPr lang="en-US" altLang="en-US" sz="4000" kern="0" dirty="0">
              <a:solidFill>
                <a:srgbClr val="FFFFFF"/>
              </a:solidFill>
              <a:latin typeface="Calibri" pitchFamily="34" charset="0"/>
              <a:cs typeface="Tahoma"/>
            </a:endParaRPr>
          </a:p>
          <a:p>
            <a:pPr eaLnBrk="0" fontAlgn="auto" hangingPunct="0">
              <a:spcBef>
                <a:spcPts val="0"/>
              </a:spcBef>
              <a:spcAft>
                <a:spcPts val="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None</a:t>
            </a:r>
          </a:p>
          <a:p>
            <a:pPr eaLnBrk="0" fontAlgn="auto" hangingPunct="0">
              <a:spcBef>
                <a:spcPts val="0"/>
              </a:spcBef>
              <a:spcAft>
                <a:spcPts val="0"/>
              </a:spcAft>
              <a:buClr>
                <a:srgbClr val="FFFF00"/>
              </a:buClr>
              <a:buFontTx/>
              <a:buAutoNum type="arabicParenR"/>
              <a:defRPr/>
            </a:pPr>
            <a:endParaRPr lang="en-US" altLang="en-US" sz="2800" kern="0" dirty="0">
              <a:solidFill>
                <a:srgbClr val="FFFFFF"/>
              </a:solidFill>
              <a:effectLst>
                <a:outerShdw blurRad="38100" dist="38100" dir="2700000" algn="tl">
                  <a:srgbClr val="000000"/>
                </a:outerShdw>
              </a:effectLst>
              <a:latin typeface="Calibri" pitchFamily="34" charset="0"/>
              <a:cs typeface="Tahoma"/>
            </a:endParaRPr>
          </a:p>
          <a:p>
            <a:pPr eaLnBrk="0" fontAlgn="auto" hangingPunct="0">
              <a:spcBef>
                <a:spcPts val="0"/>
              </a:spcBef>
              <a:spcAft>
                <a:spcPts val="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Hepatic artery </a:t>
            </a:r>
            <a:r>
              <a:rPr lang="en-US" altLang="en-US" sz="2800" kern="0" dirty="0" err="1">
                <a:solidFill>
                  <a:srgbClr val="FFFFFF"/>
                </a:solidFill>
                <a:effectLst>
                  <a:outerShdw blurRad="38100" dist="38100" dir="2700000" algn="tl">
                    <a:srgbClr val="000000"/>
                  </a:outerShdw>
                </a:effectLst>
                <a:latin typeface="Calibri" pitchFamily="34" charset="0"/>
                <a:cs typeface="Tahoma"/>
              </a:rPr>
              <a:t>radioembolization</a:t>
            </a:r>
            <a:endParaRPr lang="en-US" altLang="en-US" sz="2800" kern="0" dirty="0">
              <a:solidFill>
                <a:srgbClr val="FFFFFF"/>
              </a:solidFill>
              <a:effectLst>
                <a:outerShdw blurRad="38100" dist="38100" dir="2700000" algn="tl">
                  <a:srgbClr val="000000"/>
                </a:outerShdw>
              </a:effectLst>
              <a:latin typeface="Calibri" pitchFamily="34" charset="0"/>
              <a:cs typeface="Tahoma"/>
            </a:endParaRPr>
          </a:p>
          <a:p>
            <a:pPr eaLnBrk="0" fontAlgn="auto" hangingPunct="0">
              <a:spcBef>
                <a:spcPts val="0"/>
              </a:spcBef>
              <a:spcAft>
                <a:spcPts val="0"/>
              </a:spcAft>
              <a:buClr>
                <a:srgbClr val="FFFF00"/>
              </a:buClr>
              <a:buFontTx/>
              <a:buAutoNum type="arabicParenR"/>
              <a:defRPr/>
            </a:pPr>
            <a:endParaRPr lang="en-US" altLang="en-US" sz="2800" kern="0" dirty="0">
              <a:solidFill>
                <a:srgbClr val="FFFFFF"/>
              </a:solidFill>
              <a:effectLst>
                <a:outerShdw blurRad="38100" dist="38100" dir="2700000" algn="tl">
                  <a:srgbClr val="000000"/>
                </a:outerShdw>
              </a:effectLst>
              <a:latin typeface="Calibri" pitchFamily="34" charset="0"/>
              <a:cs typeface="Tahoma"/>
            </a:endParaRPr>
          </a:p>
          <a:p>
            <a:pPr eaLnBrk="0" fontAlgn="auto" hangingPunct="0">
              <a:spcBef>
                <a:spcPts val="0"/>
              </a:spcBef>
              <a:spcAft>
                <a:spcPts val="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Peptide receptor radiotherapy</a:t>
            </a:r>
          </a:p>
          <a:p>
            <a:pPr eaLnBrk="0" fontAlgn="auto" hangingPunct="0">
              <a:spcBef>
                <a:spcPts val="0"/>
              </a:spcBef>
              <a:spcAft>
                <a:spcPts val="0"/>
              </a:spcAft>
              <a:buClr>
                <a:srgbClr val="FFFF00"/>
              </a:buClr>
              <a:buFontTx/>
              <a:buAutoNum type="arabicParenR"/>
              <a:defRPr/>
            </a:pPr>
            <a:endParaRPr lang="en-US" altLang="en-US" sz="2800" kern="0" dirty="0">
              <a:solidFill>
                <a:srgbClr val="FFFFFF"/>
              </a:solidFill>
              <a:effectLst>
                <a:outerShdw blurRad="38100" dist="38100" dir="2700000" algn="tl">
                  <a:srgbClr val="000000"/>
                </a:outerShdw>
              </a:effectLst>
              <a:latin typeface="Calibri" pitchFamily="34" charset="0"/>
              <a:cs typeface="Tahoma"/>
            </a:endParaRPr>
          </a:p>
          <a:p>
            <a:pPr eaLnBrk="0" fontAlgn="auto" hangingPunct="0">
              <a:spcBef>
                <a:spcPts val="0"/>
              </a:spcBef>
              <a:spcAft>
                <a:spcPts val="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Hepatic artery chemoembolization</a:t>
            </a:r>
          </a:p>
        </p:txBody>
      </p:sp>
    </p:spTree>
    <p:extLst>
      <p:ext uri="{BB962C8B-B14F-4D97-AF65-F5344CB8AC3E}">
        <p14:creationId xmlns:p14="http://schemas.microsoft.com/office/powerpoint/2010/main" val="2706999304"/>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4036" name="Picture 4"/>
          <p:cNvPicPr>
            <a:picLocks noChangeAspect="1" noChangeArrowheads="1"/>
          </p:cNvPicPr>
          <p:nvPr/>
        </p:nvPicPr>
        <p:blipFill>
          <a:blip r:embed="rId2"/>
          <a:srcRect l="11667" t="17236" r="61667" b="20287"/>
          <a:stretch>
            <a:fillRect/>
          </a:stretch>
        </p:blipFill>
        <p:spPr bwMode="auto">
          <a:xfrm>
            <a:off x="2028825" y="1844676"/>
            <a:ext cx="3816350" cy="36353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pic>
      <p:pic>
        <p:nvPicPr>
          <p:cNvPr id="3" name="Picture 4"/>
          <p:cNvPicPr>
            <a:picLocks noChangeAspect="1" noChangeArrowheads="1"/>
          </p:cNvPicPr>
          <p:nvPr/>
        </p:nvPicPr>
        <p:blipFill>
          <a:blip r:embed="rId3"/>
          <a:srcRect l="11905" t="14476" r="62143" b="19238"/>
          <a:stretch>
            <a:fillRect/>
          </a:stretch>
        </p:blipFill>
        <p:spPr bwMode="auto">
          <a:xfrm>
            <a:off x="6034088" y="1858964"/>
            <a:ext cx="4318000" cy="36210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pic>
      <p:sp>
        <p:nvSpPr>
          <p:cNvPr id="4" name="Rectangle 2"/>
          <p:cNvSpPr txBox="1">
            <a:spLocks noChangeArrowheads="1"/>
          </p:cNvSpPr>
          <p:nvPr/>
        </p:nvSpPr>
        <p:spPr>
          <a:xfrm>
            <a:off x="1435395" y="265113"/>
            <a:ext cx="9399181" cy="1143000"/>
          </a:xfrm>
          <a:prstGeom prst="rect">
            <a:avLst/>
          </a:prstGeom>
        </p:spPr>
        <p:txBody>
          <a:bodyP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ＭＳ Ｐゴシック" charset="0"/>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9pPr>
          </a:lstStyle>
          <a:p>
            <a:pPr defTabSz="457200" eaLnBrk="1" hangingPunct="1">
              <a:defRPr/>
            </a:pPr>
            <a:r>
              <a:rPr lang="en-US" sz="3200" kern="0" dirty="0">
                <a:solidFill>
                  <a:srgbClr val="FFFF99"/>
                </a:solidFill>
                <a:cs typeface="+mj-cs"/>
              </a:rPr>
              <a:t>Hepatic Artery Radioembolization was performed</a:t>
            </a:r>
            <a:endParaRPr lang="en-US" kern="0" dirty="0">
              <a:solidFill>
                <a:srgbClr val="FFFF99"/>
              </a:solidFill>
              <a:cs typeface="+mj-cs"/>
            </a:endParaRPr>
          </a:p>
        </p:txBody>
      </p:sp>
    </p:spTree>
    <p:extLst>
      <p:ext uri="{BB962C8B-B14F-4D97-AF65-F5344CB8AC3E}">
        <p14:creationId xmlns:p14="http://schemas.microsoft.com/office/powerpoint/2010/main" val="3650360259"/>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4978" name="Rectangle 3"/>
          <p:cNvSpPr>
            <a:spLocks noChangeArrowheads="1"/>
          </p:cNvSpPr>
          <p:nvPr/>
        </p:nvSpPr>
        <p:spPr bwMode="auto">
          <a:xfrm rot="10800000" flipH="1">
            <a:off x="-53163" y="0"/>
            <a:ext cx="10733863" cy="685800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tLang="en-US" b="1" kern="0">
              <a:solidFill>
                <a:srgbClr val="FFFFFF"/>
              </a:solidFill>
              <a:latin typeface="Arial" pitchFamily="34" charset="0"/>
              <a:ea typeface="MS PGothic" pitchFamily="34" charset="-128"/>
              <a:cs typeface="Tahoma"/>
            </a:endParaRPr>
          </a:p>
        </p:txBody>
      </p:sp>
      <p:sp>
        <p:nvSpPr>
          <p:cNvPr id="3" name="Title 2"/>
          <p:cNvSpPr>
            <a:spLocks noGrp="1"/>
          </p:cNvSpPr>
          <p:nvPr>
            <p:ph type="title"/>
          </p:nvPr>
        </p:nvSpPr>
        <p:spPr/>
        <p:txBody>
          <a:bodyPr/>
          <a:lstStyle/>
          <a:p>
            <a:endParaRPr lang="en-US" dirty="0"/>
          </a:p>
        </p:txBody>
      </p:sp>
      <p:sp>
        <p:nvSpPr>
          <p:cNvPr id="7" name="Rectangle 2"/>
          <p:cNvSpPr txBox="1">
            <a:spLocks noChangeArrowheads="1"/>
          </p:cNvSpPr>
          <p:nvPr/>
        </p:nvSpPr>
        <p:spPr>
          <a:xfrm>
            <a:off x="1893661" y="1738423"/>
            <a:ext cx="8226425" cy="1143000"/>
          </a:xfrm>
          <a:prstGeom prst="rect">
            <a:avLst/>
          </a:prstGeom>
        </p:spPr>
        <p:txBody>
          <a:bodyPr vert="horz" wrap="square" lIns="91440" tIns="45720" rIns="91440" bIns="45720" numCol="1" anchor="t" anchorCtr="0" compatLnSpc="1">
            <a:prstTxWarp prst="textNoShape">
              <a:avLst/>
            </a:prstTxWarp>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eaLnBrk="1" hangingPunct="1">
              <a:defRPr/>
            </a:pPr>
            <a:r>
              <a:rPr lang="en-US" altLang="en-US" sz="4600" kern="0" dirty="0">
                <a:solidFill>
                  <a:srgbClr val="FFFF99"/>
                </a:solidFill>
                <a:latin typeface="Calibri" pitchFamily="34" charset="0"/>
              </a:rPr>
              <a:t>Case Study #3</a:t>
            </a:r>
          </a:p>
        </p:txBody>
      </p:sp>
      <p:pic>
        <p:nvPicPr>
          <p:cNvPr id="8" name="Picture 16"/>
          <p:cNvPicPr>
            <a:picLocks noChangeAspect="1" noChangeArrowheads="1"/>
          </p:cNvPicPr>
          <p:nvPr/>
        </p:nvPicPr>
        <p:blipFill>
          <a:blip r:embed="rId3" cstate="print">
            <a:extLst/>
          </a:blip>
          <a:srcRect/>
          <a:stretch>
            <a:fillRect/>
          </a:stretch>
        </p:blipFill>
        <p:spPr bwMode="auto">
          <a:xfrm>
            <a:off x="3627381" y="2715246"/>
            <a:ext cx="4673927" cy="2154465"/>
          </a:xfrm>
          <a:prstGeom prst="rect">
            <a:avLst/>
          </a:prstGeom>
          <a:noFill/>
          <a:ln>
            <a:noFill/>
          </a:ln>
          <a:scene3d>
            <a:camera prst="orthographicFront"/>
            <a:lightRig rig="threePt" dir="t"/>
          </a:scene3d>
          <a:sp3d>
            <a:bevelT/>
          </a:sp3d>
          <a:extLst/>
        </p:spPr>
      </p:pic>
    </p:spTree>
    <p:extLst>
      <p:ext uri="{BB962C8B-B14F-4D97-AF65-F5344CB8AC3E}">
        <p14:creationId xmlns:p14="http://schemas.microsoft.com/office/powerpoint/2010/main" val="340233715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2617789"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3 </a:t>
            </a:r>
            <a:br>
              <a:rPr lang="en-US" altLang="en-US">
                <a:solidFill>
                  <a:srgbClr val="FFFF99"/>
                </a:solidFill>
                <a:latin typeface="Calibri" pitchFamily="34" charset="0"/>
              </a:rPr>
            </a:br>
            <a:r>
              <a:rPr lang="en-US" altLang="en-US">
                <a:solidFill>
                  <a:srgbClr val="FFFF99"/>
                </a:solidFill>
                <a:latin typeface="Calibri" pitchFamily="34" charset="0"/>
              </a:rPr>
              <a:t>Medical History</a:t>
            </a:r>
          </a:p>
        </p:txBody>
      </p:sp>
      <p:sp>
        <p:nvSpPr>
          <p:cNvPr id="55299" name="Rectangle 3"/>
          <p:cNvSpPr>
            <a:spLocks noGrp="1" noChangeArrowheads="1"/>
          </p:cNvSpPr>
          <p:nvPr>
            <p:ph type="body" idx="1"/>
          </p:nvPr>
        </p:nvSpPr>
        <p:spPr>
          <a:xfrm>
            <a:off x="2025651" y="1300163"/>
            <a:ext cx="8302625" cy="4824412"/>
          </a:xfrm>
        </p:spPr>
        <p:txBody>
          <a:bodyPr/>
          <a:lstStyle/>
          <a:p>
            <a:pPr eaLnBrk="1" hangingPunct="1">
              <a:lnSpc>
                <a:spcPct val="100000"/>
              </a:lnSpc>
              <a:spcBef>
                <a:spcPct val="0"/>
              </a:spcBef>
              <a:spcAft>
                <a:spcPts val="2500"/>
              </a:spcAft>
              <a:defRPr/>
            </a:pPr>
            <a:r>
              <a:rPr lang="en-US" altLang="en-US" sz="3200" dirty="0">
                <a:latin typeface="Calibri" pitchFamily="34" charset="0"/>
              </a:rPr>
              <a:t>36-year-old woman</a:t>
            </a:r>
          </a:p>
          <a:p>
            <a:pPr lvl="1" eaLnBrk="1" hangingPunct="1">
              <a:lnSpc>
                <a:spcPct val="100000"/>
              </a:lnSpc>
              <a:spcBef>
                <a:spcPct val="0"/>
              </a:spcBef>
              <a:spcAft>
                <a:spcPts val="2500"/>
              </a:spcAft>
              <a:defRPr/>
            </a:pPr>
            <a:r>
              <a:rPr lang="en-US" altLang="en-US" sz="3000" dirty="0">
                <a:latin typeface="Calibri" pitchFamily="34" charset="0"/>
                <a:ea typeface="MS PGothic" pitchFamily="34" charset="-128"/>
              </a:rPr>
              <a:t>3-year history of increase in bowel movements to 3 times per day</a:t>
            </a:r>
          </a:p>
          <a:p>
            <a:pPr lvl="1" eaLnBrk="1" hangingPunct="1">
              <a:lnSpc>
                <a:spcPct val="100000"/>
              </a:lnSpc>
              <a:spcBef>
                <a:spcPct val="0"/>
              </a:spcBef>
              <a:spcAft>
                <a:spcPts val="2500"/>
              </a:spcAft>
              <a:defRPr/>
            </a:pPr>
            <a:r>
              <a:rPr lang="en-US" altLang="en-US" sz="3000" dirty="0">
                <a:latin typeface="Calibri" pitchFamily="34" charset="0"/>
                <a:ea typeface="MS PGothic" pitchFamily="34" charset="-128"/>
              </a:rPr>
              <a:t>2 years ago severe vomiting during pregnancy with 40 pound weight loss</a:t>
            </a:r>
          </a:p>
          <a:p>
            <a:pPr lvl="1" eaLnBrk="1" hangingPunct="1">
              <a:lnSpc>
                <a:spcPct val="100000"/>
              </a:lnSpc>
              <a:spcBef>
                <a:spcPct val="0"/>
              </a:spcBef>
              <a:spcAft>
                <a:spcPts val="2500"/>
              </a:spcAft>
              <a:defRPr/>
            </a:pPr>
            <a:r>
              <a:rPr lang="en-US" altLang="en-US" sz="3000" dirty="0">
                <a:latin typeface="Calibri" pitchFamily="34" charset="0"/>
                <a:ea typeface="MS PGothic" pitchFamily="34" charset="-128"/>
              </a:rPr>
              <a:t>4 months ago severe right shoulder pain and right upper abdominal pain awakened her from sleep</a:t>
            </a:r>
          </a:p>
        </p:txBody>
      </p:sp>
    </p:spTree>
    <p:extLst>
      <p:ext uri="{BB962C8B-B14F-4D97-AF65-F5344CB8AC3E}">
        <p14:creationId xmlns:p14="http://schemas.microsoft.com/office/powerpoint/2010/main" val="426494593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1870075" y="1635125"/>
            <a:ext cx="8470900" cy="3714750"/>
          </a:xfrm>
          <a:prstGeom prst="rect">
            <a:avLst/>
          </a:prstGeom>
          <a:noFill/>
          <a:ln w="12700">
            <a:noFill/>
            <a:miter lim="800000"/>
            <a:headEnd/>
            <a:tailEnd/>
          </a:ln>
          <a:effectLst/>
        </p:spPr>
        <p:txBody>
          <a:bodyPr tIns="91440" rIns="45720">
            <a:spAutoFit/>
          </a:bodyPr>
          <a:lstStyle>
            <a:lvl1pPr marL="341313" indent="-341313">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fontAlgn="auto">
              <a:lnSpc>
                <a:spcPct val="95000"/>
              </a:lnSpc>
              <a:spcBef>
                <a:spcPct val="35000"/>
              </a:spcBef>
              <a:spcAft>
                <a:spcPts val="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Abdominal ultrasound, CT, and MRI – liver replaced by diffuse bilobar tumor masses.  No tumors seen outside the liver</a:t>
            </a:r>
          </a:p>
          <a:p>
            <a:pPr fontAlgn="auto">
              <a:lnSpc>
                <a:spcPct val="95000"/>
              </a:lnSpc>
              <a:spcBef>
                <a:spcPct val="35000"/>
              </a:spcBef>
              <a:spcAft>
                <a:spcPts val="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Upper GI endoscopy and colonoscopy were negative for cancer, but there were extensive ulcerations in the stomach, the duodenal bulb and 2</a:t>
            </a:r>
            <a:r>
              <a:rPr lang="en-US" altLang="en-US" sz="2800" kern="0" baseline="30000" dirty="0">
                <a:solidFill>
                  <a:srgbClr val="FFFFFF"/>
                </a:solidFill>
                <a:effectLst>
                  <a:outerShdw blurRad="38100" dist="38100" dir="2700000" algn="tl">
                    <a:srgbClr val="000000"/>
                  </a:outerShdw>
                </a:effectLst>
                <a:latin typeface="Calibri" pitchFamily="34" charset="0"/>
                <a:cs typeface="Tahoma"/>
              </a:rPr>
              <a:t>nd </a:t>
            </a:r>
            <a:r>
              <a:rPr lang="en-US" altLang="en-US" sz="2800" kern="0" dirty="0">
                <a:solidFill>
                  <a:srgbClr val="FFFFFF"/>
                </a:solidFill>
                <a:effectLst>
                  <a:outerShdw blurRad="38100" dist="38100" dir="2700000" algn="tl">
                    <a:srgbClr val="000000"/>
                  </a:outerShdw>
                </a:effectLst>
                <a:latin typeface="Calibri" pitchFamily="34" charset="0"/>
                <a:cs typeface="Tahoma"/>
              </a:rPr>
              <a:t>duodenum</a:t>
            </a:r>
          </a:p>
          <a:p>
            <a:pPr fontAlgn="auto">
              <a:lnSpc>
                <a:spcPct val="95000"/>
              </a:lnSpc>
              <a:spcBef>
                <a:spcPct val="35000"/>
              </a:spcBef>
              <a:spcAft>
                <a:spcPts val="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Ultrasound-guided biopsy of the liver -  well-differentiated, grade 2 NET with Ki-67 4%</a:t>
            </a:r>
          </a:p>
        </p:txBody>
      </p:sp>
      <p:sp>
        <p:nvSpPr>
          <p:cNvPr id="7" name="Rectangle 2"/>
          <p:cNvSpPr>
            <a:spLocks noGrp="1" noChangeArrowheads="1"/>
          </p:cNvSpPr>
          <p:nvPr>
            <p:ph type="title"/>
          </p:nvPr>
        </p:nvSpPr>
        <p:spPr>
          <a:xfrm>
            <a:off x="2617789"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3 </a:t>
            </a:r>
            <a:br>
              <a:rPr lang="en-US" altLang="en-US">
                <a:solidFill>
                  <a:srgbClr val="FFFF99"/>
                </a:solidFill>
                <a:latin typeface="Calibri" pitchFamily="34" charset="0"/>
              </a:rPr>
            </a:br>
            <a:r>
              <a:rPr lang="en-US" altLang="en-US">
                <a:solidFill>
                  <a:srgbClr val="FFFF99"/>
                </a:solidFill>
                <a:latin typeface="Calibri" pitchFamily="34" charset="0"/>
              </a:rPr>
              <a:t>Medical History</a:t>
            </a:r>
          </a:p>
        </p:txBody>
      </p:sp>
    </p:spTree>
    <p:extLst>
      <p:ext uri="{BB962C8B-B14F-4D97-AF65-F5344CB8AC3E}">
        <p14:creationId xmlns:p14="http://schemas.microsoft.com/office/powerpoint/2010/main" val="20725765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3</a:t>
            </a:r>
            <a:br>
              <a:rPr lang="en-US" altLang="en-US">
                <a:solidFill>
                  <a:srgbClr val="FFFF99"/>
                </a:solidFill>
                <a:latin typeface="Calibri" pitchFamily="34" charset="0"/>
              </a:rPr>
            </a:br>
            <a:r>
              <a:rPr lang="en-US" altLang="en-US">
                <a:solidFill>
                  <a:srgbClr val="FFFF99"/>
                </a:solidFill>
                <a:latin typeface="Calibri" pitchFamily="34" charset="0"/>
              </a:rPr>
              <a:t>Question #1</a:t>
            </a:r>
            <a:br>
              <a:rPr lang="en-US" altLang="en-US">
                <a:solidFill>
                  <a:srgbClr val="FFFF99"/>
                </a:solidFill>
                <a:latin typeface="Calibri" pitchFamily="34" charset="0"/>
              </a:rPr>
            </a:br>
            <a:endParaRPr lang="en-US" altLang="en-US">
              <a:solidFill>
                <a:srgbClr val="FFFF99"/>
              </a:solidFill>
              <a:latin typeface="Calibri" pitchFamily="34" charset="0"/>
            </a:endParaRPr>
          </a:p>
        </p:txBody>
      </p:sp>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1"/>
            <a:ext cx="8612188" cy="36925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0"/>
              </a:spcAft>
              <a:defRPr/>
            </a:pPr>
            <a:r>
              <a:rPr lang="en-US" altLang="en-US" sz="3200" b="1" kern="0">
                <a:solidFill>
                  <a:srgbClr val="FFFFFF"/>
                </a:solidFill>
                <a:effectLst>
                  <a:outerShdw blurRad="38100" dist="38100" dir="2700000" algn="tl">
                    <a:srgbClr val="000000"/>
                  </a:outerShdw>
                </a:effectLst>
                <a:latin typeface="Calibri" pitchFamily="34" charset="0"/>
                <a:cs typeface="Tahoma"/>
              </a:rPr>
              <a:t>What imaging studies should be done now?</a:t>
            </a:r>
          </a:p>
          <a:p>
            <a:pPr marL="0" lvl="1" eaLnBrk="0" fontAlgn="auto" hangingPunct="0">
              <a:spcBef>
                <a:spcPts val="0"/>
              </a:spcBef>
              <a:spcAft>
                <a:spcPts val="0"/>
              </a:spcAft>
              <a:defRPr/>
            </a:pPr>
            <a:endParaRPr lang="en-US" altLang="en-US" sz="4000" kern="0">
              <a:solidFill>
                <a:srgbClr val="FFFFFF"/>
              </a:solidFill>
              <a:effectLst>
                <a:outerShdw blurRad="38100" dist="38100" dir="2700000" algn="tl">
                  <a:srgbClr val="000000"/>
                </a:outerShdw>
              </a:effectLst>
              <a:latin typeface="Calibri" pitchFamily="34" charset="0"/>
              <a:cs typeface="Tahoma"/>
            </a:endParaRPr>
          </a:p>
          <a:p>
            <a:pPr eaLnBrk="0" fontAlgn="auto" hangingPunct="0">
              <a:spcBef>
                <a:spcPts val="0"/>
              </a:spcBef>
              <a:spcAft>
                <a:spcPts val="2000"/>
              </a:spcAft>
              <a:buClr>
                <a:srgbClr val="FFFF00"/>
              </a:buClr>
              <a:buFontTx/>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EUS </a:t>
            </a:r>
          </a:p>
          <a:p>
            <a:pPr eaLnBrk="0" fontAlgn="auto" hangingPunct="0">
              <a:spcBef>
                <a:spcPts val="0"/>
              </a:spcBef>
              <a:spcAft>
                <a:spcPts val="2000"/>
              </a:spcAft>
              <a:buClr>
                <a:srgbClr val="FFFF00"/>
              </a:buClr>
              <a:buFontTx/>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EUS and octreoscan</a:t>
            </a:r>
          </a:p>
          <a:p>
            <a:pPr eaLnBrk="0" fontAlgn="auto" hangingPunct="0">
              <a:spcBef>
                <a:spcPts val="0"/>
              </a:spcBef>
              <a:spcAft>
                <a:spcPts val="2000"/>
              </a:spcAft>
              <a:buClr>
                <a:srgbClr val="FFFF00"/>
              </a:buClr>
              <a:buFontTx/>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Octreoscan</a:t>
            </a:r>
          </a:p>
          <a:p>
            <a:pPr eaLnBrk="0" fontAlgn="auto" hangingPunct="0">
              <a:spcBef>
                <a:spcPts val="0"/>
              </a:spcBef>
              <a:spcAft>
                <a:spcPts val="2000"/>
              </a:spcAft>
              <a:buClr>
                <a:srgbClr val="FFFF00"/>
              </a:buClr>
              <a:buFontTx/>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FDG-PET </a:t>
            </a:r>
          </a:p>
        </p:txBody>
      </p:sp>
    </p:spTree>
    <p:extLst>
      <p:ext uri="{BB962C8B-B14F-4D97-AF65-F5344CB8AC3E}">
        <p14:creationId xmlns:p14="http://schemas.microsoft.com/office/powerpoint/2010/main" val="3294842883"/>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043113" y="1511300"/>
            <a:ext cx="8229600" cy="4319588"/>
          </a:xfrm>
          <a:prstGeom prst="rect">
            <a:avLst/>
          </a:prstGeom>
          <a:noFill/>
          <a:ln w="12700">
            <a:noFill/>
            <a:miter lim="800000"/>
            <a:headEnd/>
            <a:tailEnd/>
          </a:ln>
          <a:effectLst/>
        </p:spPr>
        <p:txBody>
          <a:bodyPr tIns="91440" rIns="45720">
            <a:spAutoFit/>
          </a:bodyPr>
          <a:lstStyle>
            <a:lvl1pPr marL="341313" indent="-341313">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fontAlgn="auto">
              <a:lnSpc>
                <a:spcPct val="90000"/>
              </a:lnSpc>
              <a:spcBef>
                <a:spcPct val="35000"/>
              </a:spcBef>
              <a:spcAft>
                <a:spcPts val="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Octreotide scan - intensely positive in metastases in both lobes of the liver</a:t>
            </a:r>
          </a:p>
          <a:p>
            <a:pPr fontAlgn="auto">
              <a:lnSpc>
                <a:spcPct val="90000"/>
              </a:lnSpc>
              <a:spcBef>
                <a:spcPct val="35000"/>
              </a:spcBef>
              <a:spcAft>
                <a:spcPts val="0"/>
              </a:spcAft>
              <a:buClr>
                <a:srgbClr val="CC0000"/>
              </a:buClr>
              <a:buSzPct val="68000"/>
              <a:defRPr/>
            </a:pPr>
            <a:endParaRPr lang="en-US" altLang="en-US" sz="2800" kern="0" dirty="0">
              <a:solidFill>
                <a:srgbClr val="FFFFFF"/>
              </a:solidFill>
              <a:effectLst>
                <a:outerShdw blurRad="38100" dist="38100" dir="2700000" algn="tl">
                  <a:srgbClr val="000000"/>
                </a:outerShdw>
              </a:effectLst>
              <a:latin typeface="Calibri" pitchFamily="34" charset="0"/>
              <a:cs typeface="Tahoma"/>
            </a:endParaRPr>
          </a:p>
          <a:p>
            <a:pPr fontAlgn="auto">
              <a:lnSpc>
                <a:spcPct val="90000"/>
              </a:lnSpc>
              <a:spcBef>
                <a:spcPct val="35000"/>
              </a:spcBef>
              <a:spcAft>
                <a:spcPts val="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EGD with EUS</a:t>
            </a:r>
          </a:p>
          <a:p>
            <a:pPr fontAlgn="auto">
              <a:lnSpc>
                <a:spcPct val="90000"/>
              </a:lnSpc>
              <a:spcBef>
                <a:spcPct val="35000"/>
              </a:spcBef>
              <a:spcAft>
                <a:spcPts val="0"/>
              </a:spcAft>
              <a:buClr>
                <a:srgbClr val="00FFFF"/>
              </a:buClr>
              <a:buSzPct val="100000"/>
              <a:buFont typeface="Wingdings" pitchFamily="2" charset="2"/>
              <a:buChar char="§"/>
              <a:defRPr/>
            </a:pPr>
            <a:r>
              <a:rPr lang="en-US" altLang="en-US" sz="2500" kern="0" dirty="0">
                <a:solidFill>
                  <a:srgbClr val="FFFFFF"/>
                </a:solidFill>
                <a:effectLst>
                  <a:outerShdw blurRad="38100" dist="38100" dir="2700000" algn="tl">
                    <a:srgbClr val="000000"/>
                  </a:outerShdw>
                </a:effectLst>
                <a:latin typeface="Calibri" pitchFamily="34" charset="0"/>
                <a:cs typeface="Tahoma"/>
              </a:rPr>
              <a:t>Ulcers in the gastric bulb and 2</a:t>
            </a:r>
            <a:r>
              <a:rPr lang="en-US" altLang="en-US" sz="2500" kern="0" baseline="30000" dirty="0">
                <a:solidFill>
                  <a:srgbClr val="FFFFFF"/>
                </a:solidFill>
                <a:effectLst>
                  <a:outerShdw blurRad="38100" dist="38100" dir="2700000" algn="tl">
                    <a:srgbClr val="000000"/>
                  </a:outerShdw>
                </a:effectLst>
                <a:latin typeface="Calibri" pitchFamily="34" charset="0"/>
                <a:cs typeface="Tahoma"/>
              </a:rPr>
              <a:t>nd </a:t>
            </a:r>
            <a:r>
              <a:rPr lang="en-US" altLang="en-US" sz="2500" kern="0" dirty="0">
                <a:solidFill>
                  <a:srgbClr val="FFFFFF"/>
                </a:solidFill>
                <a:effectLst>
                  <a:outerShdw blurRad="38100" dist="38100" dir="2700000" algn="tl">
                    <a:srgbClr val="000000"/>
                  </a:outerShdw>
                </a:effectLst>
                <a:latin typeface="Calibri" pitchFamily="34" charset="0"/>
                <a:cs typeface="Tahoma"/>
              </a:rPr>
              <a:t>duodenum</a:t>
            </a:r>
          </a:p>
          <a:p>
            <a:pPr fontAlgn="auto">
              <a:lnSpc>
                <a:spcPct val="90000"/>
              </a:lnSpc>
              <a:spcBef>
                <a:spcPct val="35000"/>
              </a:spcBef>
              <a:spcAft>
                <a:spcPts val="0"/>
              </a:spcAft>
              <a:buClr>
                <a:srgbClr val="00FFFF"/>
              </a:buClr>
              <a:buSzPct val="100000"/>
              <a:buFont typeface="Wingdings" pitchFamily="2" charset="2"/>
              <a:buChar char="§"/>
              <a:defRPr/>
            </a:pPr>
            <a:r>
              <a:rPr lang="en-US" altLang="en-US" sz="2500" kern="0" dirty="0">
                <a:solidFill>
                  <a:srgbClr val="FFFFFF"/>
                </a:solidFill>
                <a:effectLst>
                  <a:outerShdw blurRad="38100" dist="38100" dir="2700000" algn="tl">
                    <a:srgbClr val="000000"/>
                  </a:outerShdw>
                </a:effectLst>
                <a:latin typeface="Calibri" pitchFamily="34" charset="0"/>
                <a:cs typeface="Tahoma"/>
              </a:rPr>
              <a:t>Mass in the tail of the pancreas, 8.6X15.6 mm in size  </a:t>
            </a:r>
          </a:p>
          <a:p>
            <a:pPr fontAlgn="auto">
              <a:lnSpc>
                <a:spcPct val="90000"/>
              </a:lnSpc>
              <a:spcBef>
                <a:spcPct val="35000"/>
              </a:spcBef>
              <a:spcAft>
                <a:spcPts val="0"/>
              </a:spcAft>
              <a:buClr>
                <a:srgbClr val="00FFFF"/>
              </a:buClr>
              <a:buSzPct val="100000"/>
              <a:buFont typeface="Wingdings" pitchFamily="2" charset="2"/>
              <a:buChar char="§"/>
              <a:defRPr/>
            </a:pPr>
            <a:r>
              <a:rPr lang="en-US" altLang="en-US" sz="2500" kern="0" dirty="0">
                <a:solidFill>
                  <a:srgbClr val="FFFFFF"/>
                </a:solidFill>
                <a:effectLst>
                  <a:outerShdw blurRad="38100" dist="38100" dir="2700000" algn="tl">
                    <a:srgbClr val="000000"/>
                  </a:outerShdw>
                </a:effectLst>
                <a:latin typeface="Calibri" pitchFamily="34" charset="0"/>
                <a:cs typeface="Tahoma"/>
              </a:rPr>
              <a:t>Needle biopsy of the mass – well-differentiated NET with   -  Ki-67 5%</a:t>
            </a:r>
          </a:p>
          <a:p>
            <a:pPr fontAlgn="auto">
              <a:lnSpc>
                <a:spcPct val="90000"/>
              </a:lnSpc>
              <a:spcBef>
                <a:spcPct val="35000"/>
              </a:spcBef>
              <a:spcAft>
                <a:spcPts val="0"/>
              </a:spcAft>
              <a:buClr>
                <a:srgbClr val="CC0000"/>
              </a:buClr>
              <a:buSzPct val="68000"/>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       </a:t>
            </a:r>
          </a:p>
        </p:txBody>
      </p:sp>
      <p:sp>
        <p:nvSpPr>
          <p:cNvPr id="6" name="Rectangle 2"/>
          <p:cNvSpPr>
            <a:spLocks noGrp="1" noChangeArrowheads="1"/>
          </p:cNvSpPr>
          <p:nvPr>
            <p:ph type="title"/>
          </p:nvPr>
        </p:nvSpPr>
        <p:spPr>
          <a:xfrm>
            <a:off x="2617789"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3 </a:t>
            </a:r>
            <a:br>
              <a:rPr lang="en-US" altLang="en-US">
                <a:solidFill>
                  <a:srgbClr val="FFFF99"/>
                </a:solidFill>
                <a:latin typeface="Calibri" pitchFamily="34" charset="0"/>
              </a:rPr>
            </a:br>
            <a:r>
              <a:rPr lang="en-US" altLang="en-US">
                <a:solidFill>
                  <a:srgbClr val="FFFF99"/>
                </a:solidFill>
                <a:latin typeface="Calibri" pitchFamily="34" charset="0"/>
              </a:rPr>
              <a:t>Imaging Results</a:t>
            </a:r>
          </a:p>
        </p:txBody>
      </p:sp>
    </p:spTree>
    <p:extLst>
      <p:ext uri="{BB962C8B-B14F-4D97-AF65-F5344CB8AC3E}">
        <p14:creationId xmlns:p14="http://schemas.microsoft.com/office/powerpoint/2010/main" val="23775163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3</a:t>
            </a:r>
            <a:br>
              <a:rPr lang="en-US" altLang="en-US">
                <a:solidFill>
                  <a:srgbClr val="FFFF99"/>
                </a:solidFill>
                <a:latin typeface="Calibri" pitchFamily="34" charset="0"/>
              </a:rPr>
            </a:br>
            <a:r>
              <a:rPr lang="en-US" altLang="en-US">
                <a:solidFill>
                  <a:srgbClr val="FFFF99"/>
                </a:solidFill>
                <a:latin typeface="Calibri" pitchFamily="34" charset="0"/>
              </a:rPr>
              <a:t>Question #2</a:t>
            </a:r>
            <a:br>
              <a:rPr lang="en-US" altLang="en-US">
                <a:solidFill>
                  <a:srgbClr val="FFFF99"/>
                </a:solidFill>
                <a:latin typeface="Calibri" pitchFamily="34" charset="0"/>
              </a:rPr>
            </a:br>
            <a:endParaRPr lang="en-US" altLang="en-US">
              <a:solidFill>
                <a:srgbClr val="FFFF99"/>
              </a:solidFill>
              <a:latin typeface="Calibri" pitchFamily="34" charset="0"/>
            </a:endParaRPr>
          </a:p>
        </p:txBody>
      </p:sp>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49" y="1263650"/>
            <a:ext cx="9444517" cy="36163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wrap="square">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0"/>
              </a:spcAft>
              <a:defRPr/>
            </a:pPr>
            <a:r>
              <a:rPr lang="en-US" altLang="en-US" sz="3200" b="1" kern="0" dirty="0">
                <a:solidFill>
                  <a:srgbClr val="FFFFFF"/>
                </a:solidFill>
                <a:effectLst>
                  <a:outerShdw blurRad="38100" dist="38100" dir="2700000" algn="tl">
                    <a:srgbClr val="000000"/>
                  </a:outerShdw>
                </a:effectLst>
                <a:latin typeface="Calibri" pitchFamily="34" charset="0"/>
                <a:cs typeface="Tahoma"/>
              </a:rPr>
              <a:t>What laboratory test is diagnostic for this patient?</a:t>
            </a:r>
          </a:p>
          <a:p>
            <a:pPr marL="0" lvl="1" eaLnBrk="0" fontAlgn="auto" hangingPunct="0">
              <a:spcBef>
                <a:spcPts val="0"/>
              </a:spcBef>
              <a:spcAft>
                <a:spcPts val="0"/>
              </a:spcAft>
              <a:defRPr/>
            </a:pPr>
            <a:endParaRPr lang="en-US" altLang="en-US" sz="4000" kern="0" dirty="0">
              <a:solidFill>
                <a:srgbClr val="FFFFFF"/>
              </a:solidFill>
              <a:latin typeface="Calibri" pitchFamily="34" charset="0"/>
              <a:cs typeface="Tahoma"/>
            </a:endParaRPr>
          </a:p>
          <a:p>
            <a:pPr marL="1084263" eaLnBrk="0" fontAlgn="auto" hangingPunct="0">
              <a:spcBef>
                <a:spcPts val="0"/>
              </a:spcBef>
              <a:spcAft>
                <a:spcPts val="180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Gastrin</a:t>
            </a:r>
          </a:p>
          <a:p>
            <a:pPr marL="1084263" eaLnBrk="0" fontAlgn="auto" hangingPunct="0">
              <a:spcBef>
                <a:spcPts val="0"/>
              </a:spcBef>
              <a:spcAft>
                <a:spcPts val="180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VIP</a:t>
            </a:r>
          </a:p>
          <a:p>
            <a:pPr marL="1084263" eaLnBrk="0" fontAlgn="auto" hangingPunct="0">
              <a:spcBef>
                <a:spcPts val="0"/>
              </a:spcBef>
              <a:spcAft>
                <a:spcPts val="180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 Pancreatic polypeptide</a:t>
            </a:r>
          </a:p>
          <a:p>
            <a:pPr marL="1084263" eaLnBrk="0" fontAlgn="auto" hangingPunct="0">
              <a:spcBef>
                <a:spcPts val="0"/>
              </a:spcBef>
              <a:spcAft>
                <a:spcPts val="180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Chromogranin A</a:t>
            </a:r>
          </a:p>
        </p:txBody>
      </p:sp>
    </p:spTree>
    <p:extLst>
      <p:ext uri="{BB962C8B-B14F-4D97-AF65-F5344CB8AC3E}">
        <p14:creationId xmlns:p14="http://schemas.microsoft.com/office/powerpoint/2010/main" val="3910205955"/>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2062163" y="1717675"/>
            <a:ext cx="8229600" cy="3640138"/>
          </a:xfrm>
          <a:prstGeom prst="rect">
            <a:avLst/>
          </a:prstGeom>
          <a:noFill/>
          <a:ln w="12700">
            <a:noFill/>
            <a:miter lim="800000"/>
            <a:headEnd/>
            <a:tailEnd/>
          </a:ln>
          <a:effectLst/>
        </p:spPr>
        <p:txBody>
          <a:bodyPr tIns="91440" rIns="45720">
            <a:spAutoFit/>
          </a:bodyPr>
          <a:lstStyle>
            <a:lvl1pPr marL="341313" indent="-341313">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fontAlgn="auto">
              <a:spcBef>
                <a:spcPts val="0"/>
              </a:spcBef>
              <a:spcAft>
                <a:spcPts val="350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Chromogranin A = 171 (</a:t>
            </a:r>
            <a:r>
              <a:rPr lang="en-US" altLang="en-US" sz="2800" kern="0" dirty="0" err="1">
                <a:solidFill>
                  <a:srgbClr val="FFFFFF"/>
                </a:solidFill>
                <a:effectLst>
                  <a:outerShdw blurRad="38100" dist="38100" dir="2700000" algn="tl">
                    <a:srgbClr val="000000"/>
                  </a:outerShdw>
                </a:effectLst>
                <a:latin typeface="Calibri" pitchFamily="34" charset="0"/>
                <a:cs typeface="Tahoma"/>
              </a:rPr>
              <a:t>nl</a:t>
            </a:r>
            <a:r>
              <a:rPr lang="en-US" altLang="en-US" sz="2800" kern="0" dirty="0">
                <a:solidFill>
                  <a:srgbClr val="FFFFFF"/>
                </a:solidFill>
                <a:effectLst>
                  <a:outerShdw blurRad="38100" dist="38100" dir="2700000" algn="tl">
                    <a:srgbClr val="000000"/>
                  </a:outerShdw>
                </a:effectLst>
                <a:latin typeface="Calibri" pitchFamily="34" charset="0"/>
                <a:cs typeface="Tahoma"/>
              </a:rPr>
              <a:t>.&lt;36)</a:t>
            </a:r>
          </a:p>
          <a:p>
            <a:pPr fontAlgn="auto">
              <a:spcBef>
                <a:spcPts val="0"/>
              </a:spcBef>
              <a:spcAft>
                <a:spcPts val="350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Gastrin = 5379 (</a:t>
            </a:r>
            <a:r>
              <a:rPr lang="en-US" altLang="en-US" sz="2800" kern="0" dirty="0" err="1">
                <a:solidFill>
                  <a:srgbClr val="FFFFFF"/>
                </a:solidFill>
                <a:effectLst>
                  <a:outerShdw blurRad="38100" dist="38100" dir="2700000" algn="tl">
                    <a:srgbClr val="000000"/>
                  </a:outerShdw>
                </a:effectLst>
                <a:latin typeface="Calibri" pitchFamily="34" charset="0"/>
                <a:cs typeface="Tahoma"/>
              </a:rPr>
              <a:t>nl</a:t>
            </a:r>
            <a:r>
              <a:rPr lang="en-US" altLang="en-US" sz="2800" kern="0" dirty="0">
                <a:solidFill>
                  <a:srgbClr val="FFFFFF"/>
                </a:solidFill>
                <a:effectLst>
                  <a:outerShdw blurRad="38100" dist="38100" dir="2700000" algn="tl">
                    <a:srgbClr val="000000"/>
                  </a:outerShdw>
                </a:effectLst>
                <a:latin typeface="Calibri" pitchFamily="34" charset="0"/>
                <a:cs typeface="Tahoma"/>
              </a:rPr>
              <a:t>.&lt;100)</a:t>
            </a:r>
          </a:p>
          <a:p>
            <a:pPr fontAlgn="auto">
              <a:spcBef>
                <a:spcPts val="0"/>
              </a:spcBef>
              <a:spcAft>
                <a:spcPts val="350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CA-19-9 = 1945 (</a:t>
            </a:r>
            <a:r>
              <a:rPr lang="en-US" altLang="en-US" sz="2800" kern="0" dirty="0" err="1">
                <a:solidFill>
                  <a:srgbClr val="FFFFFF"/>
                </a:solidFill>
                <a:effectLst>
                  <a:outerShdw blurRad="38100" dist="38100" dir="2700000" algn="tl">
                    <a:srgbClr val="000000"/>
                  </a:outerShdw>
                </a:effectLst>
                <a:latin typeface="Calibri" pitchFamily="34" charset="0"/>
                <a:cs typeface="Tahoma"/>
              </a:rPr>
              <a:t>nl</a:t>
            </a:r>
            <a:r>
              <a:rPr lang="en-US" altLang="en-US" sz="2800" kern="0" dirty="0">
                <a:solidFill>
                  <a:srgbClr val="FFFFFF"/>
                </a:solidFill>
                <a:effectLst>
                  <a:outerShdw blurRad="38100" dist="38100" dir="2700000" algn="tl">
                    <a:srgbClr val="000000"/>
                  </a:outerShdw>
                </a:effectLst>
                <a:latin typeface="Calibri" pitchFamily="34" charset="0"/>
                <a:cs typeface="Tahoma"/>
              </a:rPr>
              <a:t>.&lt;37)</a:t>
            </a:r>
          </a:p>
          <a:p>
            <a:pPr fontAlgn="auto">
              <a:spcBef>
                <a:spcPts val="0"/>
              </a:spcBef>
              <a:spcAft>
                <a:spcPts val="3500"/>
              </a:spcAft>
              <a:buClr>
                <a:srgbClr val="CC0000"/>
              </a:buClr>
              <a:buSzPct val="68000"/>
              <a:buFont typeface="Arial Black" pitchFamily="34" charset="0"/>
              <a:buChar cha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Normal – PP, serotonin, </a:t>
            </a:r>
            <a:r>
              <a:rPr lang="en-US" altLang="en-US" sz="2800" kern="0" dirty="0" err="1">
                <a:solidFill>
                  <a:srgbClr val="FFFFFF"/>
                </a:solidFill>
                <a:effectLst>
                  <a:outerShdw blurRad="38100" dist="38100" dir="2700000" algn="tl">
                    <a:srgbClr val="000000"/>
                  </a:outerShdw>
                </a:effectLst>
                <a:latin typeface="Calibri" pitchFamily="34" charset="0"/>
                <a:cs typeface="Tahoma"/>
              </a:rPr>
              <a:t>VIP,somatostatin</a:t>
            </a:r>
            <a:r>
              <a:rPr lang="en-US" altLang="en-US" sz="2800" kern="0" dirty="0">
                <a:solidFill>
                  <a:srgbClr val="FFFFFF"/>
                </a:solidFill>
                <a:effectLst>
                  <a:outerShdw blurRad="38100" dist="38100" dir="2700000" algn="tl">
                    <a:srgbClr val="000000"/>
                  </a:outerShdw>
                </a:effectLst>
                <a:latin typeface="Calibri" pitchFamily="34" charset="0"/>
                <a:cs typeface="Tahoma"/>
              </a:rPr>
              <a:t>, glucagon, calcitonin, urine 5-HIAA </a:t>
            </a:r>
          </a:p>
        </p:txBody>
      </p:sp>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3</a:t>
            </a:r>
            <a:br>
              <a:rPr lang="en-US" altLang="en-US">
                <a:solidFill>
                  <a:srgbClr val="FFFF99"/>
                </a:solidFill>
                <a:latin typeface="Calibri" pitchFamily="34" charset="0"/>
              </a:rPr>
            </a:br>
            <a:r>
              <a:rPr lang="en-US" altLang="en-US">
                <a:solidFill>
                  <a:srgbClr val="FFFF99"/>
                </a:solidFill>
                <a:latin typeface="Calibri" pitchFamily="34" charset="0"/>
              </a:rPr>
              <a:t>Diagnostic Results</a:t>
            </a:r>
          </a:p>
        </p:txBody>
      </p:sp>
    </p:spTree>
    <p:extLst>
      <p:ext uri="{BB962C8B-B14F-4D97-AF65-F5344CB8AC3E}">
        <p14:creationId xmlns:p14="http://schemas.microsoft.com/office/powerpoint/2010/main" val="206408301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1"/>
            <a:ext cx="8612188" cy="38766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0"/>
              </a:spcAft>
              <a:defRPr/>
            </a:pPr>
            <a:r>
              <a:rPr lang="en-US" altLang="en-US" sz="3200" b="1" kern="0">
                <a:solidFill>
                  <a:srgbClr val="FFFFFF"/>
                </a:solidFill>
                <a:effectLst>
                  <a:outerShdw blurRad="38100" dist="38100" dir="2700000" algn="tl">
                    <a:srgbClr val="000000"/>
                  </a:outerShdw>
                </a:effectLst>
                <a:latin typeface="Calibri" pitchFamily="34" charset="0"/>
                <a:cs typeface="Tahoma"/>
              </a:rPr>
              <a:t>What is the best type of systemic therapy to start at this point?</a:t>
            </a:r>
          </a:p>
          <a:p>
            <a:pPr marL="0" lvl="1" eaLnBrk="0" fontAlgn="auto" hangingPunct="0">
              <a:spcBef>
                <a:spcPts val="0"/>
              </a:spcBef>
              <a:spcAft>
                <a:spcPts val="0"/>
              </a:spcAft>
              <a:defRPr/>
            </a:pPr>
            <a:endParaRPr lang="en-US" altLang="en-US" sz="4000" kern="0">
              <a:solidFill>
                <a:srgbClr val="FFFFFF"/>
              </a:solidFill>
              <a:latin typeface="Calibri" pitchFamily="34" charset="0"/>
              <a:cs typeface="Tahoma"/>
            </a:endParaRPr>
          </a:p>
          <a:p>
            <a:pPr eaLnBrk="0" fontAlgn="auto" hangingPunct="0">
              <a:spcBef>
                <a:spcPts val="0"/>
              </a:spcBef>
              <a:spcAft>
                <a:spcPts val="1200"/>
              </a:spcAft>
              <a:buClr>
                <a:srgbClr val="FFFF00"/>
              </a:buClr>
              <a:buFontTx/>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Omeprazole 60 mg PO daily</a:t>
            </a:r>
          </a:p>
          <a:p>
            <a:pPr eaLnBrk="0" fontAlgn="auto" hangingPunct="0">
              <a:spcBef>
                <a:spcPts val="0"/>
              </a:spcBef>
              <a:spcAft>
                <a:spcPts val="1200"/>
              </a:spcAft>
              <a:buClr>
                <a:srgbClr val="FFFF00"/>
              </a:buClr>
              <a:buFontTx/>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Octreotide 30 mg IM every 4 weeks</a:t>
            </a:r>
          </a:p>
          <a:p>
            <a:pPr eaLnBrk="0" fontAlgn="auto" hangingPunct="0">
              <a:spcBef>
                <a:spcPts val="0"/>
              </a:spcBef>
              <a:spcAft>
                <a:spcPts val="1200"/>
              </a:spcAft>
              <a:buClr>
                <a:srgbClr val="FFFF00"/>
              </a:buClr>
              <a:buFontTx/>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Lanreotide 120 mg SQ every 4 weeks</a:t>
            </a:r>
          </a:p>
          <a:p>
            <a:pPr eaLnBrk="0" fontAlgn="auto" hangingPunct="0">
              <a:spcBef>
                <a:spcPts val="0"/>
              </a:spcBef>
              <a:spcAft>
                <a:spcPts val="1200"/>
              </a:spcAft>
              <a:buClr>
                <a:srgbClr val="FFFF00"/>
              </a:buClr>
              <a:buFontTx/>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Omeprazole and lanreotide in combination</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itchFamily="34" charset="0"/>
                <a:cs typeface="Tahoma"/>
              </a:rPr>
              <a:t>Case Study 3</a:t>
            </a:r>
            <a:br>
              <a:rPr lang="en-US" altLang="en-US" sz="3200" kern="0">
                <a:solidFill>
                  <a:srgbClr val="FFFF99"/>
                </a:solidFill>
                <a:effectLst>
                  <a:outerShdw blurRad="38100" dist="38100" dir="2700000" algn="tl">
                    <a:srgbClr val="000000"/>
                  </a:outerShdw>
                </a:effectLst>
                <a:latin typeface="Calibri" pitchFamily="34" charset="0"/>
                <a:cs typeface="Tahoma"/>
              </a:rPr>
            </a:br>
            <a:r>
              <a:rPr lang="en-US" altLang="en-US" sz="3200" kern="0">
                <a:solidFill>
                  <a:srgbClr val="FFFF99"/>
                </a:solidFill>
                <a:effectLst>
                  <a:outerShdw blurRad="38100" dist="38100" dir="2700000" algn="tl">
                    <a:srgbClr val="000000"/>
                  </a:outerShdw>
                </a:effectLst>
                <a:latin typeface="Calibri" pitchFamily="34" charset="0"/>
                <a:cs typeface="Tahoma"/>
              </a:rPr>
              <a:t>Question #3</a:t>
            </a:r>
          </a:p>
        </p:txBody>
      </p:sp>
    </p:spTree>
    <p:extLst>
      <p:ext uri="{BB962C8B-B14F-4D97-AF65-F5344CB8AC3E}">
        <p14:creationId xmlns:p14="http://schemas.microsoft.com/office/powerpoint/2010/main" val="25160502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a:solidFill>
                  <a:srgbClr val="002060"/>
                </a:solidFill>
              </a:rPr>
              <a:t>Classification of NET by Site</a:t>
            </a:r>
          </a:p>
        </p:txBody>
      </p:sp>
      <p:pic>
        <p:nvPicPr>
          <p:cNvPr id="40963" name="Picture 2" descr="http://www.med.umich.edu/lrc/coursepages/M1/embryology/embryo/images/primitive_digestive_system.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1488" y="2590800"/>
            <a:ext cx="3649662" cy="289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0964" name="Group 35"/>
          <p:cNvGrpSpPr>
            <a:grpSpLocks/>
          </p:cNvGrpSpPr>
          <p:nvPr/>
        </p:nvGrpSpPr>
        <p:grpSpPr bwMode="auto">
          <a:xfrm>
            <a:off x="1600200" y="1600200"/>
            <a:ext cx="5029200" cy="5029200"/>
            <a:chOff x="76200" y="1600200"/>
            <a:chExt cx="5029198" cy="5029200"/>
          </a:xfrm>
        </p:grpSpPr>
        <p:sp>
          <p:nvSpPr>
            <p:cNvPr id="136197" name="AutoShape 30"/>
            <p:cNvSpPr>
              <a:spLocks noChangeArrowheads="1"/>
            </p:cNvSpPr>
            <p:nvPr/>
          </p:nvSpPr>
          <p:spPr bwMode="auto">
            <a:xfrm>
              <a:off x="3276599" y="1828800"/>
              <a:ext cx="1676399" cy="420688"/>
            </a:xfrm>
            <a:prstGeom prst="roundRect">
              <a:avLst>
                <a:gd name="adj" fmla="val 16667"/>
              </a:avLst>
            </a:prstGeom>
            <a:solidFill>
              <a:schemeClr val="bg1"/>
            </a:solidFill>
            <a:ln>
              <a:noFill/>
            </a:ln>
            <a:effectLst>
              <a:outerShdw blurRad="63500" dist="38099" dir="2700000" algn="ctr" rotWithShape="0">
                <a:schemeClr val="tx1">
                  <a:alpha val="74997"/>
                </a:schemeClr>
              </a:outer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0" hangingPunct="0">
                <a:defRPr/>
              </a:pPr>
              <a:r>
                <a:rPr lang="en-US" sz="1400" b="1">
                  <a:solidFill>
                    <a:srgbClr val="000000"/>
                  </a:solidFill>
                  <a:latin typeface="Tw Cen MT" charset="0"/>
                  <a:ea typeface="MS PGothic" charset="0"/>
                  <a:cs typeface="MS PGothic" charset="0"/>
                </a:rPr>
                <a:t>Carcinoid Tumors</a:t>
              </a:r>
            </a:p>
          </p:txBody>
        </p:sp>
        <p:pic>
          <p:nvPicPr>
            <p:cNvPr id="40966" name="Picture 5" descr="Tors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00200"/>
              <a:ext cx="3756594"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AutoShape 25"/>
            <p:cNvSpPr>
              <a:spLocks noChangeArrowheads="1"/>
            </p:cNvSpPr>
            <p:nvPr/>
          </p:nvSpPr>
          <p:spPr bwMode="auto">
            <a:xfrm>
              <a:off x="76200" y="3581400"/>
              <a:ext cx="1143000" cy="1371600"/>
            </a:xfrm>
            <a:prstGeom prst="roundRect">
              <a:avLst>
                <a:gd name="adj" fmla="val 16667"/>
              </a:avLst>
            </a:prstGeom>
            <a:solidFill>
              <a:schemeClr val="bg1"/>
            </a:solidFill>
            <a:ln>
              <a:noFill/>
            </a:ln>
            <a:effectLst>
              <a:outerShdw dist="35921" dir="2700000" algn="ctr" rotWithShape="0">
                <a:schemeClr val="tx1"/>
              </a:outer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40968" name="Text Box 26"/>
            <p:cNvSpPr txBox="1">
              <a:spLocks noChangeArrowheads="1"/>
            </p:cNvSpPr>
            <p:nvPr/>
          </p:nvSpPr>
          <p:spPr bwMode="auto">
            <a:xfrm>
              <a:off x="76200" y="3657600"/>
              <a:ext cx="1249363" cy="1290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gn="l">
                <a:spcBef>
                  <a:spcPts val="700"/>
                </a:spcBef>
                <a:buClr>
                  <a:schemeClr val="accent2"/>
                </a:buClr>
                <a:buSzPct val="60000"/>
                <a:buFont typeface="Wingdings" pitchFamily="2" charset="2"/>
                <a:buChar char=""/>
                <a:defRPr sz="2900">
                  <a:solidFill>
                    <a:schemeClr val="tx1"/>
                  </a:solidFill>
                  <a:latin typeface="Tw Cen MT" charset="0"/>
                  <a:ea typeface="MS PGothic" pitchFamily="34" charset="-128"/>
                </a:defRPr>
              </a:lvl1pPr>
              <a:lvl2pPr marL="742950" indent="-285750" algn="l">
                <a:spcBef>
                  <a:spcPts val="550"/>
                </a:spcBef>
                <a:buClr>
                  <a:schemeClr val="accent1"/>
                </a:buClr>
                <a:buSzPct val="70000"/>
                <a:buFont typeface="Wingdings 2" pitchFamily="18" charset="2"/>
                <a:buChar char=""/>
                <a:defRPr sz="2600">
                  <a:solidFill>
                    <a:schemeClr val="tx1"/>
                  </a:solidFill>
                  <a:latin typeface="Tw Cen MT" charset="0"/>
                  <a:ea typeface="MS PGothic" pitchFamily="34" charset="-128"/>
                </a:defRPr>
              </a:lvl2pPr>
              <a:lvl3pPr marL="1143000" indent="-228600" algn="l">
                <a:spcBef>
                  <a:spcPts val="500"/>
                </a:spcBef>
                <a:buClr>
                  <a:schemeClr val="accent2"/>
                </a:buClr>
                <a:buSzPct val="75000"/>
                <a:buFont typeface="Wingdings" pitchFamily="2" charset="2"/>
                <a:buChar char=""/>
                <a:defRPr sz="2300">
                  <a:solidFill>
                    <a:schemeClr val="tx1"/>
                  </a:solidFill>
                  <a:latin typeface="Tw Cen MT" charset="0"/>
                  <a:ea typeface="MS PGothic" pitchFamily="34" charset="-128"/>
                </a:defRPr>
              </a:lvl3pPr>
              <a:lvl4pPr marL="1600200" indent="-228600" algn="l">
                <a:spcBef>
                  <a:spcPts val="400"/>
                </a:spcBef>
                <a:buClr>
                  <a:srgbClr val="C32D2E"/>
                </a:buClr>
                <a:buSzPct val="75000"/>
                <a:buFont typeface="Wingdings" pitchFamily="2" charset="2"/>
                <a:buChar char=""/>
                <a:defRPr sz="2000">
                  <a:solidFill>
                    <a:schemeClr val="tx1"/>
                  </a:solidFill>
                  <a:latin typeface="Tw Cen MT" charset="0"/>
                  <a:ea typeface="MS PGothic" pitchFamily="34" charset="-128"/>
                </a:defRPr>
              </a:lvl4pPr>
              <a:lvl5pPr marL="2057400" indent="-228600" algn="l">
                <a:spcBef>
                  <a:spcPts val="400"/>
                </a:spcBef>
                <a:buClr>
                  <a:srgbClr val="84AA33"/>
                </a:buClr>
                <a:buSzPct val="65000"/>
                <a:buFont typeface="Wingdings" pitchFamily="2" charset="2"/>
                <a:buChar char=""/>
                <a:defRPr sz="2000">
                  <a:solidFill>
                    <a:schemeClr val="tx1"/>
                  </a:solidFill>
                  <a:latin typeface="Tw Cen MT" charset="0"/>
                  <a:ea typeface="MS PGothic" pitchFamily="34" charset="-128"/>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9pPr>
            </a:lstStyle>
            <a:p>
              <a:pPr eaLnBrk="0" hangingPunct="0">
                <a:spcBef>
                  <a:spcPct val="0"/>
                </a:spcBef>
                <a:buClrTx/>
                <a:buSzTx/>
                <a:buNone/>
                <a:defRPr/>
              </a:pPr>
              <a:r>
                <a:rPr lang="en-US" altLang="en-US" sz="1400" b="1">
                  <a:solidFill>
                    <a:srgbClr val="FF0000"/>
                  </a:solidFill>
                  <a:cs typeface="Tahoma" pitchFamily="34" charset="0"/>
                </a:rPr>
                <a:t>Pancreatic NETs</a:t>
              </a:r>
            </a:p>
            <a:p>
              <a:pPr eaLnBrk="0" hangingPunct="0">
                <a:spcBef>
                  <a:spcPct val="0"/>
                </a:spcBef>
                <a:buClrTx/>
                <a:buSzTx/>
                <a:buNone/>
                <a:defRPr/>
              </a:pPr>
              <a:r>
                <a:rPr lang="en-US" altLang="en-US" sz="1000">
                  <a:solidFill>
                    <a:srgbClr val="FF0000"/>
                  </a:solidFill>
                  <a:cs typeface="Tahoma" pitchFamily="34" charset="0"/>
                </a:rPr>
                <a:t>• Insulinoma</a:t>
              </a:r>
            </a:p>
            <a:p>
              <a:pPr eaLnBrk="0" hangingPunct="0">
                <a:spcBef>
                  <a:spcPct val="0"/>
                </a:spcBef>
                <a:buClrTx/>
                <a:buSzTx/>
                <a:buNone/>
                <a:defRPr/>
              </a:pPr>
              <a:r>
                <a:rPr lang="en-US" altLang="en-US" sz="1000">
                  <a:solidFill>
                    <a:srgbClr val="FF0000"/>
                  </a:solidFill>
                  <a:cs typeface="Tahoma" pitchFamily="34" charset="0"/>
                </a:rPr>
                <a:t>• Glucagonoma</a:t>
              </a:r>
            </a:p>
            <a:p>
              <a:pPr eaLnBrk="0" hangingPunct="0">
                <a:spcBef>
                  <a:spcPct val="0"/>
                </a:spcBef>
                <a:buClrTx/>
                <a:buSzTx/>
                <a:buNone/>
                <a:defRPr/>
              </a:pPr>
              <a:r>
                <a:rPr lang="en-US" altLang="en-US" sz="1000">
                  <a:solidFill>
                    <a:srgbClr val="FF0000"/>
                  </a:solidFill>
                  <a:cs typeface="Tahoma" pitchFamily="34" charset="0"/>
                </a:rPr>
                <a:t>• VIPoma</a:t>
              </a:r>
            </a:p>
            <a:p>
              <a:pPr eaLnBrk="0" hangingPunct="0">
                <a:spcBef>
                  <a:spcPct val="0"/>
                </a:spcBef>
                <a:buClrTx/>
                <a:buSzTx/>
                <a:buNone/>
                <a:defRPr/>
              </a:pPr>
              <a:r>
                <a:rPr lang="en-US" altLang="en-US" sz="1000">
                  <a:solidFill>
                    <a:srgbClr val="FF0000"/>
                  </a:solidFill>
                  <a:cs typeface="Tahoma" pitchFamily="34" charset="0"/>
                </a:rPr>
                <a:t>• Pancreatic </a:t>
              </a:r>
            </a:p>
            <a:p>
              <a:pPr eaLnBrk="0" hangingPunct="0">
                <a:lnSpc>
                  <a:spcPct val="70000"/>
                </a:lnSpc>
                <a:spcBef>
                  <a:spcPct val="0"/>
                </a:spcBef>
                <a:buClrTx/>
                <a:buSzTx/>
                <a:buNone/>
                <a:defRPr/>
              </a:pPr>
              <a:r>
                <a:rPr lang="en-US" altLang="en-US" sz="1000">
                  <a:solidFill>
                    <a:srgbClr val="FF0000"/>
                  </a:solidFill>
                  <a:cs typeface="Tahoma" pitchFamily="34" charset="0"/>
                </a:rPr>
                <a:t>  polypeptidoma</a:t>
              </a:r>
            </a:p>
          </p:txBody>
        </p:sp>
        <p:grpSp>
          <p:nvGrpSpPr>
            <p:cNvPr id="40969" name="Group 32"/>
            <p:cNvGrpSpPr>
              <a:grpSpLocks/>
            </p:cNvGrpSpPr>
            <p:nvPr/>
          </p:nvGrpSpPr>
          <p:grpSpPr bwMode="auto">
            <a:xfrm>
              <a:off x="3124200" y="2590800"/>
              <a:ext cx="228600" cy="1447800"/>
              <a:chOff x="3200400" y="2590800"/>
              <a:chExt cx="228600" cy="1143000"/>
            </a:xfrm>
          </p:grpSpPr>
          <p:sp>
            <p:nvSpPr>
              <p:cNvPr id="8" name="Line 6"/>
              <p:cNvSpPr>
                <a:spLocks noChangeShapeType="1"/>
              </p:cNvSpPr>
              <p:nvPr/>
            </p:nvSpPr>
            <p:spPr bwMode="auto">
              <a:xfrm>
                <a:off x="3428999" y="2590800"/>
                <a:ext cx="0" cy="114300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9" name="Line 7"/>
              <p:cNvSpPr>
                <a:spLocks noChangeShapeType="1"/>
              </p:cNvSpPr>
              <p:nvPr/>
            </p:nvSpPr>
            <p:spPr bwMode="auto">
              <a:xfrm>
                <a:off x="3200399" y="2590800"/>
                <a:ext cx="2286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10" name="Line 8"/>
              <p:cNvSpPr>
                <a:spLocks noChangeShapeType="1"/>
              </p:cNvSpPr>
              <p:nvPr/>
            </p:nvSpPr>
            <p:spPr bwMode="auto">
              <a:xfrm>
                <a:off x="3200399" y="3733800"/>
                <a:ext cx="2286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grpSp>
        <p:sp>
          <p:nvSpPr>
            <p:cNvPr id="11" name="Line 9"/>
            <p:cNvSpPr>
              <a:spLocks noChangeShapeType="1"/>
            </p:cNvSpPr>
            <p:nvPr/>
          </p:nvSpPr>
          <p:spPr bwMode="auto">
            <a:xfrm>
              <a:off x="3352799" y="3352800"/>
              <a:ext cx="3810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12" name="Line 10"/>
            <p:cNvSpPr>
              <a:spLocks noChangeShapeType="1"/>
            </p:cNvSpPr>
            <p:nvPr/>
          </p:nvSpPr>
          <p:spPr bwMode="auto">
            <a:xfrm>
              <a:off x="1371599" y="3938588"/>
              <a:ext cx="0" cy="38100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13" name="Line 11"/>
            <p:cNvSpPr>
              <a:spLocks noChangeShapeType="1"/>
            </p:cNvSpPr>
            <p:nvPr/>
          </p:nvSpPr>
          <p:spPr bwMode="auto">
            <a:xfrm>
              <a:off x="1371599" y="3938588"/>
              <a:ext cx="2286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14" name="Line 12"/>
            <p:cNvSpPr>
              <a:spLocks noChangeShapeType="1"/>
            </p:cNvSpPr>
            <p:nvPr/>
          </p:nvSpPr>
          <p:spPr bwMode="auto">
            <a:xfrm>
              <a:off x="1371599" y="4319588"/>
              <a:ext cx="2286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15" name="Line 13"/>
            <p:cNvSpPr>
              <a:spLocks noChangeShapeType="1"/>
            </p:cNvSpPr>
            <p:nvPr/>
          </p:nvSpPr>
          <p:spPr bwMode="auto">
            <a:xfrm>
              <a:off x="1135063" y="4135438"/>
              <a:ext cx="2286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grpSp>
          <p:nvGrpSpPr>
            <p:cNvPr id="40975" name="Group 34"/>
            <p:cNvGrpSpPr>
              <a:grpSpLocks/>
            </p:cNvGrpSpPr>
            <p:nvPr/>
          </p:nvGrpSpPr>
          <p:grpSpPr bwMode="auto">
            <a:xfrm>
              <a:off x="3124200" y="4419600"/>
              <a:ext cx="228600" cy="914400"/>
              <a:chOff x="3200400" y="4267200"/>
              <a:chExt cx="228600" cy="914400"/>
            </a:xfrm>
          </p:grpSpPr>
          <p:sp>
            <p:nvSpPr>
              <p:cNvPr id="16" name="Line 14"/>
              <p:cNvSpPr>
                <a:spLocks noChangeShapeType="1"/>
              </p:cNvSpPr>
              <p:nvPr/>
            </p:nvSpPr>
            <p:spPr bwMode="auto">
              <a:xfrm>
                <a:off x="3428999" y="4267200"/>
                <a:ext cx="0" cy="91440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17" name="Line 15"/>
              <p:cNvSpPr>
                <a:spLocks noChangeShapeType="1"/>
              </p:cNvSpPr>
              <p:nvPr/>
            </p:nvSpPr>
            <p:spPr bwMode="auto">
              <a:xfrm>
                <a:off x="3200399" y="4267200"/>
                <a:ext cx="2286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18" name="Line 16"/>
              <p:cNvSpPr>
                <a:spLocks noChangeShapeType="1"/>
              </p:cNvSpPr>
              <p:nvPr/>
            </p:nvSpPr>
            <p:spPr bwMode="auto">
              <a:xfrm>
                <a:off x="3200399" y="5181600"/>
                <a:ext cx="2286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grpSp>
        <p:sp>
          <p:nvSpPr>
            <p:cNvPr id="19" name="Line 17"/>
            <p:cNvSpPr>
              <a:spLocks noChangeShapeType="1"/>
            </p:cNvSpPr>
            <p:nvPr/>
          </p:nvSpPr>
          <p:spPr bwMode="auto">
            <a:xfrm>
              <a:off x="3352799" y="4876800"/>
              <a:ext cx="3810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20" name="Line 18"/>
            <p:cNvSpPr>
              <a:spLocks noChangeShapeType="1"/>
            </p:cNvSpPr>
            <p:nvPr/>
          </p:nvSpPr>
          <p:spPr bwMode="auto">
            <a:xfrm>
              <a:off x="3352799" y="5486400"/>
              <a:ext cx="0" cy="53340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21" name="Line 19"/>
            <p:cNvSpPr>
              <a:spLocks noChangeShapeType="1"/>
            </p:cNvSpPr>
            <p:nvPr/>
          </p:nvSpPr>
          <p:spPr bwMode="auto">
            <a:xfrm>
              <a:off x="3124199" y="5486400"/>
              <a:ext cx="2286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22" name="Line 20"/>
            <p:cNvSpPr>
              <a:spLocks noChangeShapeType="1"/>
            </p:cNvSpPr>
            <p:nvPr/>
          </p:nvSpPr>
          <p:spPr bwMode="auto">
            <a:xfrm>
              <a:off x="3124199" y="6019800"/>
              <a:ext cx="2286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23" name="Line 21"/>
            <p:cNvSpPr>
              <a:spLocks noChangeShapeType="1"/>
            </p:cNvSpPr>
            <p:nvPr/>
          </p:nvSpPr>
          <p:spPr bwMode="auto">
            <a:xfrm>
              <a:off x="3352799" y="5791200"/>
              <a:ext cx="381000" cy="0"/>
            </a:xfrm>
            <a:prstGeom prst="line">
              <a:avLst/>
            </a:prstGeom>
            <a:noFill/>
            <a:ln w="25400">
              <a:solidFill>
                <a:schemeClr val="tx1"/>
              </a:solidFill>
              <a:round/>
              <a:headEnd/>
              <a:tailEnd/>
            </a:ln>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24" name="AutoShape 22"/>
            <p:cNvSpPr>
              <a:spLocks noChangeArrowheads="1"/>
            </p:cNvSpPr>
            <p:nvPr/>
          </p:nvSpPr>
          <p:spPr bwMode="auto">
            <a:xfrm>
              <a:off x="3657599" y="2590800"/>
              <a:ext cx="1371599" cy="1371600"/>
            </a:xfrm>
            <a:prstGeom prst="roundRect">
              <a:avLst>
                <a:gd name="adj" fmla="val 16667"/>
              </a:avLst>
            </a:prstGeom>
            <a:solidFill>
              <a:schemeClr val="bg1"/>
            </a:solidFill>
            <a:ln>
              <a:noFill/>
            </a:ln>
            <a:effectLst>
              <a:outerShdw dist="35921" dir="2700000" algn="ctr" rotWithShape="0">
                <a:schemeClr val="tx1"/>
              </a:outer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25" name="AutoShape 23"/>
            <p:cNvSpPr>
              <a:spLocks noChangeArrowheads="1"/>
            </p:cNvSpPr>
            <p:nvPr/>
          </p:nvSpPr>
          <p:spPr bwMode="auto">
            <a:xfrm>
              <a:off x="3657599" y="4333875"/>
              <a:ext cx="1371599" cy="1076325"/>
            </a:xfrm>
            <a:prstGeom prst="roundRect">
              <a:avLst>
                <a:gd name="adj" fmla="val 16667"/>
              </a:avLst>
            </a:prstGeom>
            <a:solidFill>
              <a:schemeClr val="bg1"/>
            </a:solidFill>
            <a:ln>
              <a:noFill/>
            </a:ln>
            <a:effectLst>
              <a:outerShdw dist="35921" dir="2700000" algn="ctr" rotWithShape="0">
                <a:schemeClr val="tx1"/>
              </a:outer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26" name="AutoShape 24"/>
            <p:cNvSpPr>
              <a:spLocks noChangeArrowheads="1"/>
            </p:cNvSpPr>
            <p:nvPr/>
          </p:nvSpPr>
          <p:spPr bwMode="auto">
            <a:xfrm>
              <a:off x="3657599" y="5562600"/>
              <a:ext cx="1371599" cy="762000"/>
            </a:xfrm>
            <a:prstGeom prst="roundRect">
              <a:avLst>
                <a:gd name="adj" fmla="val 16667"/>
              </a:avLst>
            </a:prstGeom>
            <a:solidFill>
              <a:schemeClr val="bg1"/>
            </a:solidFill>
            <a:ln>
              <a:noFill/>
            </a:ln>
            <a:effectLst>
              <a:outerShdw dist="35921" dir="2700000" algn="ctr" rotWithShape="0">
                <a:schemeClr val="tx1"/>
              </a:outerShdw>
            </a:effectLst>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fontAlgn="auto">
                <a:spcBef>
                  <a:spcPts val="0"/>
                </a:spcBef>
                <a:spcAft>
                  <a:spcPts val="0"/>
                </a:spcAft>
                <a:defRPr/>
              </a:pPr>
              <a:endParaRPr lang="en-US" sz="1050">
                <a:solidFill>
                  <a:prstClr val="black"/>
                </a:solidFill>
                <a:latin typeface="Tw Cen MT"/>
                <a:ea typeface="MS PGothic" pitchFamily="34" charset="-128"/>
                <a:cs typeface="+mn-cs"/>
              </a:endParaRPr>
            </a:p>
          </p:txBody>
        </p:sp>
        <p:sp>
          <p:nvSpPr>
            <p:cNvPr id="40984" name="Text Box 27"/>
            <p:cNvSpPr txBox="1">
              <a:spLocks noChangeArrowheads="1"/>
            </p:cNvSpPr>
            <p:nvPr/>
          </p:nvSpPr>
          <p:spPr bwMode="auto">
            <a:xfrm>
              <a:off x="3733799" y="2743200"/>
              <a:ext cx="1371599" cy="1116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gn="l">
                <a:spcBef>
                  <a:spcPts val="700"/>
                </a:spcBef>
                <a:buClr>
                  <a:schemeClr val="accent2"/>
                </a:buClr>
                <a:buSzPct val="60000"/>
                <a:buFont typeface="Wingdings" pitchFamily="2" charset="2"/>
                <a:buChar char=""/>
                <a:defRPr sz="2900">
                  <a:solidFill>
                    <a:schemeClr val="tx1"/>
                  </a:solidFill>
                  <a:latin typeface="Tw Cen MT" charset="0"/>
                  <a:ea typeface="MS PGothic" pitchFamily="34" charset="-128"/>
                </a:defRPr>
              </a:lvl1pPr>
              <a:lvl2pPr marL="742950" indent="-285750" algn="l">
                <a:spcBef>
                  <a:spcPts val="550"/>
                </a:spcBef>
                <a:buClr>
                  <a:schemeClr val="accent1"/>
                </a:buClr>
                <a:buSzPct val="70000"/>
                <a:buFont typeface="Wingdings 2" pitchFamily="18" charset="2"/>
                <a:buChar char=""/>
                <a:defRPr sz="2600">
                  <a:solidFill>
                    <a:schemeClr val="tx1"/>
                  </a:solidFill>
                  <a:latin typeface="Tw Cen MT" charset="0"/>
                  <a:ea typeface="MS PGothic" pitchFamily="34" charset="-128"/>
                </a:defRPr>
              </a:lvl2pPr>
              <a:lvl3pPr marL="1143000" indent="-228600" algn="l">
                <a:spcBef>
                  <a:spcPts val="500"/>
                </a:spcBef>
                <a:buClr>
                  <a:schemeClr val="accent2"/>
                </a:buClr>
                <a:buSzPct val="75000"/>
                <a:buFont typeface="Wingdings" pitchFamily="2" charset="2"/>
                <a:buChar char=""/>
                <a:defRPr sz="2300">
                  <a:solidFill>
                    <a:schemeClr val="tx1"/>
                  </a:solidFill>
                  <a:latin typeface="Tw Cen MT" charset="0"/>
                  <a:ea typeface="MS PGothic" pitchFamily="34" charset="-128"/>
                </a:defRPr>
              </a:lvl3pPr>
              <a:lvl4pPr marL="1600200" indent="-228600" algn="l">
                <a:spcBef>
                  <a:spcPts val="400"/>
                </a:spcBef>
                <a:buClr>
                  <a:srgbClr val="C32D2E"/>
                </a:buClr>
                <a:buSzPct val="75000"/>
                <a:buFont typeface="Wingdings" pitchFamily="2" charset="2"/>
                <a:buChar char=""/>
                <a:defRPr sz="2000">
                  <a:solidFill>
                    <a:schemeClr val="tx1"/>
                  </a:solidFill>
                  <a:latin typeface="Tw Cen MT" charset="0"/>
                  <a:ea typeface="MS PGothic" pitchFamily="34" charset="-128"/>
                </a:defRPr>
              </a:lvl4pPr>
              <a:lvl5pPr marL="2057400" indent="-228600" algn="l">
                <a:spcBef>
                  <a:spcPts val="400"/>
                </a:spcBef>
                <a:buClr>
                  <a:srgbClr val="84AA33"/>
                </a:buClr>
                <a:buSzPct val="65000"/>
                <a:buFont typeface="Wingdings" pitchFamily="2" charset="2"/>
                <a:buChar char=""/>
                <a:defRPr sz="2000">
                  <a:solidFill>
                    <a:schemeClr val="tx1"/>
                  </a:solidFill>
                  <a:latin typeface="Tw Cen MT" charset="0"/>
                  <a:ea typeface="MS PGothic" pitchFamily="34" charset="-128"/>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9pPr>
            </a:lstStyle>
            <a:p>
              <a:pPr eaLnBrk="0" hangingPunct="0">
                <a:spcBef>
                  <a:spcPct val="0"/>
                </a:spcBef>
                <a:buClrTx/>
                <a:buSzTx/>
                <a:buNone/>
                <a:defRPr/>
              </a:pPr>
              <a:r>
                <a:rPr lang="en-US" altLang="en-US" sz="1400" b="1">
                  <a:solidFill>
                    <a:srgbClr val="000000"/>
                  </a:solidFill>
                  <a:cs typeface="Tahoma" pitchFamily="34" charset="0"/>
                </a:rPr>
                <a:t>Foregut</a:t>
              </a:r>
            </a:p>
            <a:p>
              <a:pPr eaLnBrk="0" hangingPunct="0">
                <a:spcBef>
                  <a:spcPct val="0"/>
                </a:spcBef>
                <a:buClrTx/>
                <a:buSzTx/>
                <a:buNone/>
                <a:defRPr/>
              </a:pPr>
              <a:r>
                <a:rPr lang="en-US" altLang="en-US" sz="1000">
                  <a:solidFill>
                    <a:srgbClr val="000000"/>
                  </a:solidFill>
                  <a:cs typeface="Tahoma" pitchFamily="34" charset="0"/>
                </a:rPr>
                <a:t>• Thymus</a:t>
              </a:r>
            </a:p>
            <a:p>
              <a:pPr eaLnBrk="0" hangingPunct="0">
                <a:spcBef>
                  <a:spcPct val="0"/>
                </a:spcBef>
                <a:buClrTx/>
                <a:buSzTx/>
                <a:buNone/>
                <a:defRPr/>
              </a:pPr>
              <a:r>
                <a:rPr lang="en-US" altLang="en-US" sz="1000">
                  <a:solidFill>
                    <a:srgbClr val="000000"/>
                  </a:solidFill>
                  <a:cs typeface="Tahoma" pitchFamily="34" charset="0"/>
                </a:rPr>
                <a:t>• Esophagus</a:t>
              </a:r>
            </a:p>
            <a:p>
              <a:pPr eaLnBrk="0" hangingPunct="0">
                <a:spcBef>
                  <a:spcPct val="0"/>
                </a:spcBef>
                <a:buClrTx/>
                <a:buSzTx/>
                <a:buNone/>
                <a:defRPr/>
              </a:pPr>
              <a:r>
                <a:rPr lang="en-US" altLang="en-US" sz="1000">
                  <a:solidFill>
                    <a:srgbClr val="000000"/>
                  </a:solidFill>
                  <a:cs typeface="Tahoma" pitchFamily="34" charset="0"/>
                </a:rPr>
                <a:t>• Lung</a:t>
              </a:r>
            </a:p>
            <a:p>
              <a:pPr eaLnBrk="0" hangingPunct="0">
                <a:spcBef>
                  <a:spcPct val="0"/>
                </a:spcBef>
                <a:buClrTx/>
                <a:buSzTx/>
                <a:buNone/>
                <a:defRPr/>
              </a:pPr>
              <a:r>
                <a:rPr lang="en-US" altLang="en-US" sz="1000">
                  <a:solidFill>
                    <a:srgbClr val="FF0000"/>
                  </a:solidFill>
                  <a:cs typeface="Tahoma" pitchFamily="34" charset="0"/>
                </a:rPr>
                <a:t>• Stomach</a:t>
              </a:r>
            </a:p>
            <a:p>
              <a:pPr eaLnBrk="0" hangingPunct="0">
                <a:spcBef>
                  <a:spcPct val="0"/>
                </a:spcBef>
                <a:buClrTx/>
                <a:buSzTx/>
                <a:buNone/>
                <a:defRPr/>
              </a:pPr>
              <a:r>
                <a:rPr lang="en-US" altLang="en-US" sz="1000">
                  <a:solidFill>
                    <a:srgbClr val="FF0000"/>
                  </a:solidFill>
                  <a:cs typeface="Tahoma" pitchFamily="34" charset="0"/>
                </a:rPr>
                <a:t>• Duodenum</a:t>
              </a:r>
            </a:p>
          </p:txBody>
        </p:sp>
        <p:sp>
          <p:nvSpPr>
            <p:cNvPr id="40985" name="Text Box 28"/>
            <p:cNvSpPr txBox="1">
              <a:spLocks noChangeArrowheads="1"/>
            </p:cNvSpPr>
            <p:nvPr/>
          </p:nvSpPr>
          <p:spPr bwMode="auto">
            <a:xfrm>
              <a:off x="3733799" y="4343400"/>
              <a:ext cx="1371599" cy="10464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gn="l">
                <a:spcBef>
                  <a:spcPts val="700"/>
                </a:spcBef>
                <a:buClr>
                  <a:schemeClr val="accent2"/>
                </a:buClr>
                <a:buSzPct val="60000"/>
                <a:buFont typeface="Wingdings" pitchFamily="2" charset="2"/>
                <a:buChar char=""/>
                <a:defRPr sz="2900">
                  <a:solidFill>
                    <a:schemeClr val="tx1"/>
                  </a:solidFill>
                  <a:latin typeface="Tw Cen MT" charset="0"/>
                  <a:ea typeface="MS PGothic" pitchFamily="34" charset="-128"/>
                </a:defRPr>
              </a:lvl1pPr>
              <a:lvl2pPr marL="742950" indent="-285750" algn="l">
                <a:spcBef>
                  <a:spcPts val="550"/>
                </a:spcBef>
                <a:buClr>
                  <a:schemeClr val="accent1"/>
                </a:buClr>
                <a:buSzPct val="70000"/>
                <a:buFont typeface="Wingdings 2" pitchFamily="18" charset="2"/>
                <a:buChar char=""/>
                <a:defRPr sz="2600">
                  <a:solidFill>
                    <a:schemeClr val="tx1"/>
                  </a:solidFill>
                  <a:latin typeface="Tw Cen MT" charset="0"/>
                  <a:ea typeface="MS PGothic" pitchFamily="34" charset="-128"/>
                </a:defRPr>
              </a:lvl2pPr>
              <a:lvl3pPr marL="1143000" indent="-228600" algn="l">
                <a:spcBef>
                  <a:spcPts val="500"/>
                </a:spcBef>
                <a:buClr>
                  <a:schemeClr val="accent2"/>
                </a:buClr>
                <a:buSzPct val="75000"/>
                <a:buFont typeface="Wingdings" pitchFamily="2" charset="2"/>
                <a:buChar char=""/>
                <a:defRPr sz="2300">
                  <a:solidFill>
                    <a:schemeClr val="tx1"/>
                  </a:solidFill>
                  <a:latin typeface="Tw Cen MT" charset="0"/>
                  <a:ea typeface="MS PGothic" pitchFamily="34" charset="-128"/>
                </a:defRPr>
              </a:lvl3pPr>
              <a:lvl4pPr marL="1600200" indent="-228600" algn="l">
                <a:spcBef>
                  <a:spcPts val="400"/>
                </a:spcBef>
                <a:buClr>
                  <a:srgbClr val="C32D2E"/>
                </a:buClr>
                <a:buSzPct val="75000"/>
                <a:buFont typeface="Wingdings" pitchFamily="2" charset="2"/>
                <a:buChar char=""/>
                <a:defRPr sz="2000">
                  <a:solidFill>
                    <a:schemeClr val="tx1"/>
                  </a:solidFill>
                  <a:latin typeface="Tw Cen MT" charset="0"/>
                  <a:ea typeface="MS PGothic" pitchFamily="34" charset="-128"/>
                </a:defRPr>
              </a:lvl4pPr>
              <a:lvl5pPr marL="2057400" indent="-228600" algn="l">
                <a:spcBef>
                  <a:spcPts val="400"/>
                </a:spcBef>
                <a:buClr>
                  <a:srgbClr val="84AA33"/>
                </a:buClr>
                <a:buSzPct val="65000"/>
                <a:buFont typeface="Wingdings" pitchFamily="2" charset="2"/>
                <a:buChar char=""/>
                <a:defRPr sz="2000">
                  <a:solidFill>
                    <a:schemeClr val="tx1"/>
                  </a:solidFill>
                  <a:latin typeface="Tw Cen MT" charset="0"/>
                  <a:ea typeface="MS PGothic" pitchFamily="34" charset="-128"/>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9pPr>
            </a:lstStyle>
            <a:p>
              <a:pPr eaLnBrk="0" hangingPunct="0">
                <a:spcBef>
                  <a:spcPct val="0"/>
                </a:spcBef>
                <a:buClrTx/>
                <a:buSzTx/>
                <a:buNone/>
                <a:defRPr/>
              </a:pPr>
              <a:r>
                <a:rPr lang="en-US" altLang="en-US" sz="1400" b="1">
                  <a:solidFill>
                    <a:srgbClr val="FF0000"/>
                  </a:solidFill>
                  <a:cs typeface="Tahoma" pitchFamily="34" charset="0"/>
                </a:rPr>
                <a:t>Midgut</a:t>
              </a:r>
            </a:p>
            <a:p>
              <a:pPr eaLnBrk="0" hangingPunct="0">
                <a:spcBef>
                  <a:spcPct val="0"/>
                </a:spcBef>
                <a:buClrTx/>
                <a:buSzTx/>
                <a:buNone/>
                <a:defRPr/>
              </a:pPr>
              <a:r>
                <a:rPr lang="en-US" altLang="en-US" sz="1000">
                  <a:solidFill>
                    <a:srgbClr val="FF0000"/>
                  </a:solidFill>
                  <a:cs typeface="Tahoma" pitchFamily="34" charset="0"/>
                </a:rPr>
                <a:t>• Appendix</a:t>
              </a:r>
            </a:p>
            <a:p>
              <a:pPr eaLnBrk="0" hangingPunct="0">
                <a:spcBef>
                  <a:spcPct val="0"/>
                </a:spcBef>
                <a:buClrTx/>
                <a:buSzTx/>
                <a:buNone/>
                <a:defRPr/>
              </a:pPr>
              <a:r>
                <a:rPr lang="en-US" altLang="en-US" sz="1000">
                  <a:solidFill>
                    <a:srgbClr val="FF0000"/>
                  </a:solidFill>
                  <a:cs typeface="Tahoma" pitchFamily="34" charset="0"/>
                </a:rPr>
                <a:t>• Ileum</a:t>
              </a:r>
            </a:p>
            <a:p>
              <a:pPr eaLnBrk="0" hangingPunct="0">
                <a:spcBef>
                  <a:spcPct val="0"/>
                </a:spcBef>
                <a:buClrTx/>
                <a:buSzTx/>
                <a:buNone/>
                <a:defRPr/>
              </a:pPr>
              <a:r>
                <a:rPr lang="en-US" altLang="en-US" sz="1000">
                  <a:solidFill>
                    <a:srgbClr val="FF0000"/>
                  </a:solidFill>
                  <a:cs typeface="Tahoma" pitchFamily="34" charset="0"/>
                </a:rPr>
                <a:t>• Cecum</a:t>
              </a:r>
            </a:p>
            <a:p>
              <a:pPr eaLnBrk="0" hangingPunct="0">
                <a:spcBef>
                  <a:spcPct val="0"/>
                </a:spcBef>
                <a:buClrTx/>
                <a:buSzTx/>
                <a:buNone/>
                <a:defRPr/>
              </a:pPr>
              <a:r>
                <a:rPr lang="en-US" altLang="en-US" sz="1000">
                  <a:solidFill>
                    <a:srgbClr val="FF0000"/>
                  </a:solidFill>
                  <a:cs typeface="Tahoma" pitchFamily="34" charset="0"/>
                </a:rPr>
                <a:t>• Ascending </a:t>
              </a:r>
            </a:p>
            <a:p>
              <a:pPr eaLnBrk="0" hangingPunct="0">
                <a:lnSpc>
                  <a:spcPct val="80000"/>
                </a:lnSpc>
                <a:spcBef>
                  <a:spcPct val="0"/>
                </a:spcBef>
                <a:buClrTx/>
                <a:buSzTx/>
                <a:buNone/>
                <a:defRPr/>
              </a:pPr>
              <a:r>
                <a:rPr lang="en-US" altLang="en-US" sz="1000">
                  <a:solidFill>
                    <a:srgbClr val="FF0000"/>
                  </a:solidFill>
                  <a:cs typeface="Tahoma" pitchFamily="34" charset="0"/>
                </a:rPr>
                <a:t>   colon</a:t>
              </a:r>
            </a:p>
          </p:txBody>
        </p:sp>
        <p:sp>
          <p:nvSpPr>
            <p:cNvPr id="40986" name="Text Box 29"/>
            <p:cNvSpPr txBox="1">
              <a:spLocks noChangeArrowheads="1"/>
            </p:cNvSpPr>
            <p:nvPr/>
          </p:nvSpPr>
          <p:spPr bwMode="auto">
            <a:xfrm>
              <a:off x="3733799" y="5541963"/>
              <a:ext cx="890588" cy="760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gn="l">
                <a:spcBef>
                  <a:spcPts val="700"/>
                </a:spcBef>
                <a:buClr>
                  <a:schemeClr val="accent2"/>
                </a:buClr>
                <a:buSzPct val="60000"/>
                <a:buFont typeface="Wingdings" pitchFamily="2" charset="2"/>
                <a:buChar char=""/>
                <a:defRPr sz="2900">
                  <a:solidFill>
                    <a:schemeClr val="tx1"/>
                  </a:solidFill>
                  <a:latin typeface="Tw Cen MT" charset="0"/>
                  <a:ea typeface="MS PGothic" pitchFamily="34" charset="-128"/>
                </a:defRPr>
              </a:lvl1pPr>
              <a:lvl2pPr marL="742950" indent="-285750" algn="l">
                <a:spcBef>
                  <a:spcPts val="550"/>
                </a:spcBef>
                <a:buClr>
                  <a:schemeClr val="accent1"/>
                </a:buClr>
                <a:buSzPct val="70000"/>
                <a:buFont typeface="Wingdings 2" pitchFamily="18" charset="2"/>
                <a:buChar char=""/>
                <a:defRPr sz="2600">
                  <a:solidFill>
                    <a:schemeClr val="tx1"/>
                  </a:solidFill>
                  <a:latin typeface="Tw Cen MT" charset="0"/>
                  <a:ea typeface="MS PGothic" pitchFamily="34" charset="-128"/>
                </a:defRPr>
              </a:lvl2pPr>
              <a:lvl3pPr marL="1143000" indent="-228600" algn="l">
                <a:spcBef>
                  <a:spcPts val="500"/>
                </a:spcBef>
                <a:buClr>
                  <a:schemeClr val="accent2"/>
                </a:buClr>
                <a:buSzPct val="75000"/>
                <a:buFont typeface="Wingdings" pitchFamily="2" charset="2"/>
                <a:buChar char=""/>
                <a:defRPr sz="2300">
                  <a:solidFill>
                    <a:schemeClr val="tx1"/>
                  </a:solidFill>
                  <a:latin typeface="Tw Cen MT" charset="0"/>
                  <a:ea typeface="MS PGothic" pitchFamily="34" charset="-128"/>
                </a:defRPr>
              </a:lvl3pPr>
              <a:lvl4pPr marL="1600200" indent="-228600" algn="l">
                <a:spcBef>
                  <a:spcPts val="400"/>
                </a:spcBef>
                <a:buClr>
                  <a:srgbClr val="C32D2E"/>
                </a:buClr>
                <a:buSzPct val="75000"/>
                <a:buFont typeface="Wingdings" pitchFamily="2" charset="2"/>
                <a:buChar char=""/>
                <a:defRPr sz="2000">
                  <a:solidFill>
                    <a:schemeClr val="tx1"/>
                  </a:solidFill>
                  <a:latin typeface="Tw Cen MT" charset="0"/>
                  <a:ea typeface="MS PGothic" pitchFamily="34" charset="-128"/>
                </a:defRPr>
              </a:lvl4pPr>
              <a:lvl5pPr marL="2057400" indent="-228600" algn="l">
                <a:spcBef>
                  <a:spcPts val="400"/>
                </a:spcBef>
                <a:buClr>
                  <a:srgbClr val="84AA33"/>
                </a:buClr>
                <a:buSzPct val="65000"/>
                <a:buFont typeface="Wingdings" pitchFamily="2" charset="2"/>
                <a:buChar char=""/>
                <a:defRPr sz="2000">
                  <a:solidFill>
                    <a:schemeClr val="tx1"/>
                  </a:solidFill>
                  <a:latin typeface="Tw Cen MT" charset="0"/>
                  <a:ea typeface="MS PGothic" pitchFamily="34" charset="-128"/>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9pPr>
            </a:lstStyle>
            <a:p>
              <a:pPr eaLnBrk="0" hangingPunct="0">
                <a:spcBef>
                  <a:spcPct val="0"/>
                </a:spcBef>
                <a:buClrTx/>
                <a:buSzTx/>
                <a:buNone/>
                <a:defRPr/>
              </a:pPr>
              <a:r>
                <a:rPr lang="en-US" altLang="en-US" sz="1400" b="1">
                  <a:solidFill>
                    <a:srgbClr val="FF0000"/>
                  </a:solidFill>
                  <a:cs typeface="Tahoma" pitchFamily="34" charset="0"/>
                </a:rPr>
                <a:t>Hindgut</a:t>
              </a:r>
            </a:p>
            <a:p>
              <a:pPr eaLnBrk="0" hangingPunct="0">
                <a:spcBef>
                  <a:spcPct val="0"/>
                </a:spcBef>
                <a:buClrTx/>
                <a:buSzTx/>
                <a:buNone/>
                <a:defRPr/>
              </a:pPr>
              <a:r>
                <a:rPr lang="en-US" altLang="en-US" sz="1000">
                  <a:solidFill>
                    <a:srgbClr val="FF0000"/>
                  </a:solidFill>
                  <a:cs typeface="Tahoma" pitchFamily="34" charset="0"/>
                </a:rPr>
                <a:t>• Distal large </a:t>
              </a:r>
            </a:p>
            <a:p>
              <a:pPr eaLnBrk="0" hangingPunct="0">
                <a:lnSpc>
                  <a:spcPct val="80000"/>
                </a:lnSpc>
                <a:spcBef>
                  <a:spcPct val="0"/>
                </a:spcBef>
                <a:buClrTx/>
                <a:buSzTx/>
                <a:buNone/>
                <a:defRPr/>
              </a:pPr>
              <a:r>
                <a:rPr lang="en-US" altLang="en-US" sz="1000">
                  <a:solidFill>
                    <a:srgbClr val="FF0000"/>
                  </a:solidFill>
                  <a:cs typeface="Tahoma" pitchFamily="34" charset="0"/>
                </a:rPr>
                <a:t>   bowel</a:t>
              </a:r>
            </a:p>
            <a:p>
              <a:pPr eaLnBrk="0" hangingPunct="0">
                <a:spcBef>
                  <a:spcPct val="0"/>
                </a:spcBef>
                <a:buClrTx/>
                <a:buSzTx/>
                <a:buNone/>
                <a:defRPr/>
              </a:pPr>
              <a:r>
                <a:rPr lang="en-US" altLang="en-US" sz="1000">
                  <a:solidFill>
                    <a:srgbClr val="FF0000"/>
                  </a:solidFill>
                  <a:cs typeface="Tahoma" pitchFamily="34" charset="0"/>
                </a:rPr>
                <a:t>• Rectum</a:t>
              </a:r>
            </a:p>
          </p:txBody>
        </p:sp>
      </p:grpSp>
    </p:spTree>
    <p:extLst>
      <p:ext uri="{BB962C8B-B14F-4D97-AF65-F5344CB8AC3E}">
        <p14:creationId xmlns:p14="http://schemas.microsoft.com/office/powerpoint/2010/main" val="60152101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3</a:t>
            </a:r>
            <a:br>
              <a:rPr lang="en-US" altLang="en-US">
                <a:solidFill>
                  <a:srgbClr val="FFFF99"/>
                </a:solidFill>
                <a:latin typeface="Calibri" pitchFamily="34" charset="0"/>
              </a:rPr>
            </a:br>
            <a:r>
              <a:rPr lang="en-US" altLang="en-US">
                <a:solidFill>
                  <a:srgbClr val="FFFF99"/>
                </a:solidFill>
                <a:latin typeface="Calibri" pitchFamily="34" charset="0"/>
              </a:rPr>
              <a:t>Question #4</a:t>
            </a:r>
            <a:br>
              <a:rPr lang="en-US" altLang="en-US">
                <a:solidFill>
                  <a:srgbClr val="FFFF99"/>
                </a:solidFill>
                <a:latin typeface="Calibri" pitchFamily="34" charset="0"/>
              </a:rPr>
            </a:br>
            <a:endParaRPr lang="en-US" altLang="en-US">
              <a:solidFill>
                <a:srgbClr val="FFFF99"/>
              </a:solidFill>
              <a:latin typeface="Calibri" pitchFamily="34" charset="0"/>
            </a:endParaRPr>
          </a:p>
        </p:txBody>
      </p:sp>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1"/>
            <a:ext cx="8612188" cy="3630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0"/>
              </a:spcAft>
              <a:defRPr/>
            </a:pPr>
            <a:r>
              <a:rPr lang="en-US" altLang="en-US" sz="3200" b="1" kern="0" dirty="0">
                <a:solidFill>
                  <a:srgbClr val="FFFFFF"/>
                </a:solidFill>
                <a:effectLst>
                  <a:outerShdw blurRad="38100" dist="38100" dir="2700000" algn="tl">
                    <a:srgbClr val="000000"/>
                  </a:outerShdw>
                </a:effectLst>
                <a:latin typeface="Calibri" pitchFamily="34" charset="0"/>
                <a:cs typeface="Tahoma"/>
              </a:rPr>
              <a:t>What should be done next?</a:t>
            </a:r>
          </a:p>
          <a:p>
            <a:pPr eaLnBrk="0" fontAlgn="auto" hangingPunct="0">
              <a:spcBef>
                <a:spcPts val="0"/>
              </a:spcBef>
              <a:spcAft>
                <a:spcPts val="0"/>
              </a:spcAft>
              <a:defRPr/>
            </a:pPr>
            <a:endParaRPr lang="en-US" altLang="en-US" sz="2800" i="1" kern="0" dirty="0">
              <a:solidFill>
                <a:srgbClr val="FFFF00"/>
              </a:solidFill>
              <a:latin typeface="Arial" pitchFamily="34" charset="0"/>
              <a:cs typeface="Tahoma"/>
            </a:endParaRPr>
          </a:p>
          <a:p>
            <a:pPr marL="1031875" indent="-457200" eaLnBrk="0" fontAlgn="auto" hangingPunct="0">
              <a:spcBef>
                <a:spcPts val="0"/>
              </a:spcBef>
              <a:spcAft>
                <a:spcPts val="120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Distal pancreatectomy, resection of liver metastases, </a:t>
            </a:r>
            <a:r>
              <a:rPr lang="en-US" altLang="en-US" sz="2800" kern="0" dirty="0" err="1">
                <a:solidFill>
                  <a:srgbClr val="FFFFFF"/>
                </a:solidFill>
                <a:effectLst>
                  <a:outerShdw blurRad="38100" dist="38100" dir="2700000" algn="tl">
                    <a:srgbClr val="000000"/>
                  </a:outerShdw>
                </a:effectLst>
                <a:latin typeface="Calibri" pitchFamily="34" charset="0"/>
                <a:cs typeface="Tahoma"/>
              </a:rPr>
              <a:t>cholescysectomy</a:t>
            </a:r>
            <a:r>
              <a:rPr lang="en-US" altLang="en-US" sz="2800" kern="0" dirty="0">
                <a:solidFill>
                  <a:srgbClr val="FFFFFF"/>
                </a:solidFill>
                <a:effectLst>
                  <a:outerShdw blurRad="38100" dist="38100" dir="2700000" algn="tl">
                    <a:srgbClr val="000000"/>
                  </a:outerShdw>
                </a:effectLst>
                <a:latin typeface="Calibri" pitchFamily="34" charset="0"/>
                <a:cs typeface="Tahoma"/>
              </a:rPr>
              <a:t>.</a:t>
            </a:r>
          </a:p>
          <a:p>
            <a:pPr marL="1031875" indent="-457200" eaLnBrk="0" fontAlgn="auto" hangingPunct="0">
              <a:spcBef>
                <a:spcPts val="0"/>
              </a:spcBef>
              <a:spcAft>
                <a:spcPts val="120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Treatment with cytotoxic chemotherapy</a:t>
            </a:r>
          </a:p>
          <a:p>
            <a:pPr marL="1031875" indent="-457200" eaLnBrk="0" fontAlgn="auto" hangingPunct="0">
              <a:spcBef>
                <a:spcPts val="0"/>
              </a:spcBef>
              <a:spcAft>
                <a:spcPts val="120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Treatment with </a:t>
            </a:r>
            <a:r>
              <a:rPr lang="en-US" altLang="en-US" sz="2800" kern="0" dirty="0" err="1">
                <a:solidFill>
                  <a:srgbClr val="FFFFFF"/>
                </a:solidFill>
                <a:effectLst>
                  <a:outerShdw blurRad="38100" dist="38100" dir="2700000" algn="tl">
                    <a:srgbClr val="000000"/>
                  </a:outerShdw>
                </a:effectLst>
                <a:latin typeface="Calibri" pitchFamily="34" charset="0"/>
                <a:cs typeface="Tahoma"/>
              </a:rPr>
              <a:t>everolimus</a:t>
            </a:r>
            <a:r>
              <a:rPr lang="en-US" altLang="en-US" sz="2800" kern="0" dirty="0">
                <a:solidFill>
                  <a:srgbClr val="FFFFFF"/>
                </a:solidFill>
                <a:effectLst>
                  <a:outerShdw blurRad="38100" dist="38100" dir="2700000" algn="tl">
                    <a:srgbClr val="000000"/>
                  </a:outerShdw>
                </a:effectLst>
                <a:latin typeface="Calibri" pitchFamily="34" charset="0"/>
                <a:cs typeface="Tahoma"/>
              </a:rPr>
              <a:t> or </a:t>
            </a:r>
            <a:r>
              <a:rPr lang="en-US" altLang="en-US" sz="2800" kern="0" dirty="0" err="1">
                <a:solidFill>
                  <a:srgbClr val="FFFFFF"/>
                </a:solidFill>
                <a:effectLst>
                  <a:outerShdw blurRad="38100" dist="38100" dir="2700000" algn="tl">
                    <a:srgbClr val="000000"/>
                  </a:outerShdw>
                </a:effectLst>
                <a:latin typeface="Calibri" pitchFamily="34" charset="0"/>
                <a:cs typeface="Tahoma"/>
              </a:rPr>
              <a:t>sunitinib</a:t>
            </a:r>
            <a:endParaRPr lang="en-US" altLang="en-US" sz="2800" kern="0" dirty="0">
              <a:solidFill>
                <a:srgbClr val="FFFFFF"/>
              </a:solidFill>
              <a:effectLst>
                <a:outerShdw blurRad="38100" dist="38100" dir="2700000" algn="tl">
                  <a:srgbClr val="000000"/>
                </a:outerShdw>
              </a:effectLst>
              <a:latin typeface="Calibri" pitchFamily="34" charset="0"/>
              <a:cs typeface="Tahoma"/>
            </a:endParaRPr>
          </a:p>
          <a:p>
            <a:pPr marL="1031875" indent="-457200" eaLnBrk="0" fontAlgn="auto" hangingPunct="0">
              <a:spcBef>
                <a:spcPts val="0"/>
              </a:spcBef>
              <a:spcAft>
                <a:spcPts val="1200"/>
              </a:spcAft>
              <a:buClr>
                <a:srgbClr val="FFFF00"/>
              </a:buClr>
              <a:buFontTx/>
              <a:buAutoNum type="arabicParenR"/>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Peptide receptor radiotherapy</a:t>
            </a:r>
          </a:p>
        </p:txBody>
      </p:sp>
    </p:spTree>
    <p:extLst>
      <p:ext uri="{BB962C8B-B14F-4D97-AF65-F5344CB8AC3E}">
        <p14:creationId xmlns:p14="http://schemas.microsoft.com/office/powerpoint/2010/main" val="239105836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4194" name="Rectangle 3"/>
          <p:cNvSpPr>
            <a:spLocks noChangeArrowheads="1"/>
          </p:cNvSpPr>
          <p:nvPr/>
        </p:nvSpPr>
        <p:spPr bwMode="auto">
          <a:xfrm rot="10800000" flipH="1">
            <a:off x="0" y="0"/>
            <a:ext cx="10680700" cy="685800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tLang="en-US" b="1" kern="0">
              <a:solidFill>
                <a:srgbClr val="FFFFFF"/>
              </a:solidFill>
              <a:latin typeface="Arial" pitchFamily="34" charset="0"/>
              <a:ea typeface="MS PGothic" pitchFamily="34" charset="-128"/>
              <a:cs typeface="Tahoma"/>
            </a:endParaRPr>
          </a:p>
        </p:txBody>
      </p:sp>
      <p:sp>
        <p:nvSpPr>
          <p:cNvPr id="7" name="Rectangle 2"/>
          <p:cNvSpPr txBox="1">
            <a:spLocks noChangeArrowheads="1"/>
          </p:cNvSpPr>
          <p:nvPr/>
        </p:nvSpPr>
        <p:spPr>
          <a:xfrm>
            <a:off x="1893661" y="1738423"/>
            <a:ext cx="8226425" cy="1143000"/>
          </a:xfrm>
          <a:prstGeom prst="rect">
            <a:avLst/>
          </a:prstGeom>
        </p:spPr>
        <p:txBody>
          <a:bodyPr vert="horz" wrap="square" lIns="91440" tIns="45720" rIns="91440" bIns="45720" numCol="1" anchor="t" anchorCtr="0" compatLnSpc="1">
            <a:prstTxWarp prst="textNoShape">
              <a:avLst/>
            </a:prstTxWarp>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eaLnBrk="1" hangingPunct="1">
              <a:defRPr/>
            </a:pPr>
            <a:r>
              <a:rPr lang="en-US" altLang="en-US" sz="4600" kern="0" dirty="0">
                <a:solidFill>
                  <a:srgbClr val="FFFF99"/>
                </a:solidFill>
                <a:latin typeface="Calibri" pitchFamily="34" charset="0"/>
              </a:rPr>
              <a:t>Case Study #4</a:t>
            </a:r>
          </a:p>
        </p:txBody>
      </p:sp>
      <p:pic>
        <p:nvPicPr>
          <p:cNvPr id="8" name="Picture 16"/>
          <p:cNvPicPr>
            <a:picLocks noChangeAspect="1" noChangeArrowheads="1"/>
          </p:cNvPicPr>
          <p:nvPr/>
        </p:nvPicPr>
        <p:blipFill>
          <a:blip r:embed="rId3" cstate="print">
            <a:extLst/>
          </a:blip>
          <a:srcRect/>
          <a:stretch>
            <a:fillRect/>
          </a:stretch>
        </p:blipFill>
        <p:spPr bwMode="auto">
          <a:xfrm>
            <a:off x="3627381" y="2715246"/>
            <a:ext cx="4673927" cy="2154465"/>
          </a:xfrm>
          <a:prstGeom prst="rect">
            <a:avLst/>
          </a:prstGeom>
          <a:noFill/>
          <a:ln>
            <a:noFill/>
          </a:ln>
          <a:scene3d>
            <a:camera prst="orthographicFront"/>
            <a:lightRig rig="threePt" dir="t"/>
          </a:scene3d>
          <a:sp3d>
            <a:bevelT/>
          </a:sp3d>
          <a:extLst/>
        </p:spPr>
      </p:pic>
    </p:spTree>
    <p:extLst>
      <p:ext uri="{BB962C8B-B14F-4D97-AF65-F5344CB8AC3E}">
        <p14:creationId xmlns:p14="http://schemas.microsoft.com/office/powerpoint/2010/main" val="320400078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4</a:t>
            </a:r>
            <a:br>
              <a:rPr lang="en-US" altLang="en-US">
                <a:solidFill>
                  <a:srgbClr val="FFFF99"/>
                </a:solidFill>
                <a:latin typeface="Calibri" pitchFamily="34" charset="0"/>
              </a:rPr>
            </a:br>
            <a:r>
              <a:rPr lang="en-US" altLang="en-US">
                <a:solidFill>
                  <a:srgbClr val="FFFF99"/>
                </a:solidFill>
                <a:latin typeface="Calibri" pitchFamily="34" charset="0"/>
              </a:rPr>
              <a:t>Case of Non-Functional NET</a:t>
            </a:r>
          </a:p>
        </p:txBody>
      </p:sp>
      <p:sp>
        <p:nvSpPr>
          <p:cNvPr id="5" name="Content Placeholder 2"/>
          <p:cNvSpPr>
            <a:spLocks noGrp="1"/>
          </p:cNvSpPr>
          <p:nvPr>
            <p:ph sz="quarter" idx="1"/>
          </p:nvPr>
        </p:nvSpPr>
        <p:spPr>
          <a:xfrm>
            <a:off x="1174898" y="1466850"/>
            <a:ext cx="9840432" cy="4495800"/>
          </a:xfrm>
        </p:spPr>
        <p:txBody>
          <a:bodyPr>
            <a:normAutofit/>
          </a:bodyPr>
          <a:lstStyle/>
          <a:p>
            <a:pPr eaLnBrk="1" hangingPunct="1">
              <a:lnSpc>
                <a:spcPct val="85000"/>
              </a:lnSpc>
              <a:spcAft>
                <a:spcPts val="2000"/>
              </a:spcAft>
              <a:buFont typeface="Wingdings 3" pitchFamily="18" charset="2"/>
              <a:buChar char="u"/>
              <a:defRPr/>
            </a:pPr>
            <a:r>
              <a:rPr lang="en-US" altLang="en-US" dirty="0">
                <a:latin typeface="Calibri" pitchFamily="34" charset="0"/>
              </a:rPr>
              <a:t>66-year-old male with long history of abdominal pain and bloating goes to ED for severe abdominal pain. Abdominal film shows free-air compatible with perforation </a:t>
            </a:r>
          </a:p>
          <a:p>
            <a:pPr eaLnBrk="1" hangingPunct="1">
              <a:lnSpc>
                <a:spcPct val="85000"/>
              </a:lnSpc>
              <a:buFont typeface="Wingdings 3" pitchFamily="18" charset="2"/>
              <a:buChar char="u"/>
              <a:defRPr/>
            </a:pPr>
            <a:r>
              <a:rPr lang="en-US" altLang="en-US" dirty="0">
                <a:latin typeface="Calibri" pitchFamily="34" charset="0"/>
              </a:rPr>
              <a:t>Emergent </a:t>
            </a:r>
            <a:r>
              <a:rPr lang="en-US" altLang="en-US" dirty="0" err="1">
                <a:latin typeface="Calibri" pitchFamily="34" charset="0"/>
              </a:rPr>
              <a:t>ileocolectomy</a:t>
            </a:r>
            <a:r>
              <a:rPr lang="en-US" altLang="en-US" dirty="0">
                <a:latin typeface="Calibri" pitchFamily="34" charset="0"/>
              </a:rPr>
              <a:t> shows </a:t>
            </a:r>
            <a:r>
              <a:rPr lang="ja-JP" altLang="en-US" dirty="0">
                <a:latin typeface="Calibri" pitchFamily="34" charset="0"/>
              </a:rPr>
              <a:t>“</a:t>
            </a:r>
            <a:r>
              <a:rPr lang="en-US" altLang="ja-JP" dirty="0">
                <a:latin typeface="Calibri" pitchFamily="34" charset="0"/>
              </a:rPr>
              <a:t>carcinoid</a:t>
            </a:r>
            <a:r>
              <a:rPr lang="ja-JP" altLang="en-US" dirty="0">
                <a:latin typeface="Calibri" pitchFamily="34" charset="0"/>
              </a:rPr>
              <a:t>”</a:t>
            </a:r>
            <a:r>
              <a:rPr lang="en-US" altLang="ja-JP" dirty="0">
                <a:latin typeface="Calibri" pitchFamily="34" charset="0"/>
              </a:rPr>
              <a:t> with mesenteric nodal involvement</a:t>
            </a:r>
          </a:p>
          <a:p>
            <a:pPr marL="822325" lvl="1" indent="-457200" eaLnBrk="1" hangingPunct="1">
              <a:lnSpc>
                <a:spcPct val="85000"/>
              </a:lnSpc>
              <a:buClr>
                <a:srgbClr val="00FFFF"/>
              </a:buClr>
              <a:buSzPct val="100000"/>
              <a:buFont typeface="Wingdings" pitchFamily="2" charset="2"/>
              <a:buChar char="§"/>
              <a:defRPr/>
            </a:pPr>
            <a:r>
              <a:rPr lang="en-US" altLang="en-US" dirty="0">
                <a:latin typeface="Calibri" pitchFamily="34" charset="0"/>
              </a:rPr>
              <a:t>Chromogranin A: +		Synaptophysin: +</a:t>
            </a:r>
          </a:p>
          <a:p>
            <a:pPr marL="822325" lvl="1" indent="-457200" eaLnBrk="1" hangingPunct="1">
              <a:lnSpc>
                <a:spcPct val="85000"/>
              </a:lnSpc>
              <a:spcAft>
                <a:spcPts val="2000"/>
              </a:spcAft>
              <a:buClr>
                <a:srgbClr val="00FFFF"/>
              </a:buClr>
              <a:buSzPct val="100000"/>
              <a:buFont typeface="Wingdings" pitchFamily="2" charset="2"/>
              <a:buChar char="§"/>
              <a:defRPr/>
            </a:pPr>
            <a:r>
              <a:rPr lang="en-US" altLang="en-US" dirty="0">
                <a:latin typeface="Calibri" pitchFamily="34" charset="0"/>
              </a:rPr>
              <a:t>Mitotic rate: 1 per 10 HPF	Ki 67: 2%</a:t>
            </a:r>
          </a:p>
          <a:p>
            <a:pPr eaLnBrk="1" hangingPunct="1">
              <a:lnSpc>
                <a:spcPct val="85000"/>
              </a:lnSpc>
              <a:buFont typeface="Wingdings 3" pitchFamily="18" charset="2"/>
              <a:buChar char="u"/>
              <a:defRPr/>
            </a:pPr>
            <a:r>
              <a:rPr lang="en-US" altLang="en-US" dirty="0">
                <a:latin typeface="Calibri" pitchFamily="34" charset="0"/>
              </a:rPr>
              <a:t>No flushing. No diarrhea. Otherwise healthy, PS 0, no co-morbidities</a:t>
            </a:r>
          </a:p>
        </p:txBody>
      </p:sp>
    </p:spTree>
    <p:extLst>
      <p:ext uri="{BB962C8B-B14F-4D97-AF65-F5344CB8AC3E}">
        <p14:creationId xmlns:p14="http://schemas.microsoft.com/office/powerpoint/2010/main" val="265491116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4</a:t>
            </a:r>
            <a:br>
              <a:rPr lang="en-US" altLang="en-US">
                <a:solidFill>
                  <a:srgbClr val="FFFF99"/>
                </a:solidFill>
                <a:latin typeface="Calibri" pitchFamily="34" charset="0"/>
              </a:rPr>
            </a:br>
            <a:r>
              <a:rPr lang="en-US" altLang="en-US">
                <a:solidFill>
                  <a:srgbClr val="FFFF99"/>
                </a:solidFill>
                <a:latin typeface="Calibri" pitchFamily="34" charset="0"/>
              </a:rPr>
              <a:t>Imaging</a:t>
            </a:r>
          </a:p>
        </p:txBody>
      </p:sp>
      <p:pic>
        <p:nvPicPr>
          <p:cNvPr id="269315" name="Content Placeholder 7"/>
          <p:cNvPicPr>
            <a:picLocks noGrp="1" noChangeAspect="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2133600" y="1589088"/>
            <a:ext cx="3886200" cy="4572000"/>
          </a:xfrm>
        </p:spPr>
      </p:pic>
      <p:pic>
        <p:nvPicPr>
          <p:cNvPr id="269316" name="Content Placeholder 6"/>
          <p:cNvPicPr>
            <a:picLocks noChangeAspect="1"/>
          </p:cNvPicPr>
          <p:nvPr/>
        </p:nvPicPr>
        <p:blipFill>
          <a:blip r:embed="rId3">
            <a:extLst>
              <a:ext uri="{28A0092B-C50C-407E-A947-70E740481C1C}">
                <a14:useLocalDpi xmlns:a14="http://schemas.microsoft.com/office/drawing/2010/main" val="0"/>
              </a:ext>
            </a:extLst>
          </a:blip>
          <a:srcRect t="21587" b="49002"/>
          <a:stretch>
            <a:fillRect/>
          </a:stretch>
        </p:blipFill>
        <p:spPr bwMode="auto">
          <a:xfrm>
            <a:off x="6369050" y="1589088"/>
            <a:ext cx="38862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9" name="Straight Arrow Connector 8"/>
          <p:cNvCxnSpPr>
            <a:cxnSpLocks noChangeShapeType="1"/>
          </p:cNvCxnSpPr>
          <p:nvPr/>
        </p:nvCxnSpPr>
        <p:spPr bwMode="auto">
          <a:xfrm>
            <a:off x="4114800" y="1905000"/>
            <a:ext cx="0" cy="1371600"/>
          </a:xfrm>
          <a:prstGeom prst="straightConnector1">
            <a:avLst/>
          </a:prstGeom>
          <a:noFill/>
          <a:ln w="76200">
            <a:solidFill>
              <a:srgbClr val="FFFF00"/>
            </a:solidFill>
            <a:round/>
            <a:headEnd/>
            <a:tailEnd type="arrow" w="med" len="med"/>
          </a:ln>
          <a:effectLst>
            <a:outerShdw blurRad="40000" dist="20000" dir="5400000" rotWithShape="0">
              <a:srgbClr val="808080">
                <a:alpha val="37999"/>
              </a:srgbClr>
            </a:outerShdw>
          </a:effectLst>
          <a:extLst>
            <a:ext uri="{909E8E84-426E-40dd-AFC4-6F175D3DCCD1}">
              <a14:hiddenFill xmlns="" xmlns:a14="http://schemas.microsoft.com/office/drawing/2010/main">
                <a:noFill/>
              </a14:hiddenFill>
            </a:ext>
          </a:extLst>
        </p:spPr>
      </p:cxnSp>
    </p:spTree>
    <p:extLst>
      <p:ext uri="{BB962C8B-B14F-4D97-AF65-F5344CB8AC3E}">
        <p14:creationId xmlns:p14="http://schemas.microsoft.com/office/powerpoint/2010/main" val="924221681"/>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1"/>
            <a:ext cx="8612188" cy="3940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0"/>
              </a:spcAft>
              <a:defRPr/>
            </a:pPr>
            <a:r>
              <a:rPr lang="en-US" altLang="en-US" sz="3200" b="1" kern="0">
                <a:solidFill>
                  <a:srgbClr val="FFFFFF"/>
                </a:solidFill>
                <a:effectLst>
                  <a:outerShdw blurRad="38100" dist="38100" dir="2700000" algn="tl">
                    <a:srgbClr val="000000"/>
                  </a:outerShdw>
                </a:effectLst>
                <a:latin typeface="Calibri" pitchFamily="34" charset="0"/>
                <a:cs typeface="Tahoma"/>
              </a:rPr>
              <a:t>What would you do?</a:t>
            </a:r>
          </a:p>
          <a:p>
            <a:pPr marL="0" lvl="1" eaLnBrk="0" fontAlgn="auto" hangingPunct="0">
              <a:spcBef>
                <a:spcPts val="0"/>
              </a:spcBef>
              <a:spcAft>
                <a:spcPts val="1200"/>
              </a:spcAft>
              <a:buClr>
                <a:srgbClr val="FFFF00"/>
              </a:buClr>
              <a:buFont typeface="Arial" pitchFamily="34" charset="0"/>
              <a:buAutoNum type="arabicParenR"/>
              <a:defRPr/>
            </a:pPr>
            <a:endParaRPr lang="en-US" altLang="en-US" sz="2800" kern="0">
              <a:solidFill>
                <a:srgbClr val="FFFFFF"/>
              </a:solidFill>
              <a:effectLst>
                <a:outerShdw blurRad="38100" dist="38100" dir="2700000" algn="tl">
                  <a:srgbClr val="000000"/>
                </a:outerShdw>
              </a:effectLst>
              <a:latin typeface="Calibri" pitchFamily="34" charset="0"/>
              <a:cs typeface="Tahoma"/>
            </a:endParaRPr>
          </a:p>
          <a:p>
            <a:pPr fontAlgn="auto">
              <a:spcBef>
                <a:spcPts val="0"/>
              </a:spcBef>
              <a:spcAft>
                <a:spcPts val="12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Observation</a:t>
            </a:r>
          </a:p>
          <a:p>
            <a:pPr fontAlgn="auto">
              <a:spcBef>
                <a:spcPts val="0"/>
              </a:spcBef>
              <a:spcAft>
                <a:spcPts val="12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Lanreotide</a:t>
            </a:r>
          </a:p>
          <a:p>
            <a:pPr fontAlgn="auto">
              <a:spcBef>
                <a:spcPts val="0"/>
              </a:spcBef>
              <a:spcAft>
                <a:spcPts val="12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Surgical resection</a:t>
            </a:r>
          </a:p>
          <a:p>
            <a:pPr fontAlgn="auto">
              <a:spcBef>
                <a:spcPts val="0"/>
              </a:spcBef>
              <a:spcAft>
                <a:spcPts val="12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PRRT</a:t>
            </a:r>
          </a:p>
          <a:p>
            <a:pPr fontAlgn="auto">
              <a:spcBef>
                <a:spcPts val="0"/>
              </a:spcBef>
              <a:spcAft>
                <a:spcPts val="12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Everolimus</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itchFamily="34" charset="0"/>
                <a:cs typeface="Tahoma"/>
              </a:rPr>
              <a:t>Case Study 4</a:t>
            </a:r>
            <a:br>
              <a:rPr lang="en-US" altLang="en-US" sz="3200" kern="0">
                <a:solidFill>
                  <a:srgbClr val="FFFF99"/>
                </a:solidFill>
                <a:effectLst>
                  <a:outerShdw blurRad="38100" dist="38100" dir="2700000" algn="tl">
                    <a:srgbClr val="000000"/>
                  </a:outerShdw>
                </a:effectLst>
                <a:latin typeface="Calibri" pitchFamily="34" charset="0"/>
                <a:cs typeface="Tahoma"/>
              </a:rPr>
            </a:br>
            <a:r>
              <a:rPr lang="en-US" altLang="en-US" sz="3200" kern="0">
                <a:solidFill>
                  <a:srgbClr val="FFFF99"/>
                </a:solidFill>
                <a:effectLst>
                  <a:outerShdw blurRad="38100" dist="38100" dir="2700000" algn="tl">
                    <a:srgbClr val="000000"/>
                  </a:outerShdw>
                </a:effectLst>
                <a:latin typeface="Calibri" pitchFamily="34" charset="0"/>
                <a:cs typeface="Tahoma"/>
              </a:rPr>
              <a:t>Question #1 – Initial Treatment Options</a:t>
            </a:r>
          </a:p>
        </p:txBody>
      </p:sp>
    </p:spTree>
    <p:extLst>
      <p:ext uri="{BB962C8B-B14F-4D97-AF65-F5344CB8AC3E}">
        <p14:creationId xmlns:p14="http://schemas.microsoft.com/office/powerpoint/2010/main" val="3615676090"/>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4</a:t>
            </a:r>
            <a:br>
              <a:rPr lang="en-US" altLang="en-US">
                <a:solidFill>
                  <a:srgbClr val="FFFF99"/>
                </a:solidFill>
                <a:latin typeface="Calibri" pitchFamily="34" charset="0"/>
              </a:rPr>
            </a:br>
            <a:r>
              <a:rPr lang="en-US" altLang="en-US">
                <a:solidFill>
                  <a:srgbClr val="FFFF99"/>
                </a:solidFill>
                <a:latin typeface="Calibri" pitchFamily="34" charset="0"/>
              </a:rPr>
              <a:t>Two Years Later</a:t>
            </a:r>
          </a:p>
        </p:txBody>
      </p:sp>
      <p:pic>
        <p:nvPicPr>
          <p:cNvPr id="271363" name="Content Placeholder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589088"/>
            <a:ext cx="38862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271364" name="Content Placeholder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9050" y="1589088"/>
            <a:ext cx="38862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Notched Right Arrow 11"/>
          <p:cNvSpPr>
            <a:spLocks noChangeArrowheads="1"/>
          </p:cNvSpPr>
          <p:nvPr/>
        </p:nvSpPr>
        <p:spPr bwMode="auto">
          <a:xfrm>
            <a:off x="5448300" y="3657600"/>
            <a:ext cx="1295400" cy="914400"/>
          </a:xfrm>
          <a:prstGeom prst="notchedRightArrow">
            <a:avLst>
              <a:gd name="adj1" fmla="val 50000"/>
              <a:gd name="adj2" fmla="val 50003"/>
            </a:avLst>
          </a:prstGeom>
          <a:gradFill rotWithShape="1">
            <a:gsLst>
              <a:gs pos="0">
                <a:srgbClr val="0F51FF"/>
              </a:gs>
              <a:gs pos="20000">
                <a:srgbClr val="1453FF"/>
              </a:gs>
              <a:gs pos="100000">
                <a:srgbClr val="0C3ED1"/>
              </a:gs>
            </a:gsLst>
            <a:lin ang="5400000"/>
          </a:gradFill>
          <a:ln w="9525">
            <a:solidFill>
              <a:srgbClr val="2D60FA"/>
            </a:solidFill>
            <a:miter lim="800000"/>
            <a:headEnd/>
            <a:tailEnd/>
          </a:ln>
          <a:effectLst>
            <a:outerShdw blurRad="40000" dist="23000" dir="5400000" rotWithShape="0">
              <a:srgbClr val="808080">
                <a:alpha val="34998"/>
              </a:srgbClr>
            </a:outerShdw>
          </a:effectLst>
        </p:spPr>
        <p:txBody>
          <a:bodyPr anchor="ctr"/>
          <a:lstStyle/>
          <a:p>
            <a:pPr algn="ctr" fontAlgn="auto">
              <a:spcBef>
                <a:spcPts val="0"/>
              </a:spcBef>
              <a:spcAft>
                <a:spcPts val="0"/>
              </a:spcAft>
              <a:defRPr/>
            </a:pPr>
            <a:endParaRPr lang="en-US" kern="0">
              <a:solidFill>
                <a:prstClr val="white"/>
              </a:solidFill>
              <a:latin typeface="Tahoma"/>
              <a:ea typeface="Tahoma"/>
              <a:cs typeface="Tahoma"/>
            </a:endParaRPr>
          </a:p>
        </p:txBody>
      </p:sp>
      <p:cxnSp>
        <p:nvCxnSpPr>
          <p:cNvPr id="13" name="Straight Arrow Connector 12"/>
          <p:cNvCxnSpPr>
            <a:cxnSpLocks noChangeShapeType="1"/>
          </p:cNvCxnSpPr>
          <p:nvPr/>
        </p:nvCxnSpPr>
        <p:spPr bwMode="auto">
          <a:xfrm>
            <a:off x="4114800" y="1905000"/>
            <a:ext cx="0" cy="1371600"/>
          </a:xfrm>
          <a:prstGeom prst="straightConnector1">
            <a:avLst/>
          </a:prstGeom>
          <a:noFill/>
          <a:ln w="76200">
            <a:solidFill>
              <a:srgbClr val="FFFF00"/>
            </a:solidFill>
            <a:round/>
            <a:headEnd/>
            <a:tailEnd type="arrow" w="med" len="med"/>
          </a:ln>
          <a:effectLst>
            <a:outerShdw blurRad="40000" dist="20000" dir="5400000" rotWithShape="0">
              <a:srgbClr val="808080">
                <a:alpha val="37999"/>
              </a:srgbClr>
            </a:outerShdw>
          </a:effectLst>
          <a:extLst>
            <a:ext uri="{909E8E84-426E-40dd-AFC4-6F175D3DCCD1}">
              <a14:hiddenFill xmlns="" xmlns:a14="http://schemas.microsoft.com/office/drawing/2010/main">
                <a:noFill/>
              </a14:hiddenFill>
            </a:ext>
          </a:extLst>
        </p:spPr>
      </p:cxnSp>
      <p:cxnSp>
        <p:nvCxnSpPr>
          <p:cNvPr id="14" name="Straight Arrow Connector 13"/>
          <p:cNvCxnSpPr>
            <a:cxnSpLocks noChangeShapeType="1"/>
          </p:cNvCxnSpPr>
          <p:nvPr/>
        </p:nvCxnSpPr>
        <p:spPr bwMode="auto">
          <a:xfrm>
            <a:off x="8229600" y="2286000"/>
            <a:ext cx="0" cy="1371600"/>
          </a:xfrm>
          <a:prstGeom prst="straightConnector1">
            <a:avLst/>
          </a:prstGeom>
          <a:noFill/>
          <a:ln w="76200">
            <a:solidFill>
              <a:srgbClr val="FFFF00"/>
            </a:solidFill>
            <a:round/>
            <a:headEnd/>
            <a:tailEnd type="arrow" w="med" len="med"/>
          </a:ln>
          <a:effectLst>
            <a:outerShdw blurRad="40000" dist="20000" dir="5400000" rotWithShape="0">
              <a:srgbClr val="808080">
                <a:alpha val="37999"/>
              </a:srgbClr>
            </a:outerShdw>
          </a:effectLst>
          <a:extLst>
            <a:ext uri="{909E8E84-426E-40dd-AFC4-6F175D3DCCD1}">
              <a14:hiddenFill xmlns="" xmlns:a14="http://schemas.microsoft.com/office/drawing/2010/main">
                <a:noFill/>
              </a14:hiddenFill>
            </a:ext>
          </a:extLst>
        </p:spPr>
      </p:cxnSp>
    </p:spTree>
    <p:extLst>
      <p:ext uri="{BB962C8B-B14F-4D97-AF65-F5344CB8AC3E}">
        <p14:creationId xmlns:p14="http://schemas.microsoft.com/office/powerpoint/2010/main" val="46997927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1"/>
            <a:ext cx="8612188" cy="35861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0"/>
              </a:spcAft>
              <a:defRPr/>
            </a:pPr>
            <a:r>
              <a:rPr lang="en-US" altLang="en-US" sz="3200" b="1" kern="0">
                <a:solidFill>
                  <a:srgbClr val="FFFFFF"/>
                </a:solidFill>
                <a:effectLst>
                  <a:outerShdw blurRad="38100" dist="38100" dir="2700000" algn="tl">
                    <a:srgbClr val="000000"/>
                  </a:outerShdw>
                </a:effectLst>
                <a:latin typeface="Calibri" pitchFamily="34" charset="0"/>
                <a:cs typeface="Tahoma"/>
              </a:rPr>
              <a:t>What would you do?</a:t>
            </a:r>
          </a:p>
          <a:p>
            <a:pPr marL="0" lvl="1" eaLnBrk="0" fontAlgn="auto" hangingPunct="0">
              <a:spcBef>
                <a:spcPts val="0"/>
              </a:spcBef>
              <a:spcAft>
                <a:spcPts val="1200"/>
              </a:spcAft>
              <a:buClr>
                <a:srgbClr val="FFFF00"/>
              </a:buClr>
              <a:buFont typeface="Arial" pitchFamily="34" charset="0"/>
              <a:buAutoNum type="arabicParenR"/>
              <a:defRPr/>
            </a:pPr>
            <a:endParaRPr lang="en-US" altLang="en-US" sz="2800" kern="0">
              <a:solidFill>
                <a:srgbClr val="FFFFFF"/>
              </a:solidFill>
              <a:effectLst>
                <a:outerShdw blurRad="38100" dist="38100" dir="2700000" algn="tl">
                  <a:srgbClr val="000000"/>
                </a:outerShdw>
              </a:effectLst>
              <a:latin typeface="Calibri" pitchFamily="34" charset="0"/>
              <a:cs typeface="Tahoma"/>
            </a:endParaRPr>
          </a:p>
          <a:p>
            <a:pPr fontAlgn="auto">
              <a:spcBef>
                <a:spcPts val="0"/>
              </a:spcBef>
              <a:spcAft>
                <a:spcPts val="1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Continue treatment</a:t>
            </a:r>
          </a:p>
          <a:p>
            <a:pPr fontAlgn="auto">
              <a:spcBef>
                <a:spcPts val="0"/>
              </a:spcBef>
              <a:spcAft>
                <a:spcPts val="1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Stop treatment and follow only</a:t>
            </a:r>
          </a:p>
          <a:p>
            <a:pPr fontAlgn="auto">
              <a:spcBef>
                <a:spcPts val="0"/>
              </a:spcBef>
              <a:spcAft>
                <a:spcPts val="1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Surgical resection</a:t>
            </a:r>
          </a:p>
          <a:p>
            <a:pPr fontAlgn="auto">
              <a:spcBef>
                <a:spcPts val="0"/>
              </a:spcBef>
              <a:spcAft>
                <a:spcPts val="1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PRRT</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itchFamily="34" charset="0"/>
                <a:cs typeface="Tahoma"/>
              </a:rPr>
              <a:t>Case Study 4</a:t>
            </a:r>
            <a:br>
              <a:rPr lang="en-US" altLang="en-US" sz="3200" kern="0">
                <a:solidFill>
                  <a:srgbClr val="FFFF99"/>
                </a:solidFill>
                <a:effectLst>
                  <a:outerShdw blurRad="38100" dist="38100" dir="2700000" algn="tl">
                    <a:srgbClr val="000000"/>
                  </a:outerShdw>
                </a:effectLst>
                <a:latin typeface="Calibri" pitchFamily="34" charset="0"/>
                <a:cs typeface="Tahoma"/>
              </a:rPr>
            </a:br>
            <a:r>
              <a:rPr lang="en-US" altLang="en-US" sz="3200" kern="0">
                <a:solidFill>
                  <a:srgbClr val="FFFF99"/>
                </a:solidFill>
                <a:effectLst>
                  <a:outerShdw blurRad="38100" dist="38100" dir="2700000" algn="tl">
                    <a:srgbClr val="000000"/>
                  </a:outerShdw>
                </a:effectLst>
                <a:latin typeface="Calibri" pitchFamily="34" charset="0"/>
                <a:cs typeface="Tahoma"/>
              </a:rPr>
              <a:t>Question #2 – Follow-up Decision</a:t>
            </a:r>
          </a:p>
        </p:txBody>
      </p:sp>
    </p:spTree>
    <p:extLst>
      <p:ext uri="{BB962C8B-B14F-4D97-AF65-F5344CB8AC3E}">
        <p14:creationId xmlns:p14="http://schemas.microsoft.com/office/powerpoint/2010/main" val="2916602117"/>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4</a:t>
            </a:r>
            <a:br>
              <a:rPr lang="en-US" altLang="en-US">
                <a:solidFill>
                  <a:srgbClr val="FFFF99"/>
                </a:solidFill>
                <a:latin typeface="Calibri" pitchFamily="34" charset="0"/>
              </a:rPr>
            </a:br>
            <a:r>
              <a:rPr lang="en-US" altLang="en-US">
                <a:solidFill>
                  <a:srgbClr val="FFFF99"/>
                </a:solidFill>
                <a:latin typeface="Calibri" pitchFamily="34" charset="0"/>
              </a:rPr>
              <a:t>Eleven Years Later</a:t>
            </a:r>
          </a:p>
        </p:txBody>
      </p:sp>
      <p:pic>
        <p:nvPicPr>
          <p:cNvPr id="273411" name="Content Placeholder 5"/>
          <p:cNvPicPr>
            <a:picLocks noGrp="1" noChangeAspect="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369050" y="1589088"/>
            <a:ext cx="3886200" cy="4572000"/>
          </a:xfrm>
        </p:spPr>
      </p:pic>
      <p:pic>
        <p:nvPicPr>
          <p:cNvPr id="273412" name="Content Placeholder 7"/>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2133600" y="1589088"/>
            <a:ext cx="3886200" cy="4572000"/>
          </a:xfrm>
        </p:spPr>
      </p:pic>
      <p:sp>
        <p:nvSpPr>
          <p:cNvPr id="12" name="Notched Right Arrow 11"/>
          <p:cNvSpPr>
            <a:spLocks noChangeArrowheads="1"/>
          </p:cNvSpPr>
          <p:nvPr/>
        </p:nvSpPr>
        <p:spPr bwMode="auto">
          <a:xfrm>
            <a:off x="5448300" y="3657600"/>
            <a:ext cx="1295400" cy="914400"/>
          </a:xfrm>
          <a:prstGeom prst="notchedRightArrow">
            <a:avLst>
              <a:gd name="adj1" fmla="val 50000"/>
              <a:gd name="adj2" fmla="val 50003"/>
            </a:avLst>
          </a:prstGeom>
          <a:gradFill rotWithShape="1">
            <a:gsLst>
              <a:gs pos="0">
                <a:srgbClr val="0F51FF"/>
              </a:gs>
              <a:gs pos="20000">
                <a:srgbClr val="1453FF"/>
              </a:gs>
              <a:gs pos="100000">
                <a:srgbClr val="0C3ED1"/>
              </a:gs>
            </a:gsLst>
            <a:lin ang="5400000"/>
          </a:gradFill>
          <a:ln w="9525">
            <a:solidFill>
              <a:srgbClr val="2D60FA"/>
            </a:solidFill>
            <a:miter lim="800000"/>
            <a:headEnd/>
            <a:tailEnd/>
          </a:ln>
          <a:effectLst>
            <a:outerShdw blurRad="40000" dist="23000" dir="5400000" rotWithShape="0">
              <a:srgbClr val="808080">
                <a:alpha val="34998"/>
              </a:srgbClr>
            </a:outerShdw>
          </a:effectLst>
        </p:spPr>
        <p:txBody>
          <a:bodyPr anchor="ctr"/>
          <a:lstStyle/>
          <a:p>
            <a:pPr algn="ctr" fontAlgn="auto">
              <a:spcBef>
                <a:spcPts val="0"/>
              </a:spcBef>
              <a:spcAft>
                <a:spcPts val="0"/>
              </a:spcAft>
              <a:defRPr/>
            </a:pPr>
            <a:endParaRPr lang="en-US" kern="0">
              <a:solidFill>
                <a:prstClr val="white"/>
              </a:solidFill>
              <a:latin typeface="Tahoma"/>
              <a:ea typeface="Tahoma"/>
              <a:cs typeface="Tahoma"/>
            </a:endParaRPr>
          </a:p>
        </p:txBody>
      </p:sp>
      <p:cxnSp>
        <p:nvCxnSpPr>
          <p:cNvPr id="13" name="Straight Arrow Connector 12"/>
          <p:cNvCxnSpPr>
            <a:cxnSpLocks noChangeShapeType="1"/>
          </p:cNvCxnSpPr>
          <p:nvPr/>
        </p:nvCxnSpPr>
        <p:spPr bwMode="auto">
          <a:xfrm>
            <a:off x="4114800" y="1905000"/>
            <a:ext cx="0" cy="1371600"/>
          </a:xfrm>
          <a:prstGeom prst="straightConnector1">
            <a:avLst/>
          </a:prstGeom>
          <a:noFill/>
          <a:ln w="76200">
            <a:solidFill>
              <a:srgbClr val="FFFF00"/>
            </a:solidFill>
            <a:round/>
            <a:headEnd/>
            <a:tailEnd type="arrow" w="med" len="med"/>
          </a:ln>
          <a:effectLst>
            <a:outerShdw blurRad="40000" dist="20000" dir="5400000" rotWithShape="0">
              <a:srgbClr val="808080">
                <a:alpha val="37999"/>
              </a:srgbClr>
            </a:outerShdw>
          </a:effectLst>
          <a:extLst>
            <a:ext uri="{909E8E84-426E-40dd-AFC4-6F175D3DCCD1}">
              <a14:hiddenFill xmlns="" xmlns:a14="http://schemas.microsoft.com/office/drawing/2010/main">
                <a:noFill/>
              </a14:hiddenFill>
            </a:ext>
          </a:extLst>
        </p:spPr>
      </p:cxnSp>
      <p:cxnSp>
        <p:nvCxnSpPr>
          <p:cNvPr id="14" name="Straight Arrow Connector 13"/>
          <p:cNvCxnSpPr>
            <a:cxnSpLocks noChangeShapeType="1"/>
          </p:cNvCxnSpPr>
          <p:nvPr/>
        </p:nvCxnSpPr>
        <p:spPr bwMode="auto">
          <a:xfrm>
            <a:off x="8229600" y="1828800"/>
            <a:ext cx="0" cy="1371600"/>
          </a:xfrm>
          <a:prstGeom prst="straightConnector1">
            <a:avLst/>
          </a:prstGeom>
          <a:noFill/>
          <a:ln w="76200">
            <a:solidFill>
              <a:srgbClr val="FFFF00"/>
            </a:solidFill>
            <a:round/>
            <a:headEnd/>
            <a:tailEnd type="arrow" w="med" len="med"/>
          </a:ln>
          <a:effectLst>
            <a:outerShdw blurRad="40000" dist="20000" dir="5400000" rotWithShape="0">
              <a:srgbClr val="808080">
                <a:alpha val="37999"/>
              </a:srgbClr>
            </a:outerShdw>
          </a:effectLst>
          <a:extLst>
            <a:ext uri="{909E8E84-426E-40dd-AFC4-6F175D3DCCD1}">
              <a14:hiddenFill xmlns="" xmlns:a14="http://schemas.microsoft.com/office/drawing/2010/main">
                <a:noFill/>
              </a14:hiddenFill>
            </a:ext>
          </a:extLst>
        </p:spPr>
      </p:cxnSp>
    </p:spTree>
    <p:extLst>
      <p:ext uri="{BB962C8B-B14F-4D97-AF65-F5344CB8AC3E}">
        <p14:creationId xmlns:p14="http://schemas.microsoft.com/office/powerpoint/2010/main" val="3507566240"/>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4434" name="Rectangle 3"/>
          <p:cNvSpPr>
            <a:spLocks noChangeArrowheads="1"/>
          </p:cNvSpPr>
          <p:nvPr/>
        </p:nvSpPr>
        <p:spPr bwMode="auto">
          <a:xfrm rot="10800000" flipH="1">
            <a:off x="0" y="0"/>
            <a:ext cx="10680700" cy="685800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tLang="en-US" b="1" kern="0">
              <a:solidFill>
                <a:srgbClr val="FFFFFF"/>
              </a:solidFill>
              <a:latin typeface="Arial" pitchFamily="34" charset="0"/>
              <a:ea typeface="MS PGothic" pitchFamily="34" charset="-128"/>
              <a:cs typeface="Tahoma"/>
            </a:endParaRPr>
          </a:p>
        </p:txBody>
      </p:sp>
      <p:sp>
        <p:nvSpPr>
          <p:cNvPr id="6" name="Rectangle 2"/>
          <p:cNvSpPr>
            <a:spLocks noGrp="1" noChangeArrowheads="1"/>
          </p:cNvSpPr>
          <p:nvPr>
            <p:ph type="title"/>
          </p:nvPr>
        </p:nvSpPr>
        <p:spPr>
          <a:xfrm>
            <a:off x="1893661" y="1738423"/>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sz="4600" dirty="0">
                <a:solidFill>
                  <a:srgbClr val="FFFF99"/>
                </a:solidFill>
                <a:latin typeface="Calibri" pitchFamily="34" charset="0"/>
              </a:rPr>
              <a:t>Case Study #5</a:t>
            </a:r>
          </a:p>
        </p:txBody>
      </p:sp>
      <p:pic>
        <p:nvPicPr>
          <p:cNvPr id="4" name="Picture 16"/>
          <p:cNvPicPr>
            <a:picLocks noChangeAspect="1" noChangeArrowheads="1"/>
          </p:cNvPicPr>
          <p:nvPr/>
        </p:nvPicPr>
        <p:blipFill>
          <a:blip r:embed="rId3" cstate="print">
            <a:extLst/>
          </a:blip>
          <a:srcRect/>
          <a:stretch>
            <a:fillRect/>
          </a:stretch>
        </p:blipFill>
        <p:spPr bwMode="auto">
          <a:xfrm>
            <a:off x="3627381" y="2715246"/>
            <a:ext cx="4673927" cy="2154465"/>
          </a:xfrm>
          <a:prstGeom prst="rect">
            <a:avLst/>
          </a:prstGeom>
          <a:noFill/>
          <a:ln>
            <a:noFill/>
          </a:ln>
          <a:scene3d>
            <a:camera prst="orthographicFront"/>
            <a:lightRig rig="threePt" dir="t"/>
          </a:scene3d>
          <a:sp3d>
            <a:bevelT/>
          </a:sp3d>
          <a:extLst/>
        </p:spPr>
      </p:pic>
    </p:spTree>
    <p:extLst>
      <p:ext uri="{BB962C8B-B14F-4D97-AF65-F5344CB8AC3E}">
        <p14:creationId xmlns:p14="http://schemas.microsoft.com/office/powerpoint/2010/main" val="1384355142"/>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Case Study 5</a:t>
            </a:r>
            <a:br>
              <a:rPr lang="en-US" altLang="en-US">
                <a:solidFill>
                  <a:srgbClr val="FFFF99"/>
                </a:solidFill>
                <a:latin typeface="Calibri" pitchFamily="34" charset="0"/>
              </a:rPr>
            </a:br>
            <a:r>
              <a:rPr lang="en-US" altLang="en-US">
                <a:solidFill>
                  <a:srgbClr val="FFFF99"/>
                </a:solidFill>
                <a:latin typeface="Calibri" pitchFamily="34" charset="0"/>
              </a:rPr>
              <a:t>Pancreatic NET</a:t>
            </a:r>
          </a:p>
        </p:txBody>
      </p:sp>
      <p:sp>
        <p:nvSpPr>
          <p:cNvPr id="7" name="Content Placeholder 5"/>
          <p:cNvSpPr txBox="1">
            <a:spLocks/>
          </p:cNvSpPr>
          <p:nvPr/>
        </p:nvSpPr>
        <p:spPr bwMode="auto">
          <a:xfrm>
            <a:off x="2136775" y="1600200"/>
            <a:ext cx="8153400" cy="4495800"/>
          </a:xfrm>
          <a:prstGeom prst="rect">
            <a:avLst/>
          </a:prstGeom>
          <a:noFill/>
          <a:ln w="12700">
            <a:noFill/>
            <a:miter lim="800000"/>
            <a:headEnd/>
            <a:tailEnd/>
          </a:ln>
          <a:effectLst/>
        </p:spPr>
        <p:txBody>
          <a:bodyPr tIns="91440" rIns="45720">
            <a:normAutofit/>
          </a:bodyPr>
          <a:lstStyle>
            <a:lvl1pPr marL="341313" indent="-341313">
              <a:defRPr sz="2400">
                <a:solidFill>
                  <a:schemeClr val="tx1"/>
                </a:solidFill>
                <a:latin typeface="Verdana" pitchFamily="34" charset="0"/>
                <a:ea typeface="MS PGothic" pitchFamily="34" charset="-128"/>
              </a:defRPr>
            </a:lvl1pPr>
            <a:lvl2pPr marL="822325" indent="-45720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fontAlgn="auto">
              <a:lnSpc>
                <a:spcPct val="95000"/>
              </a:lnSpc>
              <a:spcBef>
                <a:spcPct val="35000"/>
              </a:spcBef>
              <a:spcAft>
                <a:spcPts val="0"/>
              </a:spcAft>
              <a:buClr>
                <a:srgbClr val="CC0000"/>
              </a:buClr>
              <a:buSzPct val="68000"/>
              <a:buFont typeface="Wingdings 3" pitchFamily="18" charset="2"/>
              <a:buChar char="u"/>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52 year old male found to have pancreatic mass at time of CT for for kidney stone. Numerous liver </a:t>
            </a:r>
            <a:r>
              <a:rPr lang="en-US" altLang="en-US" sz="2800" kern="0" dirty="0" err="1">
                <a:solidFill>
                  <a:srgbClr val="FFFFFF"/>
                </a:solidFill>
                <a:effectLst>
                  <a:outerShdw blurRad="38100" dist="38100" dir="2700000" algn="tl">
                    <a:srgbClr val="000000"/>
                  </a:outerShdw>
                </a:effectLst>
                <a:latin typeface="Calibri" pitchFamily="34" charset="0"/>
                <a:cs typeface="Tahoma"/>
              </a:rPr>
              <a:t>mets</a:t>
            </a:r>
            <a:r>
              <a:rPr lang="en-US" altLang="en-US" sz="2800" kern="0" dirty="0">
                <a:solidFill>
                  <a:srgbClr val="FFFFFF"/>
                </a:solidFill>
                <a:effectLst>
                  <a:outerShdw blurRad="38100" dist="38100" dir="2700000" algn="tl">
                    <a:srgbClr val="000000"/>
                  </a:outerShdw>
                </a:effectLst>
                <a:latin typeface="Calibri" pitchFamily="34" charset="0"/>
                <a:cs typeface="Tahoma"/>
              </a:rPr>
              <a:t> found. Patient is asymptomatic. Recently diagnosed type 2 diabetes</a:t>
            </a:r>
          </a:p>
          <a:p>
            <a:pPr lvl="1" fontAlgn="auto">
              <a:lnSpc>
                <a:spcPct val="95000"/>
              </a:lnSpc>
              <a:spcBef>
                <a:spcPct val="35000"/>
              </a:spcBef>
              <a:spcAft>
                <a:spcPts val="0"/>
              </a:spcAft>
              <a:buClr>
                <a:srgbClr val="CC0000"/>
              </a:buClr>
              <a:buSzPct val="68000"/>
              <a:buFont typeface="Wingdings 3" pitchFamily="18" charset="2"/>
              <a:buChar char="u"/>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 PS – 0</a:t>
            </a:r>
          </a:p>
          <a:p>
            <a:pPr lvl="1" fontAlgn="auto">
              <a:lnSpc>
                <a:spcPct val="95000"/>
              </a:lnSpc>
              <a:spcBef>
                <a:spcPct val="35000"/>
              </a:spcBef>
              <a:spcAft>
                <a:spcPts val="0"/>
              </a:spcAft>
              <a:buClr>
                <a:srgbClr val="CC0000"/>
              </a:buClr>
              <a:buSzPct val="68000"/>
              <a:buFont typeface="Wingdings 3" pitchFamily="18" charset="2"/>
              <a:buChar char="u"/>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Core needle of liver: Well differentiated NET</a:t>
            </a:r>
          </a:p>
          <a:p>
            <a:pPr lvl="2" fontAlgn="auto">
              <a:lnSpc>
                <a:spcPct val="95000"/>
              </a:lnSpc>
              <a:spcBef>
                <a:spcPts val="800"/>
              </a:spcBef>
              <a:spcAft>
                <a:spcPts val="0"/>
              </a:spcAft>
              <a:buClr>
                <a:srgbClr val="00FFFF"/>
              </a:buClr>
              <a:buSzPct val="100000"/>
              <a:buFont typeface="Wingdings" pitchFamily="2" charset="2"/>
              <a:buChar char="§"/>
              <a:defRPr/>
            </a:pPr>
            <a:r>
              <a:rPr lang="en-US" altLang="en-US" sz="2600" kern="0" dirty="0">
                <a:solidFill>
                  <a:srgbClr val="FFFFFF"/>
                </a:solidFill>
                <a:effectLst>
                  <a:outerShdw blurRad="38100" dist="38100" dir="2700000" algn="tl">
                    <a:srgbClr val="000000"/>
                  </a:outerShdw>
                </a:effectLst>
                <a:latin typeface="Calibri" pitchFamily="34" charset="0"/>
                <a:cs typeface="Tahoma"/>
              </a:rPr>
              <a:t>Ki67: </a:t>
            </a:r>
            <a:r>
              <a:rPr lang="ja-JP" altLang="en-US" sz="2600" kern="0" dirty="0">
                <a:solidFill>
                  <a:srgbClr val="FFFFFF"/>
                </a:solidFill>
                <a:effectLst>
                  <a:outerShdw blurRad="38100" dist="38100" dir="2700000" algn="tl">
                    <a:srgbClr val="000000"/>
                  </a:outerShdw>
                </a:effectLst>
                <a:latin typeface="Calibri" pitchFamily="34" charset="0"/>
                <a:cs typeface="Tahoma"/>
              </a:rPr>
              <a:t>“</a:t>
            </a:r>
            <a:r>
              <a:rPr lang="en-US" altLang="ja-JP" sz="2600" kern="0" dirty="0">
                <a:solidFill>
                  <a:srgbClr val="FFFFFF"/>
                </a:solidFill>
                <a:effectLst>
                  <a:outerShdw blurRad="38100" dist="38100" dir="2700000" algn="tl">
                    <a:srgbClr val="000000"/>
                  </a:outerShdw>
                </a:effectLst>
                <a:latin typeface="Calibri" pitchFamily="34" charset="0"/>
                <a:cs typeface="Tahoma"/>
              </a:rPr>
              <a:t>&lt;5%</a:t>
            </a:r>
            <a:r>
              <a:rPr lang="ja-JP" altLang="en-US" sz="2600" kern="0" dirty="0">
                <a:solidFill>
                  <a:srgbClr val="FFFFFF"/>
                </a:solidFill>
                <a:effectLst>
                  <a:outerShdw blurRad="38100" dist="38100" dir="2700000" algn="tl">
                    <a:srgbClr val="000000"/>
                  </a:outerShdw>
                </a:effectLst>
                <a:latin typeface="Calibri" pitchFamily="34" charset="0"/>
                <a:cs typeface="Tahoma"/>
              </a:rPr>
              <a:t>”</a:t>
            </a:r>
            <a:endParaRPr lang="en-US" altLang="ja-JP" sz="2600" kern="0" dirty="0">
              <a:solidFill>
                <a:srgbClr val="FFFFFF"/>
              </a:solidFill>
              <a:effectLst>
                <a:outerShdw blurRad="38100" dist="38100" dir="2700000" algn="tl">
                  <a:srgbClr val="000000"/>
                </a:outerShdw>
              </a:effectLst>
              <a:latin typeface="Calibri" pitchFamily="34" charset="0"/>
              <a:cs typeface="Tahoma"/>
            </a:endParaRPr>
          </a:p>
          <a:p>
            <a:pPr lvl="1" fontAlgn="auto">
              <a:lnSpc>
                <a:spcPct val="95000"/>
              </a:lnSpc>
              <a:spcBef>
                <a:spcPct val="35000"/>
              </a:spcBef>
              <a:spcAft>
                <a:spcPts val="0"/>
              </a:spcAft>
              <a:buClr>
                <a:srgbClr val="CC0000"/>
              </a:buClr>
              <a:buSzPct val="68000"/>
              <a:buFont typeface="Wingdings 3" pitchFamily="18" charset="2"/>
              <a:buChar char="u"/>
              <a:defRPr/>
            </a:pPr>
            <a:r>
              <a:rPr lang="en-US" altLang="en-US" sz="2800" kern="0" dirty="0">
                <a:solidFill>
                  <a:srgbClr val="FFFFFF"/>
                </a:solidFill>
                <a:effectLst>
                  <a:outerShdw blurRad="38100" dist="38100" dir="2700000" algn="tl">
                    <a:srgbClr val="000000"/>
                  </a:outerShdw>
                </a:effectLst>
                <a:latin typeface="Calibri" pitchFamily="34" charset="0"/>
                <a:cs typeface="Tahoma"/>
              </a:rPr>
              <a:t>Blood markers</a:t>
            </a:r>
          </a:p>
          <a:p>
            <a:pPr lvl="2" fontAlgn="auto">
              <a:lnSpc>
                <a:spcPct val="95000"/>
              </a:lnSpc>
              <a:spcBef>
                <a:spcPts val="800"/>
              </a:spcBef>
              <a:spcAft>
                <a:spcPts val="0"/>
              </a:spcAft>
              <a:buClr>
                <a:srgbClr val="00FFFF"/>
              </a:buClr>
              <a:buSzPct val="100000"/>
              <a:buFont typeface="Wingdings" pitchFamily="2" charset="2"/>
              <a:buChar char="§"/>
              <a:defRPr/>
            </a:pPr>
            <a:r>
              <a:rPr lang="en-US" altLang="en-US" sz="2600" kern="0" dirty="0">
                <a:solidFill>
                  <a:srgbClr val="FFFFFF"/>
                </a:solidFill>
                <a:effectLst>
                  <a:outerShdw blurRad="38100" dist="38100" dir="2700000" algn="tl">
                    <a:srgbClr val="000000"/>
                  </a:outerShdw>
                </a:effectLst>
                <a:latin typeface="Calibri" pitchFamily="34" charset="0"/>
                <a:cs typeface="Tahoma"/>
              </a:rPr>
              <a:t>CGA: 9.4			VIP: 112 (</a:t>
            </a:r>
            <a:r>
              <a:rPr lang="en-US" altLang="en-US" sz="2600" kern="0" dirty="0" err="1">
                <a:solidFill>
                  <a:srgbClr val="FFFFFF"/>
                </a:solidFill>
                <a:effectLst>
                  <a:outerShdw blurRad="38100" dist="38100" dir="2700000" algn="tl">
                    <a:srgbClr val="000000"/>
                  </a:outerShdw>
                </a:effectLst>
                <a:latin typeface="Calibri" pitchFamily="34" charset="0"/>
                <a:cs typeface="Tahoma"/>
              </a:rPr>
              <a:t>nl</a:t>
            </a:r>
            <a:r>
              <a:rPr lang="en-US" altLang="en-US" sz="2600" kern="0" dirty="0">
                <a:solidFill>
                  <a:srgbClr val="FFFFFF"/>
                </a:solidFill>
                <a:effectLst>
                  <a:outerShdw blurRad="38100" dist="38100" dir="2700000" algn="tl">
                    <a:srgbClr val="000000"/>
                  </a:outerShdw>
                </a:effectLst>
                <a:latin typeface="Calibri" pitchFamily="34" charset="0"/>
                <a:cs typeface="Tahoma"/>
              </a:rPr>
              <a:t> &lt; 50)</a:t>
            </a:r>
          </a:p>
          <a:p>
            <a:pPr lvl="1" fontAlgn="auto">
              <a:lnSpc>
                <a:spcPct val="95000"/>
              </a:lnSpc>
              <a:spcBef>
                <a:spcPts val="800"/>
              </a:spcBef>
              <a:spcAft>
                <a:spcPts val="0"/>
              </a:spcAft>
              <a:buClr>
                <a:srgbClr val="6B6BCE"/>
              </a:buClr>
              <a:buSzPct val="68000"/>
              <a:buFont typeface="Wingdings 2" pitchFamily="18" charset="2"/>
              <a:buChar char=""/>
              <a:defRPr/>
            </a:pPr>
            <a:endParaRPr lang="en-US" altLang="en-US" sz="2600" kern="0" dirty="0">
              <a:solidFill>
                <a:srgbClr val="FFFFFF"/>
              </a:solidFill>
              <a:effectLst>
                <a:outerShdw blurRad="38100" dist="38100" dir="2700000" algn="tl">
                  <a:srgbClr val="000000"/>
                </a:outerShdw>
              </a:effectLst>
              <a:latin typeface="Calibri" pitchFamily="34" charset="0"/>
              <a:cs typeface="Tahoma"/>
            </a:endParaRPr>
          </a:p>
        </p:txBody>
      </p:sp>
    </p:spTree>
    <p:extLst>
      <p:ext uri="{BB962C8B-B14F-4D97-AF65-F5344CB8AC3E}">
        <p14:creationId xmlns:p14="http://schemas.microsoft.com/office/powerpoint/2010/main" val="2778306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780953" y="304378"/>
            <a:ext cx="10313582" cy="500174"/>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600" kern="0" dirty="0">
                <a:solidFill>
                  <a:srgbClr val="FFFF99"/>
                </a:solidFill>
                <a:latin typeface="Calibri" panose="020F0502020204030204" pitchFamily="34" charset="0"/>
              </a:rPr>
              <a:t>A Year 2017 Technology, Pharmacology, and Surgical  Update   </a:t>
            </a:r>
            <a:endParaRPr lang="en-US" sz="2600" kern="0" dirty="0">
              <a:solidFill>
                <a:srgbClr val="FFFF99"/>
              </a:solidFill>
              <a:effectLst/>
              <a:latin typeface="Calibri" panose="020F0502020204030204" pitchFamily="34" charset="0"/>
            </a:endParaRPr>
          </a:p>
        </p:txBody>
      </p:sp>
      <p:sp>
        <p:nvSpPr>
          <p:cNvPr id="10" name="TextBox 9"/>
          <p:cNvSpPr txBox="1"/>
          <p:nvPr/>
        </p:nvSpPr>
        <p:spPr>
          <a:xfrm>
            <a:off x="1523999" y="1042988"/>
            <a:ext cx="9895367" cy="3231654"/>
          </a:xfrm>
          <a:prstGeom prst="rect">
            <a:avLst/>
          </a:prstGeom>
          <a:noFill/>
        </p:spPr>
        <p:txBody>
          <a:bodyPr wrap="square">
            <a:spAutoFit/>
          </a:bodyPr>
          <a:lstStyle/>
          <a:p>
            <a:pPr lvl="0" algn="ctr" eaLnBrk="0" hangingPunct="0"/>
            <a:r>
              <a:rPr lang="en-US" altLang="en-US" sz="2400" dirty="0">
                <a:solidFill>
                  <a:srgbClr val="FFFF99"/>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Arial" panose="020B0604020202020204" pitchFamily="34" charset="0"/>
              </a:rPr>
              <a:t>New Frontiers and Critical Advances in Multimodal Management of </a:t>
            </a:r>
            <a:endParaRPr lang="en-US" altLang="en-US" sz="2400" dirty="0">
              <a:solidFill>
                <a:srgbClr val="FFFF99"/>
              </a:solidFill>
              <a:effectLst>
                <a:outerShdw blurRad="38100" dist="38100" dir="2700000" algn="tl">
                  <a:srgbClr val="000000">
                    <a:alpha val="43137"/>
                  </a:srgbClr>
                </a:outerShdw>
              </a:effectLst>
              <a:latin typeface="Calibri" panose="020F0502020204030204" pitchFamily="34" charset="0"/>
            </a:endParaRPr>
          </a:p>
          <a:p>
            <a:pPr lvl="0" algn="ctr" eaLnBrk="0" hangingPunct="0"/>
            <a:r>
              <a:rPr lang="en-US" altLang="en-US" sz="4200" dirty="0">
                <a:solidFill>
                  <a:srgbClr val="FFFF99"/>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Arial" panose="020B0604020202020204" pitchFamily="34" charset="0"/>
              </a:rPr>
              <a:t>GASTROINTESTINAL </a:t>
            </a:r>
          </a:p>
          <a:p>
            <a:pPr lvl="0" algn="ctr" eaLnBrk="0" hangingPunct="0"/>
            <a:r>
              <a:rPr lang="en-US" altLang="en-US" sz="4200" dirty="0">
                <a:solidFill>
                  <a:srgbClr val="FFFF99"/>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Arial" panose="020B0604020202020204" pitchFamily="34" charset="0"/>
              </a:rPr>
              <a:t>NEUROENDOCRINE TUMORS (NETs) </a:t>
            </a:r>
            <a:endParaRPr lang="en-US" altLang="en-US" sz="4200" dirty="0">
              <a:solidFill>
                <a:srgbClr val="FFFF99"/>
              </a:solidFill>
              <a:effectLst>
                <a:outerShdw blurRad="38100" dist="38100" dir="2700000" algn="tl">
                  <a:srgbClr val="000000">
                    <a:alpha val="43137"/>
                  </a:srgbClr>
                </a:outerShdw>
              </a:effectLst>
              <a:latin typeface="Calibri" panose="020F0502020204030204" pitchFamily="34" charset="0"/>
            </a:endParaRPr>
          </a:p>
          <a:p>
            <a:pPr lvl="0" algn="ctr" eaLnBrk="0" hangingPunct="0"/>
            <a:r>
              <a:rPr lang="en-US" altLang="en-US" sz="2400" dirty="0">
                <a:solidFill>
                  <a:srgbClr val="403F41"/>
                </a:solidFill>
                <a:latin typeface="Calibri" panose="020F0502020204030204" pitchFamily="34" charset="0"/>
                <a:ea typeface="Times New Roman" panose="02020603050405020304" pitchFamily="18" charset="0"/>
                <a:cs typeface="Arial" panose="020B0604020202020204" pitchFamily="34" charset="0"/>
              </a:rPr>
              <a:t> </a:t>
            </a:r>
            <a:endParaRPr lang="en-US" altLang="en-US" sz="2400" dirty="0">
              <a:latin typeface="Calibri" panose="020F0502020204030204" pitchFamily="34" charset="0"/>
            </a:endParaRPr>
          </a:p>
          <a:p>
            <a:pPr lvl="0" algn="ctr" eaLnBrk="0" hangingPunct="0"/>
            <a:r>
              <a:rPr lang="en-US" altLang="en-US" sz="2400" dirty="0">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Arial" panose="020B0604020202020204" pitchFamily="34" charset="0"/>
              </a:rPr>
              <a:t>Focus on Prolongation of Progression-Free Survival, The Evolving </a:t>
            </a:r>
          </a:p>
          <a:p>
            <a:pPr lvl="0" algn="ctr" eaLnBrk="0" hangingPunct="0"/>
            <a:r>
              <a:rPr lang="en-US" altLang="en-US" sz="2400" dirty="0">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Arial" panose="020B0604020202020204" pitchFamily="34" charset="0"/>
              </a:rPr>
              <a:t>Role of PRRT-Based </a:t>
            </a:r>
            <a:r>
              <a:rPr lang="en-US" altLang="en-US" sz="2400" dirty="0" err="1">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Arial" panose="020B0604020202020204" pitchFamily="34" charset="0"/>
              </a:rPr>
              <a:t>Theranostic</a:t>
            </a:r>
            <a:r>
              <a:rPr lang="en-US" altLang="en-US" sz="2400" dirty="0">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Arial" panose="020B0604020202020204" pitchFamily="34" charset="0"/>
              </a:rPr>
              <a:t> Interventions, Disease Biomarkers, </a:t>
            </a:r>
          </a:p>
          <a:p>
            <a:pPr lvl="0" algn="ctr" eaLnBrk="0" hangingPunct="0"/>
            <a:r>
              <a:rPr lang="en-US" altLang="en-US" sz="2400" dirty="0">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Arial" panose="020B0604020202020204" pitchFamily="34" charset="0"/>
              </a:rPr>
              <a:t>and The Evidence </a:t>
            </a:r>
            <a:r>
              <a:rPr lang="en-US" altLang="en-US" sz="2400" dirty="0">
                <a:effectLst>
                  <a:outerShdw blurRad="38100" dist="38100" dir="2700000" algn="tl">
                    <a:srgbClr val="000000">
                      <a:alpha val="43137"/>
                    </a:srgbClr>
                  </a:outerShdw>
                </a:effectLst>
                <a:latin typeface="Calibri" panose="020F0502020204030204" pitchFamily="34" charset="0"/>
                <a:cs typeface="Arial" panose="020B0604020202020204" pitchFamily="34" charset="0"/>
              </a:rPr>
              <a:t> </a:t>
            </a:r>
            <a:r>
              <a:rPr lang="en-US" altLang="en-US" sz="2400" dirty="0">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Arial" panose="020B0604020202020204" pitchFamily="34" charset="0"/>
              </a:rPr>
              <a:t>Basis for SSAs</a:t>
            </a:r>
            <a:endParaRPr lang="en-US" altLang="en-US" sz="2400" dirty="0">
              <a:effectLst>
                <a:outerShdw blurRad="38100" dist="38100" dir="2700000" algn="tl">
                  <a:srgbClr val="000000">
                    <a:alpha val="43137"/>
                  </a:srgbClr>
                </a:outerShdw>
              </a:effectLst>
              <a:latin typeface="Calibri" panose="020F0502020204030204" pitchFamily="34" charset="0"/>
            </a:endParaRPr>
          </a:p>
        </p:txBody>
      </p:sp>
      <p:sp>
        <p:nvSpPr>
          <p:cNvPr id="6" name="TextBox 5"/>
          <p:cNvSpPr txBox="1"/>
          <p:nvPr/>
        </p:nvSpPr>
        <p:spPr>
          <a:xfrm>
            <a:off x="2329307" y="5013252"/>
            <a:ext cx="7713921" cy="2092881"/>
          </a:xfrm>
          <a:prstGeom prst="rect">
            <a:avLst/>
          </a:prstGeom>
          <a:noFill/>
        </p:spPr>
        <p:txBody>
          <a:bodyPr wrap="square" rtlCol="0">
            <a:spAutoFit/>
          </a:bodyPr>
          <a:lstStyle/>
          <a:p>
            <a:pPr algn="ctr"/>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Edward M. Wolin, MD  - Program Chair</a:t>
            </a:r>
            <a:endParaRPr lang="en-US" sz="2200"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Neuroendocrine Tumor Program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Einstein Center for Cancer Care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Medical System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Albert Einstein College of Medicine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New York, NY</a:t>
            </a:r>
          </a:p>
          <a:p>
            <a:pPr algn="ctr"/>
            <a:endPar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Placeholder 4"/>
          <p:cNvSpPr>
            <a:spLocks noGrp="1"/>
          </p:cNvSpPr>
          <p:nvPr>
            <p:ph type="body" idx="1"/>
          </p:nvPr>
        </p:nvSpPr>
        <p:spPr/>
        <p:txBody>
          <a:bodyPr/>
          <a:lstStyle/>
          <a:p>
            <a:pPr eaLnBrk="1" hangingPunct="1"/>
            <a:r>
              <a:rPr lang="en-US" altLang="en-US" dirty="0"/>
              <a:t>Aggressiveness </a:t>
            </a:r>
          </a:p>
          <a:p>
            <a:pPr eaLnBrk="1" hangingPunct="1"/>
            <a:r>
              <a:rPr lang="en-US" altLang="en-US" dirty="0"/>
              <a:t>Functional status</a:t>
            </a:r>
          </a:p>
          <a:p>
            <a:pPr eaLnBrk="1" hangingPunct="1"/>
            <a:r>
              <a:rPr lang="en-US" altLang="en-US" dirty="0"/>
              <a:t>Disease burden</a:t>
            </a:r>
          </a:p>
          <a:p>
            <a:pPr eaLnBrk="1" hangingPunct="1"/>
            <a:endParaRPr lang="en-US" altLang="en-US" dirty="0"/>
          </a:p>
        </p:txBody>
      </p:sp>
      <p:sp>
        <p:nvSpPr>
          <p:cNvPr id="46083" name="Title 3"/>
          <p:cNvSpPr>
            <a:spLocks noGrp="1"/>
          </p:cNvSpPr>
          <p:nvPr>
            <p:ph type="title"/>
          </p:nvPr>
        </p:nvSpPr>
        <p:spPr/>
        <p:txBody>
          <a:bodyPr/>
          <a:lstStyle/>
          <a:p>
            <a:pPr eaLnBrk="1" hangingPunct="1"/>
            <a:r>
              <a:rPr lang="en-US" altLang="en-US"/>
              <a:t>Diagnosis and initial workup</a:t>
            </a:r>
          </a:p>
        </p:txBody>
      </p:sp>
    </p:spTree>
    <p:extLst>
      <p:ext uri="{BB962C8B-B14F-4D97-AF65-F5344CB8AC3E}">
        <p14:creationId xmlns:p14="http://schemas.microsoft.com/office/powerpoint/2010/main" val="3302904764"/>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Imaging</a:t>
            </a:r>
          </a:p>
        </p:txBody>
      </p:sp>
      <p:pic>
        <p:nvPicPr>
          <p:cNvPr id="276483"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2133600" y="1589088"/>
            <a:ext cx="3886200" cy="4572000"/>
          </a:xfrm>
        </p:spPr>
      </p:pic>
      <p:pic>
        <p:nvPicPr>
          <p:cNvPr id="276484" name="Content Placeholder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9050" y="1589088"/>
            <a:ext cx="38862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4203634"/>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Imaging</a:t>
            </a:r>
          </a:p>
        </p:txBody>
      </p:sp>
      <p:pic>
        <p:nvPicPr>
          <p:cNvPr id="277507"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2133600" y="1589088"/>
            <a:ext cx="3886200" cy="4572000"/>
          </a:xfrm>
        </p:spPr>
      </p:pic>
      <p:pic>
        <p:nvPicPr>
          <p:cNvPr id="277508" name="Content Placeholder 6"/>
          <p:cNvPicPr>
            <a:picLocks noChangeAspect="1"/>
          </p:cNvPicPr>
          <p:nvPr/>
        </p:nvPicPr>
        <p:blipFill>
          <a:blip r:embed="rId3">
            <a:extLst>
              <a:ext uri="{28A0092B-C50C-407E-A947-70E740481C1C}">
                <a14:useLocalDpi xmlns:a14="http://schemas.microsoft.com/office/drawing/2010/main" val="0"/>
              </a:ext>
            </a:extLst>
          </a:blip>
          <a:srcRect t="2856" b="2856"/>
          <a:stretch>
            <a:fillRect/>
          </a:stretch>
        </p:blipFill>
        <p:spPr bwMode="auto">
          <a:xfrm>
            <a:off x="6369050" y="1589088"/>
            <a:ext cx="38862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8093378"/>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1"/>
            <a:ext cx="8612188" cy="4232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1800"/>
              </a:spcAft>
              <a:defRPr/>
            </a:pPr>
            <a:r>
              <a:rPr lang="en-US" altLang="en-US" sz="3200" b="1" kern="0">
                <a:solidFill>
                  <a:srgbClr val="FFFFFF"/>
                </a:solidFill>
                <a:effectLst>
                  <a:outerShdw blurRad="38100" dist="38100" dir="2700000" algn="tl">
                    <a:srgbClr val="000000"/>
                  </a:outerShdw>
                </a:effectLst>
                <a:latin typeface="Calibri" pitchFamily="34" charset="0"/>
                <a:cs typeface="Tahoma"/>
              </a:rPr>
              <a:t>What would you do?</a:t>
            </a:r>
            <a:endParaRPr lang="en-US" altLang="en-US" sz="2800" b="1" kern="0">
              <a:solidFill>
                <a:srgbClr val="FFFFFF"/>
              </a:solidFill>
              <a:effectLst>
                <a:outerShdw blurRad="38100" dist="38100" dir="2700000" algn="tl">
                  <a:srgbClr val="000000"/>
                </a:outerShdw>
              </a:effectLst>
              <a:latin typeface="Calibri" pitchFamily="34" charset="0"/>
              <a:cs typeface="Tahoma"/>
            </a:endParaRPr>
          </a:p>
          <a:p>
            <a:pPr fontAlgn="auto">
              <a:spcBef>
                <a:spcPts val="0"/>
              </a:spcBef>
              <a:spcAft>
                <a:spcPts val="800"/>
              </a:spcAft>
              <a:buClr>
                <a:srgbClr val="FFFF00"/>
              </a:buClr>
              <a:buFont typeface="Arial" pitchFamily="34" charset="0"/>
              <a:buAutoNum type="arabicParenR"/>
              <a:defRPr/>
            </a:pPr>
            <a:r>
              <a:rPr lang="en-US" altLang="en-US" sz="2600" kern="0">
                <a:solidFill>
                  <a:srgbClr val="FFFFFF"/>
                </a:solidFill>
                <a:effectLst>
                  <a:outerShdw blurRad="38100" dist="38100" dir="2700000" algn="tl">
                    <a:srgbClr val="000000"/>
                  </a:outerShdw>
                </a:effectLst>
                <a:latin typeface="Calibri" pitchFamily="34" charset="0"/>
                <a:cs typeface="Tahoma"/>
              </a:rPr>
              <a:t>Observation</a:t>
            </a:r>
          </a:p>
          <a:p>
            <a:pPr fontAlgn="auto">
              <a:spcBef>
                <a:spcPts val="0"/>
              </a:spcBef>
              <a:spcAft>
                <a:spcPts val="800"/>
              </a:spcAft>
              <a:buClr>
                <a:srgbClr val="FFFF00"/>
              </a:buClr>
              <a:buFont typeface="Arial" pitchFamily="34" charset="0"/>
              <a:buAutoNum type="arabicParenR"/>
              <a:defRPr/>
            </a:pPr>
            <a:r>
              <a:rPr lang="en-US" altLang="en-US" sz="2600" kern="0">
                <a:solidFill>
                  <a:srgbClr val="FFFFFF"/>
                </a:solidFill>
                <a:effectLst>
                  <a:outerShdw blurRad="38100" dist="38100" dir="2700000" algn="tl">
                    <a:srgbClr val="000000"/>
                  </a:outerShdw>
                </a:effectLst>
                <a:latin typeface="Calibri" pitchFamily="34" charset="0"/>
                <a:cs typeface="Tahoma"/>
              </a:rPr>
              <a:t>Lanreotide</a:t>
            </a:r>
          </a:p>
          <a:p>
            <a:pPr fontAlgn="auto">
              <a:spcBef>
                <a:spcPts val="0"/>
              </a:spcBef>
              <a:spcAft>
                <a:spcPts val="800"/>
              </a:spcAft>
              <a:buClr>
                <a:srgbClr val="FFFF00"/>
              </a:buClr>
              <a:buFont typeface="Arial" pitchFamily="34" charset="0"/>
              <a:buAutoNum type="arabicParenR"/>
              <a:defRPr/>
            </a:pPr>
            <a:r>
              <a:rPr lang="en-US" altLang="en-US" sz="2600" kern="0">
                <a:solidFill>
                  <a:srgbClr val="FFFFFF"/>
                </a:solidFill>
                <a:effectLst>
                  <a:outerShdw blurRad="38100" dist="38100" dir="2700000" algn="tl">
                    <a:srgbClr val="000000"/>
                  </a:outerShdw>
                </a:effectLst>
                <a:latin typeface="Calibri" pitchFamily="34" charset="0"/>
                <a:cs typeface="Tahoma"/>
              </a:rPr>
              <a:t>Everolimus</a:t>
            </a:r>
          </a:p>
          <a:p>
            <a:pPr fontAlgn="auto">
              <a:spcBef>
                <a:spcPts val="0"/>
              </a:spcBef>
              <a:spcAft>
                <a:spcPts val="800"/>
              </a:spcAft>
              <a:buClr>
                <a:srgbClr val="FFFF00"/>
              </a:buClr>
              <a:buFont typeface="Arial" pitchFamily="34" charset="0"/>
              <a:buAutoNum type="arabicParenR"/>
              <a:defRPr/>
            </a:pPr>
            <a:r>
              <a:rPr lang="en-US" altLang="en-US" sz="2600" kern="0">
                <a:solidFill>
                  <a:srgbClr val="FFFFFF"/>
                </a:solidFill>
                <a:effectLst>
                  <a:outerShdw blurRad="38100" dist="38100" dir="2700000" algn="tl">
                    <a:srgbClr val="000000"/>
                  </a:outerShdw>
                </a:effectLst>
                <a:latin typeface="Calibri" pitchFamily="34" charset="0"/>
                <a:cs typeface="Tahoma"/>
              </a:rPr>
              <a:t>Sunitinib</a:t>
            </a:r>
          </a:p>
          <a:p>
            <a:pPr fontAlgn="auto">
              <a:spcBef>
                <a:spcPts val="0"/>
              </a:spcBef>
              <a:spcAft>
                <a:spcPts val="800"/>
              </a:spcAft>
              <a:buClr>
                <a:srgbClr val="FFFF00"/>
              </a:buClr>
              <a:buFont typeface="Arial" pitchFamily="34" charset="0"/>
              <a:buAutoNum type="arabicParenR"/>
              <a:defRPr/>
            </a:pPr>
            <a:r>
              <a:rPr lang="en-US" altLang="en-US" sz="2600" kern="0">
                <a:solidFill>
                  <a:srgbClr val="FFFFFF"/>
                </a:solidFill>
                <a:effectLst>
                  <a:outerShdw blurRad="38100" dist="38100" dir="2700000" algn="tl">
                    <a:srgbClr val="000000"/>
                  </a:outerShdw>
                </a:effectLst>
                <a:latin typeface="Calibri" pitchFamily="34" charset="0"/>
                <a:cs typeface="Tahoma"/>
              </a:rPr>
              <a:t>Streptozocin-based chemotherapy</a:t>
            </a:r>
          </a:p>
          <a:p>
            <a:pPr fontAlgn="auto">
              <a:spcBef>
                <a:spcPts val="0"/>
              </a:spcBef>
              <a:spcAft>
                <a:spcPts val="800"/>
              </a:spcAft>
              <a:buClr>
                <a:srgbClr val="FFFF00"/>
              </a:buClr>
              <a:buFont typeface="Arial" pitchFamily="34" charset="0"/>
              <a:buAutoNum type="arabicParenR"/>
              <a:defRPr/>
            </a:pPr>
            <a:r>
              <a:rPr lang="en-US" altLang="en-US" sz="2600" kern="0">
                <a:solidFill>
                  <a:srgbClr val="FFFFFF"/>
                </a:solidFill>
                <a:effectLst>
                  <a:outerShdw blurRad="38100" dist="38100" dir="2700000" algn="tl">
                    <a:srgbClr val="000000"/>
                  </a:outerShdw>
                </a:effectLst>
                <a:latin typeface="Calibri" pitchFamily="34" charset="0"/>
                <a:cs typeface="Tahoma"/>
              </a:rPr>
              <a:t>Temozolomide-based chemotherapy</a:t>
            </a:r>
          </a:p>
          <a:p>
            <a:pPr fontAlgn="auto">
              <a:spcBef>
                <a:spcPts val="0"/>
              </a:spcBef>
              <a:spcAft>
                <a:spcPts val="800"/>
              </a:spcAft>
              <a:buClr>
                <a:srgbClr val="FFFF00"/>
              </a:buClr>
              <a:buFont typeface="Arial" pitchFamily="34" charset="0"/>
              <a:buAutoNum type="arabicParenR"/>
              <a:defRPr/>
            </a:pPr>
            <a:r>
              <a:rPr lang="en-US" altLang="en-US" sz="2600" kern="0">
                <a:solidFill>
                  <a:srgbClr val="FFFFFF"/>
                </a:solidFill>
                <a:effectLst>
                  <a:outerShdw blurRad="38100" dist="38100" dir="2700000" algn="tl">
                    <a:srgbClr val="000000"/>
                  </a:outerShdw>
                </a:effectLst>
                <a:latin typeface="Calibri" pitchFamily="34" charset="0"/>
                <a:cs typeface="Tahoma"/>
              </a:rPr>
              <a:t>Surgical debulking </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itchFamily="34" charset="0"/>
                <a:cs typeface="Tahoma"/>
              </a:rPr>
              <a:t>Case Study 5</a:t>
            </a:r>
            <a:br>
              <a:rPr lang="en-US" altLang="en-US" sz="3200" kern="0">
                <a:solidFill>
                  <a:srgbClr val="FFFF99"/>
                </a:solidFill>
                <a:effectLst>
                  <a:outerShdw blurRad="38100" dist="38100" dir="2700000" algn="tl">
                    <a:srgbClr val="000000"/>
                  </a:outerShdw>
                </a:effectLst>
                <a:latin typeface="Calibri" pitchFamily="34" charset="0"/>
                <a:cs typeface="Tahoma"/>
              </a:rPr>
            </a:br>
            <a:r>
              <a:rPr lang="en-US" altLang="en-US" sz="3200" kern="0">
                <a:solidFill>
                  <a:srgbClr val="FFFF99"/>
                </a:solidFill>
                <a:effectLst>
                  <a:outerShdw blurRad="38100" dist="38100" dir="2700000" algn="tl">
                    <a:srgbClr val="000000"/>
                  </a:outerShdw>
                </a:effectLst>
                <a:latin typeface="Calibri" pitchFamily="34" charset="0"/>
                <a:cs typeface="Tahoma"/>
              </a:rPr>
              <a:t>Question #1 –Initial Treatment Options</a:t>
            </a:r>
          </a:p>
        </p:txBody>
      </p:sp>
    </p:spTree>
    <p:extLst>
      <p:ext uri="{BB962C8B-B14F-4D97-AF65-F5344CB8AC3E}">
        <p14:creationId xmlns:p14="http://schemas.microsoft.com/office/powerpoint/2010/main" val="2983258053"/>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After Chemotherapy</a:t>
            </a:r>
          </a:p>
        </p:txBody>
      </p:sp>
      <p:pic>
        <p:nvPicPr>
          <p:cNvPr id="279555" name="Content Placeholder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69050" y="1589088"/>
            <a:ext cx="38862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9556" name="Content Placeholder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589088"/>
            <a:ext cx="38862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11" name="Notched Right Arrow 10"/>
          <p:cNvSpPr>
            <a:spLocks noChangeArrowheads="1"/>
          </p:cNvSpPr>
          <p:nvPr/>
        </p:nvSpPr>
        <p:spPr bwMode="auto">
          <a:xfrm>
            <a:off x="5181600" y="3200400"/>
            <a:ext cx="2057400" cy="914400"/>
          </a:xfrm>
          <a:prstGeom prst="notchedRightArrow">
            <a:avLst>
              <a:gd name="adj1" fmla="val 50000"/>
              <a:gd name="adj2" fmla="val 50000"/>
            </a:avLst>
          </a:prstGeom>
          <a:gradFill rotWithShape="1">
            <a:gsLst>
              <a:gs pos="0">
                <a:srgbClr val="0F51FF"/>
              </a:gs>
              <a:gs pos="20000">
                <a:srgbClr val="1453FF"/>
              </a:gs>
              <a:gs pos="100000">
                <a:srgbClr val="0C3ED1"/>
              </a:gs>
            </a:gsLst>
            <a:lin ang="5400000"/>
          </a:gradFill>
          <a:ln w="9525">
            <a:solidFill>
              <a:srgbClr val="2D60FA"/>
            </a:solidFill>
            <a:miter lim="800000"/>
            <a:headEnd/>
            <a:tailEnd/>
          </a:ln>
          <a:effectLst>
            <a:outerShdw blurRad="40000" dist="23000" dir="5400000" rotWithShape="0">
              <a:srgbClr val="808080">
                <a:alpha val="34998"/>
              </a:srgbClr>
            </a:outerShdw>
          </a:effectLst>
        </p:spPr>
        <p:txBody>
          <a:bodyPr anchor="ctr"/>
          <a:lstStyle/>
          <a:p>
            <a:pPr algn="ctr" fontAlgn="auto">
              <a:spcBef>
                <a:spcPts val="0"/>
              </a:spcBef>
              <a:spcAft>
                <a:spcPts val="0"/>
              </a:spcAft>
              <a:defRPr/>
            </a:pPr>
            <a:r>
              <a:rPr lang="en-US" kern="0" dirty="0">
                <a:solidFill>
                  <a:prstClr val="white"/>
                </a:solidFill>
                <a:latin typeface="Tahoma"/>
                <a:ea typeface="Tahoma"/>
                <a:cs typeface="Tahoma"/>
              </a:rPr>
              <a:t>FAS x 4 months</a:t>
            </a:r>
          </a:p>
        </p:txBody>
      </p:sp>
    </p:spTree>
    <p:extLst>
      <p:ext uri="{BB962C8B-B14F-4D97-AF65-F5344CB8AC3E}">
        <p14:creationId xmlns:p14="http://schemas.microsoft.com/office/powerpoint/2010/main" val="87242447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After Chemotherapy</a:t>
            </a:r>
          </a:p>
        </p:txBody>
      </p:sp>
      <p:pic>
        <p:nvPicPr>
          <p:cNvPr id="280579"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2133600" y="1589088"/>
            <a:ext cx="3886200" cy="4572000"/>
          </a:xfrm>
        </p:spPr>
      </p:pic>
      <p:pic>
        <p:nvPicPr>
          <p:cNvPr id="280580" name="Content Placeholder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9050" y="1589088"/>
            <a:ext cx="38862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Notched Right Arrow 11"/>
          <p:cNvSpPr>
            <a:spLocks noChangeArrowheads="1"/>
          </p:cNvSpPr>
          <p:nvPr/>
        </p:nvSpPr>
        <p:spPr bwMode="auto">
          <a:xfrm>
            <a:off x="5105400" y="2133600"/>
            <a:ext cx="2057400" cy="914400"/>
          </a:xfrm>
          <a:prstGeom prst="notchedRightArrow">
            <a:avLst>
              <a:gd name="adj1" fmla="val 50000"/>
              <a:gd name="adj2" fmla="val 50000"/>
            </a:avLst>
          </a:prstGeom>
          <a:gradFill rotWithShape="1">
            <a:gsLst>
              <a:gs pos="0">
                <a:srgbClr val="0F51FF"/>
              </a:gs>
              <a:gs pos="20000">
                <a:srgbClr val="1453FF"/>
              </a:gs>
              <a:gs pos="100000">
                <a:srgbClr val="0C3ED1"/>
              </a:gs>
            </a:gsLst>
            <a:lin ang="5400000"/>
          </a:gradFill>
          <a:ln w="9525">
            <a:solidFill>
              <a:srgbClr val="2D60FA"/>
            </a:solidFill>
            <a:miter lim="800000"/>
            <a:headEnd/>
            <a:tailEnd/>
          </a:ln>
          <a:effectLst>
            <a:outerShdw blurRad="40000" dist="23000" dir="5400000" rotWithShape="0">
              <a:srgbClr val="808080">
                <a:alpha val="34998"/>
              </a:srgbClr>
            </a:outerShdw>
          </a:effectLst>
        </p:spPr>
        <p:txBody>
          <a:bodyPr anchor="ctr"/>
          <a:lstStyle/>
          <a:p>
            <a:pPr algn="ctr" fontAlgn="auto">
              <a:spcBef>
                <a:spcPts val="0"/>
              </a:spcBef>
              <a:spcAft>
                <a:spcPts val="0"/>
              </a:spcAft>
              <a:defRPr/>
            </a:pPr>
            <a:r>
              <a:rPr lang="en-US" kern="0" dirty="0">
                <a:solidFill>
                  <a:prstClr val="white"/>
                </a:solidFill>
                <a:latin typeface="Tahoma"/>
                <a:ea typeface="Tahoma"/>
                <a:cs typeface="Tahoma"/>
              </a:rPr>
              <a:t>FAS x 4 months</a:t>
            </a:r>
          </a:p>
        </p:txBody>
      </p:sp>
    </p:spTree>
    <p:extLst>
      <p:ext uri="{BB962C8B-B14F-4D97-AF65-F5344CB8AC3E}">
        <p14:creationId xmlns:p14="http://schemas.microsoft.com/office/powerpoint/2010/main" val="613483539"/>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0"/>
            <a:ext cx="8612188" cy="39131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1800"/>
              </a:spcAft>
              <a:defRPr/>
            </a:pPr>
            <a:r>
              <a:rPr lang="en-US" altLang="en-US" sz="3200" b="1" kern="0">
                <a:solidFill>
                  <a:srgbClr val="FFFFFF"/>
                </a:solidFill>
                <a:effectLst>
                  <a:outerShdw blurRad="38100" dist="38100" dir="2700000" algn="tl">
                    <a:srgbClr val="000000"/>
                  </a:outerShdw>
                </a:effectLst>
                <a:latin typeface="Calibri" pitchFamily="34" charset="0"/>
                <a:cs typeface="Tahoma"/>
              </a:rPr>
              <a:t>What would you do?</a:t>
            </a:r>
            <a:endParaRPr lang="en-US" altLang="en-US" sz="2800" b="1" kern="0">
              <a:solidFill>
                <a:srgbClr val="FFFFFF"/>
              </a:solidFill>
              <a:effectLst>
                <a:outerShdw blurRad="38100" dist="38100" dir="2700000" algn="tl">
                  <a:srgbClr val="000000"/>
                </a:outerShdw>
              </a:effectLst>
              <a:latin typeface="Calibri" pitchFamily="34" charset="0"/>
              <a:cs typeface="Tahoma"/>
            </a:endParaRP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Observation</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Lanreotide</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Everolimus</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Sunitinib</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Temozolomide-based chemotherapy</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Surgical debulking </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itchFamily="34" charset="0"/>
                <a:cs typeface="Tahoma"/>
              </a:rPr>
              <a:t>Case Study 5</a:t>
            </a:r>
            <a:br>
              <a:rPr lang="en-US" altLang="en-US" sz="3200" kern="0">
                <a:solidFill>
                  <a:srgbClr val="FFFF99"/>
                </a:solidFill>
                <a:effectLst>
                  <a:outerShdw blurRad="38100" dist="38100" dir="2700000" algn="tl">
                    <a:srgbClr val="000000"/>
                  </a:outerShdw>
                </a:effectLst>
                <a:latin typeface="Calibri" pitchFamily="34" charset="0"/>
                <a:cs typeface="Tahoma"/>
              </a:rPr>
            </a:br>
            <a:r>
              <a:rPr lang="en-US" altLang="en-US" sz="3200" kern="0">
                <a:solidFill>
                  <a:srgbClr val="FFFF99"/>
                </a:solidFill>
                <a:effectLst>
                  <a:outerShdw blurRad="38100" dist="38100" dir="2700000" algn="tl">
                    <a:srgbClr val="000000"/>
                  </a:outerShdw>
                </a:effectLst>
                <a:latin typeface="Calibri" pitchFamily="34" charset="0"/>
                <a:cs typeface="Tahoma"/>
              </a:rPr>
              <a:t>Question #2 –What Next?</a:t>
            </a:r>
          </a:p>
        </p:txBody>
      </p:sp>
    </p:spTree>
    <p:extLst>
      <p:ext uri="{BB962C8B-B14F-4D97-AF65-F5344CB8AC3E}">
        <p14:creationId xmlns:p14="http://schemas.microsoft.com/office/powerpoint/2010/main" val="3562055863"/>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Observation</a:t>
            </a:r>
          </a:p>
        </p:txBody>
      </p:sp>
      <p:pic>
        <p:nvPicPr>
          <p:cNvPr id="282627" name="Content Placeholder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69050" y="1589088"/>
            <a:ext cx="38862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2628" name="Content Placeholder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589088"/>
            <a:ext cx="3886200" cy="457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11" name="Notched Right Arrow 10"/>
          <p:cNvSpPr>
            <a:spLocks noChangeArrowheads="1"/>
          </p:cNvSpPr>
          <p:nvPr/>
        </p:nvSpPr>
        <p:spPr bwMode="auto">
          <a:xfrm>
            <a:off x="5105400" y="2514600"/>
            <a:ext cx="2057400" cy="914400"/>
          </a:xfrm>
          <a:prstGeom prst="notchedRightArrow">
            <a:avLst>
              <a:gd name="adj1" fmla="val 50000"/>
              <a:gd name="adj2" fmla="val 50000"/>
            </a:avLst>
          </a:prstGeom>
          <a:gradFill rotWithShape="1">
            <a:gsLst>
              <a:gs pos="0">
                <a:srgbClr val="0F51FF"/>
              </a:gs>
              <a:gs pos="20000">
                <a:srgbClr val="1453FF"/>
              </a:gs>
              <a:gs pos="100000">
                <a:srgbClr val="0C3ED1"/>
              </a:gs>
            </a:gsLst>
            <a:lin ang="5400000"/>
          </a:gradFill>
          <a:ln w="9525">
            <a:solidFill>
              <a:srgbClr val="2D60FA"/>
            </a:solidFill>
            <a:miter lim="800000"/>
            <a:headEnd/>
            <a:tailEnd/>
          </a:ln>
          <a:effectLst>
            <a:outerShdw blurRad="40000" dist="23000" dir="5400000" rotWithShape="0">
              <a:srgbClr val="808080">
                <a:alpha val="34998"/>
              </a:srgbClr>
            </a:outerShdw>
          </a:effectLst>
        </p:spPr>
        <p:txBody>
          <a:bodyPr anchor="ctr"/>
          <a:lstStyle/>
          <a:p>
            <a:pPr algn="ctr" fontAlgn="auto">
              <a:spcBef>
                <a:spcPts val="0"/>
              </a:spcBef>
              <a:spcAft>
                <a:spcPts val="0"/>
              </a:spcAft>
              <a:defRPr/>
            </a:pPr>
            <a:r>
              <a:rPr lang="en-US" kern="0" dirty="0">
                <a:solidFill>
                  <a:prstClr val="white"/>
                </a:solidFill>
                <a:latin typeface="Tahoma"/>
                <a:ea typeface="Tahoma"/>
                <a:cs typeface="Tahoma"/>
              </a:rPr>
              <a:t>Observation x 14 months</a:t>
            </a:r>
          </a:p>
        </p:txBody>
      </p:sp>
    </p:spTree>
    <p:extLst>
      <p:ext uri="{BB962C8B-B14F-4D97-AF65-F5344CB8AC3E}">
        <p14:creationId xmlns:p14="http://schemas.microsoft.com/office/powerpoint/2010/main" val="2455246466"/>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0"/>
            <a:ext cx="8612188" cy="4446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lvl="1" eaLnBrk="0" fontAlgn="auto" hangingPunct="0">
              <a:spcBef>
                <a:spcPts val="0"/>
              </a:spcBef>
              <a:spcAft>
                <a:spcPts val="1800"/>
              </a:spcAft>
              <a:defRPr/>
            </a:pPr>
            <a:r>
              <a:rPr lang="en-US" altLang="en-US" sz="3200" b="1" kern="0">
                <a:solidFill>
                  <a:srgbClr val="FFFFFF"/>
                </a:solidFill>
                <a:effectLst>
                  <a:outerShdw blurRad="38100" dist="38100" dir="2700000" algn="tl">
                    <a:srgbClr val="000000"/>
                  </a:outerShdw>
                </a:effectLst>
                <a:latin typeface="Calibri" pitchFamily="34" charset="0"/>
                <a:cs typeface="Tahoma"/>
              </a:rPr>
              <a:t>What would you do?</a:t>
            </a:r>
            <a:endParaRPr lang="en-US" altLang="en-US" sz="2800" b="1" kern="0">
              <a:solidFill>
                <a:srgbClr val="FFFFFF"/>
              </a:solidFill>
              <a:effectLst>
                <a:outerShdw blurRad="38100" dist="38100" dir="2700000" algn="tl">
                  <a:srgbClr val="000000"/>
                </a:outerShdw>
              </a:effectLst>
              <a:latin typeface="Calibri" pitchFamily="34" charset="0"/>
              <a:cs typeface="Tahoma"/>
            </a:endParaRP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Observation</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Lanreotide</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Everolimus</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Sunitinib</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Temozolomide-based chemotherapy</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Surgical debulking</a:t>
            </a:r>
          </a:p>
          <a:p>
            <a:pPr fontAlgn="auto">
              <a:spcBef>
                <a:spcPts val="0"/>
              </a:spcBef>
              <a:spcAft>
                <a:spcPts val="800"/>
              </a:spcAft>
              <a:buClr>
                <a:srgbClr val="FFFF00"/>
              </a:buClr>
              <a:buFont typeface="Arial" pitchFamily="34" charset="0"/>
              <a:buAutoNum type="arabicParenR"/>
              <a:defRPr/>
            </a:pPr>
            <a:r>
              <a:rPr lang="en-US" altLang="en-US" sz="2800" kern="0">
                <a:solidFill>
                  <a:srgbClr val="FFFFFF"/>
                </a:solidFill>
                <a:effectLst>
                  <a:outerShdw blurRad="38100" dist="38100" dir="2700000" algn="tl">
                    <a:srgbClr val="000000"/>
                  </a:outerShdw>
                </a:effectLst>
                <a:latin typeface="Calibri" pitchFamily="34" charset="0"/>
                <a:cs typeface="Tahoma"/>
              </a:rPr>
              <a:t>Clinical trials </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itchFamily="34" charset="0"/>
                <a:cs typeface="Tahoma"/>
              </a:rPr>
              <a:t>Case Study 5</a:t>
            </a:r>
            <a:br>
              <a:rPr lang="en-US" altLang="en-US" sz="3200" kern="0">
                <a:solidFill>
                  <a:srgbClr val="FFFF99"/>
                </a:solidFill>
                <a:effectLst>
                  <a:outerShdw blurRad="38100" dist="38100" dir="2700000" algn="tl">
                    <a:srgbClr val="000000"/>
                  </a:outerShdw>
                </a:effectLst>
                <a:latin typeface="Calibri" pitchFamily="34" charset="0"/>
                <a:cs typeface="Tahoma"/>
              </a:rPr>
            </a:br>
            <a:r>
              <a:rPr lang="en-US" altLang="en-US" sz="3200" kern="0">
                <a:solidFill>
                  <a:srgbClr val="FFFF99"/>
                </a:solidFill>
                <a:effectLst>
                  <a:outerShdw blurRad="38100" dist="38100" dir="2700000" algn="tl">
                    <a:srgbClr val="000000"/>
                  </a:outerShdw>
                </a:effectLst>
                <a:latin typeface="Calibri" pitchFamily="34" charset="0"/>
                <a:cs typeface="Tahoma"/>
              </a:rPr>
              <a:t>Question #3 </a:t>
            </a:r>
          </a:p>
        </p:txBody>
      </p:sp>
    </p:spTree>
    <p:extLst>
      <p:ext uri="{BB962C8B-B14F-4D97-AF65-F5344CB8AC3E}">
        <p14:creationId xmlns:p14="http://schemas.microsoft.com/office/powerpoint/2010/main" val="3406584146"/>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2441576" y="128588"/>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dirty="0">
                <a:solidFill>
                  <a:srgbClr val="FFFF99"/>
                </a:solidFill>
                <a:effectLst>
                  <a:outerShdw blurRad="38100" dist="38100" dir="2700000" algn="tl">
                    <a:srgbClr val="000000"/>
                  </a:outerShdw>
                </a:effectLst>
                <a:latin typeface="Calibri" pitchFamily="34" charset="0"/>
                <a:cs typeface="Tahoma"/>
              </a:rPr>
              <a:t>Case #5 Treatment and Progress</a:t>
            </a:r>
          </a:p>
        </p:txBody>
      </p:sp>
      <p:sp>
        <p:nvSpPr>
          <p:cNvPr id="5" name="Content Placeholder 2"/>
          <p:cNvSpPr>
            <a:spLocks noGrp="1"/>
          </p:cNvSpPr>
          <p:nvPr>
            <p:ph sz="quarter" idx="1"/>
          </p:nvPr>
        </p:nvSpPr>
        <p:spPr>
          <a:xfrm>
            <a:off x="2016125" y="2247901"/>
            <a:ext cx="3886200" cy="4731039"/>
          </a:xfrm>
        </p:spPr>
        <p:txBody>
          <a:bodyPr/>
          <a:lstStyle/>
          <a:p>
            <a:pPr eaLnBrk="1" hangingPunct="1">
              <a:defRPr/>
            </a:pPr>
            <a:r>
              <a:rPr lang="en-US" altLang="en-US" dirty="0">
                <a:latin typeface="Calibri" panose="020F0502020204030204" pitchFamily="34" charset="0"/>
                <a:ea typeface="+mn-ea"/>
              </a:rPr>
              <a:t>Started on </a:t>
            </a:r>
            <a:r>
              <a:rPr lang="en-US" altLang="en-US" dirty="0" err="1">
                <a:latin typeface="Calibri" panose="020F0502020204030204" pitchFamily="34" charset="0"/>
                <a:ea typeface="+mn-ea"/>
              </a:rPr>
              <a:t>lanreotide</a:t>
            </a:r>
            <a:endParaRPr lang="en-US" altLang="en-US" dirty="0">
              <a:latin typeface="Calibri" panose="020F0502020204030204" pitchFamily="34" charset="0"/>
              <a:ea typeface="+mn-ea"/>
            </a:endParaRPr>
          </a:p>
          <a:p>
            <a:pPr eaLnBrk="1" hangingPunct="1">
              <a:defRPr/>
            </a:pPr>
            <a:endParaRPr lang="en-US" altLang="en-US" dirty="0">
              <a:latin typeface="Calibri" panose="020F0502020204030204" pitchFamily="34" charset="0"/>
              <a:ea typeface="+mn-ea"/>
            </a:endParaRPr>
          </a:p>
          <a:p>
            <a:pPr eaLnBrk="1" hangingPunct="1">
              <a:defRPr/>
            </a:pPr>
            <a:r>
              <a:rPr lang="en-US" altLang="en-US" dirty="0">
                <a:latin typeface="Calibri" panose="020F0502020204030204" pitchFamily="34" charset="0"/>
                <a:ea typeface="+mn-ea"/>
              </a:rPr>
              <a:t>Patient had stable disease for 2.5 years</a:t>
            </a:r>
          </a:p>
          <a:p>
            <a:pPr marL="0" indent="0" eaLnBrk="1" hangingPunct="1">
              <a:buNone/>
              <a:defRPr/>
            </a:pPr>
            <a:endParaRPr lang="en-US" altLang="en-US" dirty="0">
              <a:latin typeface="Calibri" panose="020F0502020204030204" pitchFamily="34" charset="0"/>
              <a:ea typeface="+mn-ea"/>
            </a:endParaRPr>
          </a:p>
          <a:p>
            <a:pPr eaLnBrk="1" hangingPunct="1">
              <a:defRPr/>
            </a:pPr>
            <a:r>
              <a:rPr lang="en-US" altLang="en-US" dirty="0">
                <a:latin typeface="Calibri" panose="020F0502020204030204" pitchFamily="34" charset="0"/>
                <a:ea typeface="+mn-ea"/>
              </a:rPr>
              <a:t>Eventual progression still asymptomatic</a:t>
            </a:r>
          </a:p>
          <a:p>
            <a:pPr eaLnBrk="1" hangingPunct="1">
              <a:defRPr/>
            </a:pPr>
            <a:endParaRPr lang="en-US" altLang="en-US" dirty="0">
              <a:latin typeface="Calibri" panose="020F0502020204030204" pitchFamily="34" charset="0"/>
              <a:ea typeface="+mn-ea"/>
            </a:endParaRPr>
          </a:p>
          <a:p>
            <a:pPr eaLnBrk="1" hangingPunct="1">
              <a:defRPr/>
            </a:pPr>
            <a:endParaRPr lang="en-US" altLang="en-US" dirty="0">
              <a:latin typeface="Calibri" panose="020F0502020204030204" pitchFamily="34" charset="0"/>
              <a:ea typeface="+mn-ea"/>
            </a:endParaRPr>
          </a:p>
        </p:txBody>
      </p:sp>
      <p:pic>
        <p:nvPicPr>
          <p:cNvPr id="284676" name="Content Placeholder 8"/>
          <p:cNvPicPr>
            <a:picLocks noChangeAspect="1"/>
          </p:cNvPicPr>
          <p:nvPr/>
        </p:nvPicPr>
        <p:blipFill>
          <a:blip r:embed="rId2">
            <a:extLst>
              <a:ext uri="{28A0092B-C50C-407E-A947-70E740481C1C}">
                <a14:useLocalDpi xmlns:a14="http://schemas.microsoft.com/office/drawing/2010/main" val="0"/>
              </a:ext>
            </a:extLst>
          </a:blip>
          <a:srcRect t="-10995" b="-10995"/>
          <a:stretch>
            <a:fillRect/>
          </a:stretch>
        </p:blipFill>
        <p:spPr bwMode="auto">
          <a:xfrm>
            <a:off x="6383338" y="1765300"/>
            <a:ext cx="3886200" cy="4572000"/>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7979574"/>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176213"/>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Patient Course on CLARINET</a:t>
            </a:r>
          </a:p>
        </p:txBody>
      </p:sp>
      <p:grpSp>
        <p:nvGrpSpPr>
          <p:cNvPr id="285699" name="Group 11"/>
          <p:cNvGrpSpPr>
            <a:grpSpLocks/>
          </p:cNvGrpSpPr>
          <p:nvPr/>
        </p:nvGrpSpPr>
        <p:grpSpPr bwMode="auto">
          <a:xfrm>
            <a:off x="2133600" y="1752600"/>
            <a:ext cx="3657600" cy="4026932"/>
            <a:chOff x="609600" y="1752600"/>
            <a:chExt cx="3657600" cy="4025820"/>
          </a:xfrm>
        </p:grpSpPr>
        <p:pic>
          <p:nvPicPr>
            <p:cNvPr id="28570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52600"/>
              <a:ext cx="3657600" cy="3657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Box 11"/>
            <p:cNvSpPr txBox="1"/>
            <p:nvPr/>
          </p:nvSpPr>
          <p:spPr>
            <a:xfrm>
              <a:off x="1970088" y="5409190"/>
              <a:ext cx="938077" cy="369230"/>
            </a:xfrm>
            <a:prstGeom prst="rect">
              <a:avLst/>
            </a:prstGeom>
            <a:noFill/>
          </p:spPr>
          <p:txBody>
            <a:bodyPr wrap="none">
              <a:spAutoFit/>
            </a:bodyPr>
            <a:lstStyle/>
            <a:p>
              <a:pPr fontAlgn="auto">
                <a:spcBef>
                  <a:spcPts val="0"/>
                </a:spcBef>
                <a:spcAft>
                  <a:spcPts val="0"/>
                </a:spcAft>
                <a:defRPr/>
              </a:pPr>
              <a:r>
                <a:rPr lang="en-US" kern="0" dirty="0">
                  <a:solidFill>
                    <a:srgbClr val="FFFFFF"/>
                  </a:solidFill>
                  <a:latin typeface="Tw Cen MT"/>
                  <a:ea typeface="Tahoma"/>
                  <a:cs typeface="Tahoma"/>
                </a:rPr>
                <a:t>Baseline</a:t>
              </a:r>
            </a:p>
          </p:txBody>
        </p:sp>
      </p:grpSp>
      <p:grpSp>
        <p:nvGrpSpPr>
          <p:cNvPr id="13" name="Group 12"/>
          <p:cNvGrpSpPr>
            <a:grpSpLocks/>
          </p:cNvGrpSpPr>
          <p:nvPr/>
        </p:nvGrpSpPr>
        <p:grpSpPr bwMode="auto">
          <a:xfrm>
            <a:off x="4419600" y="1752600"/>
            <a:ext cx="3657600" cy="4026932"/>
            <a:chOff x="2895600" y="1752600"/>
            <a:chExt cx="3657600" cy="4025820"/>
          </a:xfrm>
        </p:grpSpPr>
        <p:pic>
          <p:nvPicPr>
            <p:cNvPr id="285704"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752600"/>
              <a:ext cx="3657600" cy="3657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extBox 14"/>
            <p:cNvSpPr txBox="1"/>
            <p:nvPr/>
          </p:nvSpPr>
          <p:spPr>
            <a:xfrm>
              <a:off x="4114800" y="5409190"/>
              <a:ext cx="1215397" cy="369230"/>
            </a:xfrm>
            <a:prstGeom prst="rect">
              <a:avLst/>
            </a:prstGeom>
            <a:noFill/>
          </p:spPr>
          <p:txBody>
            <a:bodyPr wrap="none">
              <a:spAutoFit/>
            </a:bodyPr>
            <a:lstStyle/>
            <a:p>
              <a:pPr fontAlgn="auto">
                <a:spcBef>
                  <a:spcPts val="0"/>
                </a:spcBef>
                <a:spcAft>
                  <a:spcPts val="0"/>
                </a:spcAft>
                <a:defRPr/>
              </a:pPr>
              <a:r>
                <a:rPr lang="en-US" kern="0" dirty="0">
                  <a:solidFill>
                    <a:srgbClr val="FFFFFF"/>
                  </a:solidFill>
                  <a:latin typeface="Tw Cen MT"/>
                  <a:ea typeface="Tahoma"/>
                  <a:cs typeface="Tahoma"/>
                </a:rPr>
                <a:t>Achieve SD</a:t>
              </a:r>
            </a:p>
          </p:txBody>
        </p:sp>
      </p:grpSp>
      <p:grpSp>
        <p:nvGrpSpPr>
          <p:cNvPr id="16" name="Group 15"/>
          <p:cNvGrpSpPr>
            <a:grpSpLocks/>
          </p:cNvGrpSpPr>
          <p:nvPr/>
        </p:nvGrpSpPr>
        <p:grpSpPr bwMode="auto">
          <a:xfrm>
            <a:off x="6629400" y="1752601"/>
            <a:ext cx="3657600" cy="4303931"/>
            <a:chOff x="5105400" y="1752600"/>
            <a:chExt cx="3657600" cy="4304367"/>
          </a:xfrm>
        </p:grpSpPr>
        <p:pic>
          <p:nvPicPr>
            <p:cNvPr id="285702"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1752600"/>
              <a:ext cx="3657600" cy="3657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TextBox 17"/>
            <p:cNvSpPr txBox="1"/>
            <p:nvPr/>
          </p:nvSpPr>
          <p:spPr>
            <a:xfrm>
              <a:off x="6142038" y="5410571"/>
              <a:ext cx="1587294" cy="646396"/>
            </a:xfrm>
            <a:prstGeom prst="rect">
              <a:avLst/>
            </a:prstGeom>
            <a:noFill/>
          </p:spPr>
          <p:txBody>
            <a:bodyPr wrap="none">
              <a:spAutoFit/>
            </a:bodyPr>
            <a:lstStyle/>
            <a:p>
              <a:pPr fontAlgn="auto">
                <a:spcBef>
                  <a:spcPts val="0"/>
                </a:spcBef>
                <a:spcAft>
                  <a:spcPts val="0"/>
                </a:spcAft>
                <a:defRPr/>
              </a:pPr>
              <a:r>
                <a:rPr lang="en-US" kern="0" dirty="0">
                  <a:solidFill>
                    <a:srgbClr val="FFFFFF"/>
                  </a:solidFill>
                  <a:latin typeface="Tw Cen MT"/>
                  <a:ea typeface="Tahoma"/>
                  <a:cs typeface="Tahoma"/>
                </a:rPr>
                <a:t>Eventual PD </a:t>
              </a:r>
            </a:p>
            <a:p>
              <a:pPr fontAlgn="auto">
                <a:spcBef>
                  <a:spcPts val="0"/>
                </a:spcBef>
                <a:spcAft>
                  <a:spcPts val="0"/>
                </a:spcAft>
                <a:defRPr/>
              </a:pPr>
              <a:r>
                <a:rPr lang="en-US" kern="0" dirty="0">
                  <a:solidFill>
                    <a:srgbClr val="FFFFFF"/>
                  </a:solidFill>
                  <a:latin typeface="Tw Cen MT"/>
                  <a:ea typeface="Tahoma"/>
                  <a:cs typeface="Tahoma"/>
                </a:rPr>
                <a:t>after 2.5 years</a:t>
              </a:r>
            </a:p>
          </p:txBody>
        </p:sp>
      </p:grpSp>
    </p:spTree>
    <p:extLst>
      <p:ext uri="{BB962C8B-B14F-4D97-AF65-F5344CB8AC3E}">
        <p14:creationId xmlns:p14="http://schemas.microsoft.com/office/powerpoint/2010/main" val="28302530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altLang="en-US" sz="4000">
                <a:cs typeface="Arial" pitchFamily="34" charset="0"/>
              </a:rPr>
              <a:t>Grading of NETs</a:t>
            </a:r>
          </a:p>
        </p:txBody>
      </p:sp>
      <p:sp>
        <p:nvSpPr>
          <p:cNvPr id="48131" name="Content Placeholder 2"/>
          <p:cNvSpPr>
            <a:spLocks noGrp="1"/>
          </p:cNvSpPr>
          <p:nvPr>
            <p:ph sz="quarter" idx="2"/>
          </p:nvPr>
        </p:nvSpPr>
        <p:spPr>
          <a:xfrm>
            <a:off x="2133600" y="4495800"/>
            <a:ext cx="3886200" cy="1828800"/>
          </a:xfrm>
        </p:spPr>
        <p:txBody>
          <a:bodyPr/>
          <a:lstStyle/>
          <a:p>
            <a:pPr eaLnBrk="1" hangingPunct="1"/>
            <a:r>
              <a:rPr lang="en-US" altLang="en-US"/>
              <a:t>Mitotic rate required</a:t>
            </a:r>
          </a:p>
          <a:p>
            <a:pPr eaLnBrk="1" hangingPunct="1"/>
            <a:r>
              <a:rPr lang="en-US" altLang="en-US"/>
              <a:t>Ki 67 optional</a:t>
            </a:r>
          </a:p>
        </p:txBody>
      </p:sp>
      <p:sp>
        <p:nvSpPr>
          <p:cNvPr id="48132" name="Content Placeholder 5"/>
          <p:cNvSpPr>
            <a:spLocks noGrp="1"/>
          </p:cNvSpPr>
          <p:nvPr>
            <p:ph sz="quarter" idx="4"/>
          </p:nvPr>
        </p:nvSpPr>
        <p:spPr>
          <a:xfrm>
            <a:off x="6324600" y="4495800"/>
            <a:ext cx="3886200" cy="1828800"/>
          </a:xfrm>
        </p:spPr>
        <p:txBody>
          <a:bodyPr/>
          <a:lstStyle/>
          <a:p>
            <a:pPr eaLnBrk="1" hangingPunct="1"/>
            <a:r>
              <a:rPr lang="en-US" altLang="en-US"/>
              <a:t>Mitotic rate required</a:t>
            </a:r>
          </a:p>
          <a:p>
            <a:pPr eaLnBrk="1" hangingPunct="1"/>
            <a:r>
              <a:rPr lang="en-US" altLang="en-US"/>
              <a:t>Ki 67 required</a:t>
            </a:r>
          </a:p>
        </p:txBody>
      </p:sp>
      <p:sp>
        <p:nvSpPr>
          <p:cNvPr id="48133" name="Text Placeholder 1"/>
          <p:cNvSpPr>
            <a:spLocks noGrp="1"/>
          </p:cNvSpPr>
          <p:nvPr>
            <p:ph type="body" sz="quarter" idx="1"/>
          </p:nvPr>
        </p:nvSpPr>
        <p:spPr>
          <a:xfrm>
            <a:off x="2133600" y="3810001"/>
            <a:ext cx="3886200" cy="639763"/>
          </a:xfrm>
        </p:spPr>
        <p:txBody>
          <a:bodyPr/>
          <a:lstStyle/>
          <a:p>
            <a:pPr eaLnBrk="1" hangingPunct="1"/>
            <a:r>
              <a:rPr lang="en-US" altLang="en-US"/>
              <a:t>NANETs/NCCN</a:t>
            </a:r>
          </a:p>
        </p:txBody>
      </p:sp>
      <p:sp>
        <p:nvSpPr>
          <p:cNvPr id="5" name="Text Placeholder 4"/>
          <p:cNvSpPr>
            <a:spLocks noGrp="1"/>
          </p:cNvSpPr>
          <p:nvPr>
            <p:ph type="body" sz="quarter" idx="3"/>
          </p:nvPr>
        </p:nvSpPr>
        <p:spPr>
          <a:xfrm>
            <a:off x="6324600" y="3810001"/>
            <a:ext cx="3886200" cy="639763"/>
          </a:xfrm>
        </p:spPr>
        <p:txBody>
          <a:bodyPr>
            <a:normAutofit/>
          </a:bodyPr>
          <a:lstStyle/>
          <a:p>
            <a:pPr eaLnBrk="1" fontAlgn="auto" hangingPunct="1">
              <a:spcAft>
                <a:spcPts val="0"/>
              </a:spcAft>
              <a:defRPr/>
            </a:pPr>
            <a:r>
              <a:rPr lang="en-US" dirty="0">
                <a:ea typeface="+mn-ea"/>
                <a:cs typeface="+mn-cs"/>
              </a:rPr>
              <a:t>ENETs/ESMO</a:t>
            </a:r>
          </a:p>
        </p:txBody>
      </p:sp>
      <p:graphicFrame>
        <p:nvGraphicFramePr>
          <p:cNvPr id="4" name="Table 3"/>
          <p:cNvGraphicFramePr>
            <a:graphicFrameLocks noGrp="1"/>
          </p:cNvGraphicFramePr>
          <p:nvPr/>
        </p:nvGraphicFramePr>
        <p:xfrm>
          <a:off x="2133600" y="1743076"/>
          <a:ext cx="8077200" cy="1989139"/>
        </p:xfrm>
        <a:graphic>
          <a:graphicData uri="http://schemas.openxmlformats.org/drawingml/2006/table">
            <a:tbl>
              <a:tblPr firstRow="1" firstCol="1">
                <a:tableStyleId>{6E25E649-3F16-4E02-A733-19D2CDBF48F0}</a:tableStyleId>
              </a:tblPr>
              <a:tblGrid>
                <a:gridCol w="2692400">
                  <a:extLst>
                    <a:ext uri="{9D8B030D-6E8A-4147-A177-3AD203B41FA5}">
                      <a16:colId xmlns:a16="http://schemas.microsoft.com/office/drawing/2014/main" val="20000"/>
                    </a:ext>
                  </a:extLst>
                </a:gridCol>
                <a:gridCol w="2692400">
                  <a:extLst>
                    <a:ext uri="{9D8B030D-6E8A-4147-A177-3AD203B41FA5}">
                      <a16:colId xmlns:a16="http://schemas.microsoft.com/office/drawing/2014/main" val="20001"/>
                    </a:ext>
                  </a:extLst>
                </a:gridCol>
                <a:gridCol w="2692400">
                  <a:extLst>
                    <a:ext uri="{9D8B030D-6E8A-4147-A177-3AD203B41FA5}">
                      <a16:colId xmlns:a16="http://schemas.microsoft.com/office/drawing/2014/main" val="20002"/>
                    </a:ext>
                  </a:extLst>
                </a:gridCol>
              </a:tblGrid>
              <a:tr h="4587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 Grade</a:t>
                      </a:r>
                      <a:endParaRPr kumimoji="0" lang="en-US" sz="2000" b="1" i="0" u="none" strike="noStrike" cap="none" normalizeH="0" baseline="0" dirty="0">
                        <a:ln>
                          <a:noFill/>
                        </a:ln>
                        <a:solidFill>
                          <a:schemeClr val="bg1"/>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Mitoses per 10 </a:t>
                      </a:r>
                      <a:r>
                        <a:rPr kumimoji="0" lang="en-US" sz="2000" u="none" strike="noStrike" cap="none" normalizeH="0" baseline="0" dirty="0" err="1">
                          <a:ln>
                            <a:noFill/>
                          </a:ln>
                          <a:effectLst/>
                        </a:rPr>
                        <a:t>hpf</a:t>
                      </a:r>
                      <a:endParaRPr kumimoji="0" lang="en-US" sz="2000" b="1" i="0" u="none" strike="noStrike" cap="none" normalizeH="0" baseline="0" dirty="0">
                        <a:ln>
                          <a:noFill/>
                        </a:ln>
                        <a:solidFill>
                          <a:schemeClr val="bg1"/>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Ki 67 labeling index</a:t>
                      </a:r>
                      <a:endParaRPr kumimoji="0" lang="en-US" sz="2000" b="1" i="0" u="none" strike="noStrike" cap="none" normalizeH="0" baseline="0" dirty="0">
                        <a:ln>
                          <a:noFill/>
                        </a:ln>
                        <a:solidFill>
                          <a:schemeClr val="bg1"/>
                        </a:solidFill>
                        <a:effectLst/>
                        <a:latin typeface="Times New Roman" pitchFamily="18" charset="0"/>
                        <a:cs typeface="Times New Roman" pitchFamily="18" charset="0"/>
                      </a:endParaRPr>
                    </a:p>
                  </a:txBody>
                  <a:tcPr marL="68580" marR="68580" marT="0" marB="0" anchor="ctr" horzOverflow="overflow"/>
                </a:tc>
                <a:extLst>
                  <a:ext uri="{0D108BD9-81ED-4DB2-BD59-A6C34878D82A}">
                    <a16:rowId xmlns:a16="http://schemas.microsoft.com/office/drawing/2014/main" val="10000"/>
                  </a:ext>
                </a:extLst>
              </a:tr>
              <a:tr h="4587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Low grade (G1)</a:t>
                      </a:r>
                      <a:endParaRPr kumimoji="0" lang="en-US" sz="20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&lt; 2</a:t>
                      </a:r>
                      <a:endParaRPr kumimoji="0" lang="en-US" sz="20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u="none" strike="noStrike" cap="none" normalizeH="0" baseline="0" dirty="0">
                          <a:ln>
                            <a:noFill/>
                          </a:ln>
                          <a:effectLst/>
                        </a:rPr>
                        <a:t>&lt;3%</a:t>
                      </a:r>
                      <a:endParaRPr kumimoji="0" lang="en-US" sz="20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tc>
                <a:extLst>
                  <a:ext uri="{0D108BD9-81ED-4DB2-BD59-A6C34878D82A}">
                    <a16:rowId xmlns:a16="http://schemas.microsoft.com/office/drawing/2014/main" val="10001"/>
                  </a:ext>
                </a:extLst>
              </a:tr>
              <a:tr h="6095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Intermediate grade (G2) </a:t>
                      </a:r>
                      <a:endParaRPr kumimoji="0" lang="en-US" sz="20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2 - 20</a:t>
                      </a:r>
                      <a:endParaRPr kumimoji="0" lang="en-US" sz="20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u="none" strike="noStrike" cap="none" normalizeH="0" baseline="0" dirty="0">
                          <a:ln>
                            <a:noFill/>
                          </a:ln>
                          <a:effectLst/>
                        </a:rPr>
                        <a:t>3 - 20%</a:t>
                      </a:r>
                      <a:endParaRPr kumimoji="0" lang="en-US" sz="20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tc>
                <a:extLst>
                  <a:ext uri="{0D108BD9-81ED-4DB2-BD59-A6C34878D82A}">
                    <a16:rowId xmlns:a16="http://schemas.microsoft.com/office/drawing/2014/main" val="10002"/>
                  </a:ext>
                </a:extLst>
              </a:tr>
              <a:tr h="4619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High grade (G3)</a:t>
                      </a:r>
                      <a:endParaRPr kumimoji="0" lang="en-US" sz="20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effectLst/>
                        </a:rPr>
                        <a:t>&gt;20</a:t>
                      </a:r>
                      <a:endParaRPr kumimoji="0" lang="en-US" sz="20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u="none" strike="noStrike" cap="none" normalizeH="0" baseline="0" dirty="0">
                          <a:ln>
                            <a:noFill/>
                          </a:ln>
                          <a:effectLst/>
                        </a:rPr>
                        <a:t>&gt;20%</a:t>
                      </a:r>
                      <a:endParaRPr kumimoji="0" lang="en-US" sz="2000" b="0" i="0" u="none" strike="noStrike" cap="none" normalizeH="0" baseline="0" dirty="0">
                        <a:ln>
                          <a:noFill/>
                        </a:ln>
                        <a:solidFill>
                          <a:schemeClr val="tx1"/>
                        </a:solidFill>
                        <a:effectLst/>
                        <a:latin typeface="Times New Roman" pitchFamily="18" charset="0"/>
                        <a:cs typeface="Times New Roman" pitchFamily="18" charset="0"/>
                      </a:endParaRPr>
                    </a:p>
                  </a:txBody>
                  <a:tcPr marL="68580" marR="68580" marT="0" marB="0" anchor="ctr" horzOverflow="overflow"/>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12059468"/>
      </p:ext>
    </p:extLst>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lvl="1" algn="ctr" eaLnBrk="0" fontAlgn="auto" hangingPunct="0">
              <a:spcBef>
                <a:spcPts val="0"/>
              </a:spcBef>
              <a:spcAft>
                <a:spcPts val="0"/>
              </a:spcAft>
              <a:defRPr/>
            </a:pPr>
            <a:r>
              <a:rPr lang="en-US" kern="0" dirty="0">
                <a:solidFill>
                  <a:srgbClr val="000000"/>
                </a:solidFill>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1"/>
            <a:ext cx="8612188" cy="41068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p>
            <a:pPr marL="0" lvl="1" eaLnBrk="0" fontAlgn="auto" hangingPunct="0">
              <a:spcBef>
                <a:spcPts val="0"/>
              </a:spcBef>
              <a:spcAft>
                <a:spcPts val="1800"/>
              </a:spcAft>
              <a:defRPr/>
            </a:pPr>
            <a:r>
              <a:rPr lang="en-US" sz="3200" b="1" kern="0" dirty="0">
                <a:solidFill>
                  <a:srgbClr val="FFFFFF"/>
                </a:solidFill>
                <a:effectLst>
                  <a:outerShdw blurRad="50800" dist="50800" dir="5400000" algn="ctr" rotWithShape="0">
                    <a:srgbClr val="000000"/>
                  </a:outerShdw>
                </a:effectLst>
                <a:latin typeface="Calibri" panose="020F0502020204030204" pitchFamily="34" charset="0"/>
                <a:ea typeface="ＭＳ Ｐゴシック" charset="0"/>
                <a:cs typeface="ＭＳ Ｐゴシック" charset="0"/>
              </a:rPr>
              <a:t>What would you do?</a:t>
            </a:r>
            <a:endParaRPr lang="en-US" sz="2800" b="1" kern="0" dirty="0">
              <a:solidFill>
                <a:srgbClr val="FFFFFF"/>
              </a:solidFill>
              <a:effectLst>
                <a:outerShdw blurRad="50800" dist="50800" dir="5400000" algn="ctr" rotWithShape="0">
                  <a:srgbClr val="000000"/>
                </a:outerShdw>
              </a:effectLst>
              <a:latin typeface="Calibri" panose="020F0502020204030204" pitchFamily="34" charset="0"/>
              <a:ea typeface="ＭＳ Ｐゴシック" charset="0"/>
              <a:cs typeface="ＭＳ Ｐゴシック" charset="0"/>
            </a:endParaRPr>
          </a:p>
          <a:p>
            <a:pPr marL="514350" indent="-514350" fontAlgn="auto">
              <a:spcBef>
                <a:spcPts val="0"/>
              </a:spcBef>
              <a:spcAft>
                <a:spcPts val="1100"/>
              </a:spcAft>
              <a:buClr>
                <a:srgbClr val="FFFF00"/>
              </a:buClr>
              <a:buFont typeface="+mj-lt"/>
              <a:buAutoNum type="arabicParenR"/>
              <a:defRPr/>
            </a:pPr>
            <a:r>
              <a:rPr lang="en-US" sz="2800" kern="0" dirty="0" err="1">
                <a:solidFill>
                  <a:srgbClr val="FFFFFF"/>
                </a:solidFill>
                <a:latin typeface="Calibri" panose="020F0502020204030204" pitchFamily="34" charset="0"/>
                <a:ea typeface="MS PGothic" pitchFamily="34" charset="-128"/>
                <a:cs typeface="Tahoma"/>
              </a:rPr>
              <a:t>Everolimus</a:t>
            </a:r>
            <a:endParaRPr lang="en-US" sz="2800" kern="0" dirty="0">
              <a:solidFill>
                <a:srgbClr val="FFFFFF"/>
              </a:solidFill>
              <a:latin typeface="Calibri" panose="020F0502020204030204" pitchFamily="34" charset="0"/>
              <a:ea typeface="MS PGothic" pitchFamily="34" charset="-128"/>
              <a:cs typeface="Tahoma"/>
            </a:endParaRPr>
          </a:p>
          <a:p>
            <a:pPr marL="514350" indent="-514350" fontAlgn="auto">
              <a:spcBef>
                <a:spcPts val="0"/>
              </a:spcBef>
              <a:spcAft>
                <a:spcPts val="1100"/>
              </a:spcAft>
              <a:buClr>
                <a:srgbClr val="FFFF00"/>
              </a:buClr>
              <a:buFont typeface="+mj-lt"/>
              <a:buAutoNum type="arabicParenR"/>
              <a:defRPr/>
            </a:pPr>
            <a:r>
              <a:rPr lang="en-US" sz="2800" kern="0" dirty="0" err="1">
                <a:solidFill>
                  <a:srgbClr val="FFFFFF"/>
                </a:solidFill>
                <a:latin typeface="Calibri" panose="020F0502020204030204" pitchFamily="34" charset="0"/>
                <a:ea typeface="MS PGothic" pitchFamily="34" charset="-128"/>
                <a:cs typeface="Tahoma"/>
              </a:rPr>
              <a:t>Sunitinib</a:t>
            </a:r>
            <a:endParaRPr lang="en-US" sz="2800" kern="0" dirty="0">
              <a:solidFill>
                <a:srgbClr val="FFFFFF"/>
              </a:solidFill>
              <a:latin typeface="Calibri" panose="020F0502020204030204" pitchFamily="34" charset="0"/>
              <a:ea typeface="MS PGothic" pitchFamily="34" charset="-128"/>
              <a:cs typeface="Tahoma"/>
            </a:endParaRPr>
          </a:p>
          <a:p>
            <a:pPr marL="514350" indent="-514350" fontAlgn="auto">
              <a:spcBef>
                <a:spcPts val="0"/>
              </a:spcBef>
              <a:spcAft>
                <a:spcPts val="1100"/>
              </a:spcAft>
              <a:buClr>
                <a:srgbClr val="FFFF00"/>
              </a:buClr>
              <a:buFont typeface="+mj-lt"/>
              <a:buAutoNum type="arabicParenR"/>
              <a:defRPr/>
            </a:pPr>
            <a:r>
              <a:rPr lang="en-US" sz="2800" kern="0" dirty="0" err="1">
                <a:solidFill>
                  <a:srgbClr val="FFFFFF"/>
                </a:solidFill>
                <a:latin typeface="Calibri" panose="020F0502020204030204" pitchFamily="34" charset="0"/>
                <a:ea typeface="MS PGothic" pitchFamily="34" charset="-128"/>
                <a:cs typeface="Tahoma"/>
              </a:rPr>
              <a:t>Temozolomide</a:t>
            </a:r>
            <a:r>
              <a:rPr lang="en-US" sz="2800" kern="0" dirty="0">
                <a:solidFill>
                  <a:srgbClr val="FFFFFF"/>
                </a:solidFill>
                <a:latin typeface="Calibri" panose="020F0502020204030204" pitchFamily="34" charset="0"/>
                <a:ea typeface="MS PGothic" pitchFamily="34" charset="-128"/>
                <a:cs typeface="Tahoma"/>
              </a:rPr>
              <a:t>-based chemotherapy</a:t>
            </a:r>
          </a:p>
          <a:p>
            <a:pPr marL="514350" indent="-514350" fontAlgn="auto">
              <a:spcBef>
                <a:spcPts val="0"/>
              </a:spcBef>
              <a:spcAft>
                <a:spcPts val="1100"/>
              </a:spcAft>
              <a:buClr>
                <a:srgbClr val="FFFF00"/>
              </a:buClr>
              <a:buFont typeface="+mj-lt"/>
              <a:buAutoNum type="arabicParenR"/>
              <a:defRPr/>
            </a:pPr>
            <a:r>
              <a:rPr lang="en-US" sz="2800" kern="0" dirty="0">
                <a:solidFill>
                  <a:srgbClr val="FFFFFF"/>
                </a:solidFill>
                <a:latin typeface="Calibri" panose="020F0502020204030204" pitchFamily="34" charset="0"/>
                <a:ea typeface="MS PGothic" pitchFamily="34" charset="-128"/>
                <a:cs typeface="Tahoma"/>
              </a:rPr>
              <a:t>Surgical </a:t>
            </a:r>
            <a:r>
              <a:rPr lang="en-US" sz="2800" kern="0" dirty="0" err="1">
                <a:solidFill>
                  <a:srgbClr val="FFFFFF"/>
                </a:solidFill>
                <a:latin typeface="Calibri" panose="020F0502020204030204" pitchFamily="34" charset="0"/>
                <a:ea typeface="MS PGothic" pitchFamily="34" charset="-128"/>
                <a:cs typeface="Tahoma"/>
              </a:rPr>
              <a:t>debulking</a:t>
            </a:r>
            <a:endParaRPr lang="en-US" sz="2800" kern="0" dirty="0">
              <a:solidFill>
                <a:srgbClr val="FFFFFF"/>
              </a:solidFill>
              <a:latin typeface="Calibri" panose="020F0502020204030204" pitchFamily="34" charset="0"/>
              <a:ea typeface="MS PGothic" pitchFamily="34" charset="-128"/>
              <a:cs typeface="Tahoma"/>
            </a:endParaRPr>
          </a:p>
          <a:p>
            <a:pPr marL="514350" indent="-514350" fontAlgn="auto">
              <a:spcBef>
                <a:spcPts val="0"/>
              </a:spcBef>
              <a:spcAft>
                <a:spcPts val="1100"/>
              </a:spcAft>
              <a:buClr>
                <a:srgbClr val="FFFF00"/>
              </a:buClr>
              <a:buFont typeface="+mj-lt"/>
              <a:buAutoNum type="arabicParenR"/>
              <a:defRPr/>
            </a:pPr>
            <a:r>
              <a:rPr lang="en-US" sz="2800" kern="0" dirty="0">
                <a:solidFill>
                  <a:srgbClr val="FFFFFF"/>
                </a:solidFill>
                <a:latin typeface="Calibri" panose="020F0502020204030204" pitchFamily="34" charset="0"/>
                <a:ea typeface="MS PGothic" pitchFamily="34" charset="-128"/>
                <a:cs typeface="Tahoma"/>
              </a:rPr>
              <a:t>PRRT</a:t>
            </a:r>
          </a:p>
          <a:p>
            <a:pPr marL="514350" indent="-514350" fontAlgn="auto">
              <a:spcBef>
                <a:spcPts val="0"/>
              </a:spcBef>
              <a:spcAft>
                <a:spcPts val="1100"/>
              </a:spcAft>
              <a:buClr>
                <a:srgbClr val="FFFF00"/>
              </a:buClr>
              <a:buFont typeface="+mj-lt"/>
              <a:buAutoNum type="arabicParenR"/>
              <a:defRPr/>
            </a:pPr>
            <a:r>
              <a:rPr lang="en-US" sz="2800" kern="0" dirty="0">
                <a:solidFill>
                  <a:srgbClr val="FFFFFF"/>
                </a:solidFill>
                <a:latin typeface="Calibri" panose="020F0502020204030204" pitchFamily="34" charset="0"/>
                <a:ea typeface="MS PGothic" pitchFamily="34" charset="-128"/>
                <a:cs typeface="Tahoma"/>
              </a:rPr>
              <a:t>Clinical trials </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fontAlgn="auto">
              <a:lnSpc>
                <a:spcPct val="95000"/>
              </a:lnSpc>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itchFamily="34" charset="0"/>
                <a:cs typeface="Tahoma"/>
              </a:rPr>
              <a:t>Case Study 5</a:t>
            </a:r>
            <a:br>
              <a:rPr lang="en-US" altLang="en-US" sz="3200" kern="0">
                <a:solidFill>
                  <a:srgbClr val="FFFF99"/>
                </a:solidFill>
                <a:effectLst>
                  <a:outerShdw blurRad="38100" dist="38100" dir="2700000" algn="tl">
                    <a:srgbClr val="000000"/>
                  </a:outerShdw>
                </a:effectLst>
                <a:latin typeface="Calibri" pitchFamily="34" charset="0"/>
                <a:cs typeface="Tahoma"/>
              </a:rPr>
            </a:br>
            <a:r>
              <a:rPr lang="en-US" altLang="en-US" sz="3200" kern="0">
                <a:solidFill>
                  <a:srgbClr val="FFFF99"/>
                </a:solidFill>
                <a:effectLst>
                  <a:outerShdw blurRad="38100" dist="38100" dir="2700000" algn="tl">
                    <a:srgbClr val="000000"/>
                  </a:outerShdw>
                </a:effectLst>
                <a:latin typeface="Calibri" pitchFamily="34" charset="0"/>
                <a:cs typeface="Tahoma"/>
              </a:rPr>
              <a:t>Question #4 </a:t>
            </a:r>
          </a:p>
        </p:txBody>
      </p:sp>
    </p:spTree>
    <p:extLst>
      <p:ext uri="{BB962C8B-B14F-4D97-AF65-F5344CB8AC3E}">
        <p14:creationId xmlns:p14="http://schemas.microsoft.com/office/powerpoint/2010/main" val="1729232183"/>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7-Year Journey and Continuing</a:t>
            </a:r>
          </a:p>
        </p:txBody>
      </p:sp>
      <p:pic>
        <p:nvPicPr>
          <p:cNvPr id="287747" name="Content Placeholder 11"/>
          <p:cNvPicPr>
            <a:picLocks noGrp="1" noChangeAspect="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369050" y="1279525"/>
            <a:ext cx="3886200" cy="4572000"/>
          </a:xfrm>
        </p:spPr>
      </p:pic>
      <p:pic>
        <p:nvPicPr>
          <p:cNvPr id="287748" name="Content Placeholder 4"/>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2133600" y="1279525"/>
            <a:ext cx="3886200" cy="4572000"/>
          </a:xfrm>
        </p:spPr>
      </p:pic>
      <p:sp>
        <p:nvSpPr>
          <p:cNvPr id="12" name="Rounded Rectangle 11"/>
          <p:cNvSpPr/>
          <p:nvPr/>
        </p:nvSpPr>
        <p:spPr>
          <a:xfrm>
            <a:off x="2057400" y="5245510"/>
            <a:ext cx="8305800" cy="1295400"/>
          </a:xfrm>
          <a:prstGeom prst="roundRect">
            <a:avLst/>
          </a:prstGeom>
          <a:solidFill>
            <a:srgbClr val="99FF99"/>
          </a:solidFill>
          <a:ln>
            <a:noFill/>
          </a:ln>
          <a:scene3d>
            <a:camera prst="orthographicFront"/>
            <a:lightRig rig="threePt" dir="t"/>
          </a:scene3d>
          <a:sp3d>
            <a:bevelT/>
          </a:sp3d>
        </p:spPr>
        <p:style>
          <a:lnRef idx="2">
            <a:schemeClr val="accent1"/>
          </a:lnRef>
          <a:fillRef idx="1">
            <a:schemeClr val="lt1"/>
          </a:fillRef>
          <a:effectRef idx="0">
            <a:schemeClr val="accent1"/>
          </a:effectRef>
          <a:fontRef idx="minor">
            <a:schemeClr val="dk1"/>
          </a:fontRef>
        </p:style>
        <p:txBody>
          <a:bodyPr anchor="ctr"/>
          <a:lstStyle/>
          <a:p>
            <a:pPr fontAlgn="auto">
              <a:spcBef>
                <a:spcPts val="0"/>
              </a:spcBef>
              <a:spcAft>
                <a:spcPts val="0"/>
              </a:spcAft>
              <a:defRPr/>
            </a:pPr>
            <a:r>
              <a:rPr lang="en-US" sz="2400" b="1" kern="0" dirty="0">
                <a:solidFill>
                  <a:srgbClr val="C00000"/>
                </a:solidFill>
                <a:latin typeface="Calibri" panose="020F0502020204030204" pitchFamily="34" charset="0"/>
              </a:rPr>
              <a:t>Seven-Year Journey:</a:t>
            </a:r>
          </a:p>
          <a:p>
            <a:pPr fontAlgn="auto">
              <a:spcBef>
                <a:spcPts val="0"/>
              </a:spcBef>
              <a:spcAft>
                <a:spcPts val="0"/>
              </a:spcAft>
              <a:defRPr/>
            </a:pPr>
            <a:r>
              <a:rPr lang="en-US" sz="2200" kern="0" dirty="0" err="1">
                <a:solidFill>
                  <a:prstClr val="black"/>
                </a:solidFill>
                <a:latin typeface="Calibri" panose="020F0502020204030204" pitchFamily="34" charset="0"/>
              </a:rPr>
              <a:t>Streptozocin</a:t>
            </a:r>
            <a:r>
              <a:rPr lang="en-US" sz="2200" kern="0" dirty="0">
                <a:solidFill>
                  <a:prstClr val="black"/>
                </a:solidFill>
                <a:latin typeface="Calibri" panose="020F0502020204030204" pitchFamily="34" charset="0"/>
              </a:rPr>
              <a:t>-based chemotherapy, observation, </a:t>
            </a:r>
            <a:r>
              <a:rPr lang="en-US" sz="2200" kern="0" dirty="0" err="1">
                <a:solidFill>
                  <a:prstClr val="black"/>
                </a:solidFill>
                <a:latin typeface="Calibri" panose="020F0502020204030204" pitchFamily="34" charset="0"/>
              </a:rPr>
              <a:t>lanreotide</a:t>
            </a:r>
            <a:r>
              <a:rPr lang="en-US" sz="2200" kern="0" dirty="0">
                <a:solidFill>
                  <a:prstClr val="black"/>
                </a:solidFill>
                <a:latin typeface="Calibri" panose="020F0502020204030204" pitchFamily="34" charset="0"/>
              </a:rPr>
              <a:t>, </a:t>
            </a:r>
            <a:r>
              <a:rPr lang="en-US" sz="2200" kern="0" dirty="0" err="1">
                <a:solidFill>
                  <a:prstClr val="black"/>
                </a:solidFill>
                <a:latin typeface="Calibri" panose="020F0502020204030204" pitchFamily="34" charset="0"/>
              </a:rPr>
              <a:t>everolimus</a:t>
            </a:r>
            <a:r>
              <a:rPr lang="en-US" sz="2200" kern="0" dirty="0">
                <a:solidFill>
                  <a:prstClr val="black"/>
                </a:solidFill>
                <a:latin typeface="Calibri" panose="020F0502020204030204" pitchFamily="34" charset="0"/>
              </a:rPr>
              <a:t>, </a:t>
            </a:r>
            <a:r>
              <a:rPr lang="en-US" sz="2200" kern="0" dirty="0" err="1">
                <a:solidFill>
                  <a:prstClr val="black"/>
                </a:solidFill>
                <a:latin typeface="Calibri" panose="020F0502020204030204" pitchFamily="34" charset="0"/>
              </a:rPr>
              <a:t>sunitinib</a:t>
            </a:r>
            <a:r>
              <a:rPr lang="en-US" sz="2200" kern="0" dirty="0">
                <a:solidFill>
                  <a:prstClr val="black"/>
                </a:solidFill>
                <a:latin typeface="Calibri" panose="020F0502020204030204" pitchFamily="34" charset="0"/>
              </a:rPr>
              <a:t>, single agent </a:t>
            </a:r>
            <a:r>
              <a:rPr lang="en-US" sz="2200" kern="0" dirty="0" err="1">
                <a:solidFill>
                  <a:prstClr val="black"/>
                </a:solidFill>
                <a:latin typeface="Calibri" panose="020F0502020204030204" pitchFamily="34" charset="0"/>
              </a:rPr>
              <a:t>temozolomide</a:t>
            </a:r>
            <a:r>
              <a:rPr lang="en-US" sz="2200" kern="0" dirty="0">
                <a:solidFill>
                  <a:prstClr val="black"/>
                </a:solidFill>
                <a:latin typeface="Calibri" panose="020F0502020204030204" pitchFamily="34" charset="0"/>
              </a:rPr>
              <a:t>, observation</a:t>
            </a:r>
          </a:p>
        </p:txBody>
      </p:sp>
    </p:spTree>
    <p:extLst>
      <p:ext uri="{BB962C8B-B14F-4D97-AF65-F5344CB8AC3E}">
        <p14:creationId xmlns:p14="http://schemas.microsoft.com/office/powerpoint/2010/main" val="590636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altLang="en-US" sz="4000" dirty="0">
                <a:cs typeface="Arial" pitchFamily="34" charset="0"/>
              </a:rPr>
              <a:t>Grading of NETs</a:t>
            </a:r>
          </a:p>
        </p:txBody>
      </p:sp>
      <p:pic>
        <p:nvPicPr>
          <p:cNvPr id="12" name="Picture 2"/>
          <p:cNvPicPr>
            <a:picLocks noGrp="1"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4663" y="2260600"/>
            <a:ext cx="2931840" cy="285225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EEECE1"/>
                  </a:outerShdw>
                </a:effectLst>
              </a14:hiddenEffects>
            </a:ext>
          </a:extLst>
        </p:spPr>
      </p:pic>
      <p:sp>
        <p:nvSpPr>
          <p:cNvPr id="13" name="TextBox 17"/>
          <p:cNvSpPr txBox="1">
            <a:spLocks noChangeArrowheads="1"/>
          </p:cNvSpPr>
          <p:nvPr/>
        </p:nvSpPr>
        <p:spPr bwMode="auto">
          <a:xfrm>
            <a:off x="4676776" y="3124200"/>
            <a:ext cx="1649413"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b="1">
                <a:solidFill>
                  <a:srgbClr val="F8F8F8"/>
                </a:solidFill>
                <a:latin typeface="Arial" panose="020B0604020202020204" pitchFamily="34" charset="0"/>
              </a:defRPr>
            </a:lvl1pPr>
            <a:lvl2pPr marL="742950" indent="-285750">
              <a:buClr>
                <a:schemeClr val="folHlink"/>
              </a:buClr>
              <a:buSzPct val="100000"/>
              <a:defRPr sz="2800" b="1" i="1">
                <a:solidFill>
                  <a:srgbClr val="99CCFF"/>
                </a:solidFill>
                <a:latin typeface="Arial" panose="020B0604020202020204" pitchFamily="34" charset="0"/>
              </a:defRPr>
            </a:lvl2pPr>
            <a:lvl3pPr marL="1143000" indent="-228600">
              <a:buClr>
                <a:schemeClr val="tx1"/>
              </a:buClr>
              <a:buSzPct val="100000"/>
              <a:defRPr sz="2400" b="1">
                <a:solidFill>
                  <a:srgbClr val="DDDDDD"/>
                </a:solidFill>
                <a:latin typeface="Arial" panose="020B0604020202020204" pitchFamily="34" charset="0"/>
              </a:defRPr>
            </a:lvl3pPr>
            <a:lvl4pPr marL="1600200" indent="-228600">
              <a:buSzPct val="65000"/>
              <a:buFont typeface="Monotype Sorts" pitchFamily="2" charset="2"/>
              <a:buChar char="l"/>
              <a:defRPr sz="2000" b="1">
                <a:solidFill>
                  <a:schemeClr val="tx1"/>
                </a:solidFill>
                <a:latin typeface="Arial" panose="020B0604020202020204" pitchFamily="34" charset="0"/>
              </a:defRPr>
            </a:lvl4pPr>
            <a:lvl5pPr marL="2057400" indent="-228600">
              <a:buClr>
                <a:schemeClr val="folHlink"/>
              </a:buClr>
              <a:buSzPct val="100000"/>
              <a:buChar char="»"/>
              <a:defRPr sz="2000" b="1">
                <a:solidFill>
                  <a:schemeClr val="tx1"/>
                </a:solidFill>
                <a:latin typeface="Arial" panose="020B0604020202020204" pitchFamily="34" charset="0"/>
              </a:defRPr>
            </a:lvl5pPr>
            <a:lvl6pPr marL="2514600" indent="-228600" eaLnBrk="0" fontAlgn="base" hangingPunct="0">
              <a:lnSpc>
                <a:spcPct val="90000"/>
              </a:lnSpc>
              <a:spcBef>
                <a:spcPct val="30000"/>
              </a:spcBef>
              <a:spcAft>
                <a:spcPct val="0"/>
              </a:spcAft>
              <a:buClr>
                <a:schemeClr val="folHlink"/>
              </a:buClr>
              <a:buSzPct val="100000"/>
              <a:buChar char="»"/>
              <a:defRPr sz="2000" b="1">
                <a:solidFill>
                  <a:schemeClr val="tx1"/>
                </a:solidFill>
                <a:latin typeface="Arial" panose="020B0604020202020204" pitchFamily="34" charset="0"/>
              </a:defRPr>
            </a:lvl6pPr>
            <a:lvl7pPr marL="2971800" indent="-228600" eaLnBrk="0" fontAlgn="base" hangingPunct="0">
              <a:lnSpc>
                <a:spcPct val="90000"/>
              </a:lnSpc>
              <a:spcBef>
                <a:spcPct val="30000"/>
              </a:spcBef>
              <a:spcAft>
                <a:spcPct val="0"/>
              </a:spcAft>
              <a:buClr>
                <a:schemeClr val="folHlink"/>
              </a:buClr>
              <a:buSzPct val="100000"/>
              <a:buChar char="»"/>
              <a:defRPr sz="2000" b="1">
                <a:solidFill>
                  <a:schemeClr val="tx1"/>
                </a:solidFill>
                <a:latin typeface="Arial" panose="020B0604020202020204" pitchFamily="34" charset="0"/>
              </a:defRPr>
            </a:lvl7pPr>
            <a:lvl8pPr marL="3429000" indent="-228600" eaLnBrk="0" fontAlgn="base" hangingPunct="0">
              <a:lnSpc>
                <a:spcPct val="90000"/>
              </a:lnSpc>
              <a:spcBef>
                <a:spcPct val="30000"/>
              </a:spcBef>
              <a:spcAft>
                <a:spcPct val="0"/>
              </a:spcAft>
              <a:buClr>
                <a:schemeClr val="folHlink"/>
              </a:buClr>
              <a:buSzPct val="100000"/>
              <a:buChar char="»"/>
              <a:defRPr sz="2000" b="1">
                <a:solidFill>
                  <a:schemeClr val="tx1"/>
                </a:solidFill>
                <a:latin typeface="Arial" panose="020B0604020202020204" pitchFamily="34" charset="0"/>
              </a:defRPr>
            </a:lvl8pPr>
            <a:lvl9pPr marL="3886200" indent="-228600" eaLnBrk="0" fontAlgn="base" hangingPunct="0">
              <a:lnSpc>
                <a:spcPct val="90000"/>
              </a:lnSpc>
              <a:spcBef>
                <a:spcPct val="30000"/>
              </a:spcBef>
              <a:spcAft>
                <a:spcPct val="0"/>
              </a:spcAft>
              <a:buClr>
                <a:schemeClr val="folHlink"/>
              </a:buClr>
              <a:buSzPct val="100000"/>
              <a:buChar char="»"/>
              <a:defRPr sz="2000" b="1">
                <a:solidFill>
                  <a:schemeClr val="tx1"/>
                </a:solidFill>
                <a:latin typeface="Arial" panose="020B0604020202020204" pitchFamily="34" charset="0"/>
              </a:defRPr>
            </a:lvl9pPr>
          </a:lstStyle>
          <a:p>
            <a:pPr>
              <a:defRPr/>
            </a:pPr>
            <a:r>
              <a:rPr lang="en-US" altLang="en-US" sz="3000" dirty="0">
                <a:solidFill>
                  <a:prstClr val="black"/>
                </a:solidFill>
              </a:rPr>
              <a:t>BUT….</a:t>
            </a:r>
          </a:p>
        </p:txBody>
      </p:sp>
      <p:pic>
        <p:nvPicPr>
          <p:cNvPr id="14"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7125" y="2209801"/>
            <a:ext cx="1917700" cy="27670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Lst>
        </p:spPr>
      </p:pic>
      <p:pic>
        <p:nvPicPr>
          <p:cNvPr id="15"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2171701"/>
            <a:ext cx="1860550" cy="28479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Lst>
        </p:spPr>
      </p:pic>
      <p:sp>
        <p:nvSpPr>
          <p:cNvPr id="16" name="Text Box 4"/>
          <p:cNvSpPr txBox="1">
            <a:spLocks noChangeArrowheads="1"/>
          </p:cNvSpPr>
          <p:nvPr/>
        </p:nvSpPr>
        <p:spPr bwMode="auto">
          <a:xfrm>
            <a:off x="6438900" y="5105401"/>
            <a:ext cx="6553200" cy="2317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9pPr>
          </a:lstStyle>
          <a:p>
            <a:pPr>
              <a:defRPr/>
            </a:pPr>
            <a:r>
              <a:rPr lang="en-GB" altLang="en-US" sz="1100" dirty="0">
                <a:effectLst>
                  <a:outerShdw blurRad="38100" dist="38100" dir="2700000" algn="tl">
                    <a:srgbClr val="000000">
                      <a:alpha val="43137"/>
                    </a:srgbClr>
                  </a:outerShdw>
                </a:effectLst>
                <a:latin typeface="Arial" charset="0"/>
              </a:rPr>
              <a:t>Pre-Treatment                                   Post-Treatment</a:t>
            </a:r>
          </a:p>
        </p:txBody>
      </p:sp>
      <p:sp>
        <p:nvSpPr>
          <p:cNvPr id="17" name="TextBox 10"/>
          <p:cNvSpPr txBox="1">
            <a:spLocks noChangeArrowheads="1"/>
          </p:cNvSpPr>
          <p:nvPr/>
        </p:nvSpPr>
        <p:spPr bwMode="auto">
          <a:xfrm>
            <a:off x="1577975" y="1543050"/>
            <a:ext cx="3924300"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b="1">
                <a:solidFill>
                  <a:srgbClr val="F8F8F8"/>
                </a:solidFill>
                <a:latin typeface="Arial" panose="020B0604020202020204" pitchFamily="34" charset="0"/>
              </a:defRPr>
            </a:lvl1pPr>
            <a:lvl2pPr marL="742950" indent="-285750">
              <a:buClr>
                <a:schemeClr val="folHlink"/>
              </a:buClr>
              <a:buSzPct val="100000"/>
              <a:defRPr sz="2800" b="1" i="1">
                <a:solidFill>
                  <a:srgbClr val="99CCFF"/>
                </a:solidFill>
                <a:latin typeface="Arial" panose="020B0604020202020204" pitchFamily="34" charset="0"/>
              </a:defRPr>
            </a:lvl2pPr>
            <a:lvl3pPr marL="1143000" indent="-228600">
              <a:buClr>
                <a:schemeClr val="tx1"/>
              </a:buClr>
              <a:buSzPct val="100000"/>
              <a:defRPr sz="2400" b="1">
                <a:solidFill>
                  <a:srgbClr val="DDDDDD"/>
                </a:solidFill>
                <a:latin typeface="Arial" panose="020B0604020202020204" pitchFamily="34" charset="0"/>
              </a:defRPr>
            </a:lvl3pPr>
            <a:lvl4pPr marL="1600200" indent="-228600">
              <a:buSzPct val="65000"/>
              <a:buFont typeface="Monotype Sorts" pitchFamily="2" charset="2"/>
              <a:buChar char="l"/>
              <a:defRPr sz="2000" b="1">
                <a:solidFill>
                  <a:schemeClr val="tx1"/>
                </a:solidFill>
                <a:latin typeface="Arial" panose="020B0604020202020204" pitchFamily="34" charset="0"/>
              </a:defRPr>
            </a:lvl4pPr>
            <a:lvl5pPr marL="2057400" indent="-228600">
              <a:buClr>
                <a:schemeClr val="folHlink"/>
              </a:buClr>
              <a:buSzPct val="100000"/>
              <a:buChar char="»"/>
              <a:defRPr sz="2000" b="1">
                <a:solidFill>
                  <a:schemeClr val="tx1"/>
                </a:solidFill>
                <a:latin typeface="Arial" panose="020B0604020202020204" pitchFamily="34" charset="0"/>
              </a:defRPr>
            </a:lvl5pPr>
            <a:lvl6pPr marL="2514600" indent="-228600" eaLnBrk="0" fontAlgn="base" hangingPunct="0">
              <a:lnSpc>
                <a:spcPct val="90000"/>
              </a:lnSpc>
              <a:spcBef>
                <a:spcPct val="30000"/>
              </a:spcBef>
              <a:spcAft>
                <a:spcPct val="0"/>
              </a:spcAft>
              <a:buClr>
                <a:schemeClr val="folHlink"/>
              </a:buClr>
              <a:buSzPct val="100000"/>
              <a:buChar char="»"/>
              <a:defRPr sz="2000" b="1">
                <a:solidFill>
                  <a:schemeClr val="tx1"/>
                </a:solidFill>
                <a:latin typeface="Arial" panose="020B0604020202020204" pitchFamily="34" charset="0"/>
              </a:defRPr>
            </a:lvl6pPr>
            <a:lvl7pPr marL="2971800" indent="-228600" eaLnBrk="0" fontAlgn="base" hangingPunct="0">
              <a:lnSpc>
                <a:spcPct val="90000"/>
              </a:lnSpc>
              <a:spcBef>
                <a:spcPct val="30000"/>
              </a:spcBef>
              <a:spcAft>
                <a:spcPct val="0"/>
              </a:spcAft>
              <a:buClr>
                <a:schemeClr val="folHlink"/>
              </a:buClr>
              <a:buSzPct val="100000"/>
              <a:buChar char="»"/>
              <a:defRPr sz="2000" b="1">
                <a:solidFill>
                  <a:schemeClr val="tx1"/>
                </a:solidFill>
                <a:latin typeface="Arial" panose="020B0604020202020204" pitchFamily="34" charset="0"/>
              </a:defRPr>
            </a:lvl7pPr>
            <a:lvl8pPr marL="3429000" indent="-228600" eaLnBrk="0" fontAlgn="base" hangingPunct="0">
              <a:lnSpc>
                <a:spcPct val="90000"/>
              </a:lnSpc>
              <a:spcBef>
                <a:spcPct val="30000"/>
              </a:spcBef>
              <a:spcAft>
                <a:spcPct val="0"/>
              </a:spcAft>
              <a:buClr>
                <a:schemeClr val="folHlink"/>
              </a:buClr>
              <a:buSzPct val="100000"/>
              <a:buChar char="»"/>
              <a:defRPr sz="2000" b="1">
                <a:solidFill>
                  <a:schemeClr val="tx1"/>
                </a:solidFill>
                <a:latin typeface="Arial" panose="020B0604020202020204" pitchFamily="34" charset="0"/>
              </a:defRPr>
            </a:lvl8pPr>
            <a:lvl9pPr marL="3886200" indent="-228600" eaLnBrk="0" fontAlgn="base" hangingPunct="0">
              <a:lnSpc>
                <a:spcPct val="90000"/>
              </a:lnSpc>
              <a:spcBef>
                <a:spcPct val="30000"/>
              </a:spcBef>
              <a:spcAft>
                <a:spcPct val="0"/>
              </a:spcAft>
              <a:buClr>
                <a:schemeClr val="folHlink"/>
              </a:buClr>
              <a:buSzPct val="100000"/>
              <a:buChar char="»"/>
              <a:defRPr sz="2000" b="1">
                <a:solidFill>
                  <a:schemeClr val="tx1"/>
                </a:solidFill>
                <a:latin typeface="Arial" panose="020B0604020202020204" pitchFamily="34" charset="0"/>
              </a:defRPr>
            </a:lvl9pPr>
          </a:lstStyle>
          <a:p>
            <a:pPr>
              <a:defRPr/>
            </a:pPr>
            <a:r>
              <a:rPr lang="en-US" altLang="en-US" sz="1400" dirty="0">
                <a:solidFill>
                  <a:prstClr val="black"/>
                </a:solidFill>
              </a:rPr>
              <a:t>Cutoff for sensitivity to platinum chemotherapy; Ki-67 = 55% (15% vs 42%; p = 0.001)</a:t>
            </a:r>
          </a:p>
        </p:txBody>
      </p:sp>
      <p:cxnSp>
        <p:nvCxnSpPr>
          <p:cNvPr id="18" name="Straight Arrow Connector 5"/>
          <p:cNvCxnSpPr>
            <a:cxnSpLocks noChangeShapeType="1"/>
          </p:cNvCxnSpPr>
          <p:nvPr/>
        </p:nvCxnSpPr>
        <p:spPr bwMode="auto">
          <a:xfrm>
            <a:off x="2686050" y="2111376"/>
            <a:ext cx="95250" cy="936625"/>
          </a:xfrm>
          <a:prstGeom prst="straightConnector1">
            <a:avLst/>
          </a:prstGeom>
          <a:noFill/>
          <a:ln w="76200" algn="ctr">
            <a:solidFill>
              <a:srgbClr val="FF0000"/>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9" name="Text Box 4"/>
          <p:cNvSpPr txBox="1">
            <a:spLocks noChangeArrowheads="1"/>
          </p:cNvSpPr>
          <p:nvPr/>
        </p:nvSpPr>
        <p:spPr bwMode="auto">
          <a:xfrm>
            <a:off x="1838825" y="5465763"/>
            <a:ext cx="6553200" cy="2317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9pPr>
          </a:lstStyle>
          <a:p>
            <a:pPr>
              <a:defRPr/>
            </a:pPr>
            <a:r>
              <a:rPr lang="en-GB" altLang="en-US" sz="1100" dirty="0" err="1">
                <a:effectLst>
                  <a:outerShdw blurRad="38100" dist="38100" dir="2700000" algn="tl">
                    <a:srgbClr val="000000">
                      <a:alpha val="43137"/>
                    </a:srgbClr>
                  </a:outerShdw>
                </a:effectLst>
                <a:latin typeface="Arial" charset="0"/>
              </a:rPr>
              <a:t>Sorbye</a:t>
            </a:r>
            <a:r>
              <a:rPr lang="en-GB" altLang="en-US" sz="1100" dirty="0">
                <a:effectLst>
                  <a:outerShdw blurRad="38100" dist="38100" dir="2700000" algn="tl">
                    <a:srgbClr val="000000">
                      <a:alpha val="43137"/>
                    </a:srgbClr>
                  </a:outerShdw>
                </a:effectLst>
                <a:latin typeface="Arial" charset="0"/>
              </a:rPr>
              <a:t> et al Annals of Oncology 24 : 152-160, 2013</a:t>
            </a:r>
          </a:p>
          <a:p>
            <a:pPr>
              <a:defRPr/>
            </a:pPr>
            <a:endParaRPr lang="en-GB" altLang="en-US" sz="1100" dirty="0">
              <a:effectLst>
                <a:outerShdw blurRad="38100" dist="38100" dir="2700000" algn="tl">
                  <a:srgbClr val="000000">
                    <a:alpha val="43137"/>
                  </a:srgbClr>
                </a:outerShdw>
              </a:effectLst>
              <a:latin typeface="Arial" charset="0"/>
            </a:endParaRPr>
          </a:p>
        </p:txBody>
      </p:sp>
      <p:sp>
        <p:nvSpPr>
          <p:cNvPr id="20" name="Text Box 4"/>
          <p:cNvSpPr txBox="1">
            <a:spLocks noChangeArrowheads="1"/>
          </p:cNvSpPr>
          <p:nvPr/>
        </p:nvSpPr>
        <p:spPr bwMode="auto">
          <a:xfrm>
            <a:off x="6465888" y="1879601"/>
            <a:ext cx="6553200" cy="2317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9pPr>
          </a:lstStyle>
          <a:p>
            <a:pPr>
              <a:defRPr/>
            </a:pPr>
            <a:r>
              <a:rPr lang="en-GB" altLang="en-US" sz="1100" dirty="0">
                <a:solidFill>
                  <a:prstClr val="black"/>
                </a:solidFill>
                <a:effectLst>
                  <a:outerShdw blurRad="38100" dist="38100" dir="2700000" algn="tl">
                    <a:srgbClr val="000000">
                      <a:alpha val="43137"/>
                    </a:srgbClr>
                  </a:outerShdw>
                </a:effectLst>
                <a:latin typeface="Arial" charset="0"/>
              </a:rPr>
              <a:t>Ki-67  = 19-23%; Treated with cisplatin / </a:t>
            </a:r>
            <a:r>
              <a:rPr lang="en-GB" altLang="en-US" sz="1100" dirty="0" err="1">
                <a:solidFill>
                  <a:prstClr val="black"/>
                </a:solidFill>
                <a:effectLst>
                  <a:outerShdw blurRad="38100" dist="38100" dir="2700000" algn="tl">
                    <a:srgbClr val="000000">
                      <a:alpha val="43137"/>
                    </a:srgbClr>
                  </a:outerShdw>
                </a:effectLst>
                <a:latin typeface="Arial" charset="0"/>
              </a:rPr>
              <a:t>etoposide</a:t>
            </a:r>
            <a:endParaRPr lang="en-GB" altLang="en-US" sz="1100" dirty="0">
              <a:solidFill>
                <a:prstClr val="black"/>
              </a:solidFill>
              <a:effectLst>
                <a:outerShdw blurRad="38100" dist="38100" dir="2700000" algn="tl">
                  <a:srgbClr val="000000">
                    <a:alpha val="43137"/>
                  </a:srgbClr>
                </a:outerShdw>
              </a:effectLst>
              <a:latin typeface="Arial" charset="0"/>
            </a:endParaRPr>
          </a:p>
          <a:p>
            <a:pPr>
              <a:defRPr/>
            </a:pPr>
            <a:endParaRPr lang="en-GB" altLang="en-US" sz="1100" dirty="0">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283133293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2" name="Rectangle 2"/>
          <p:cNvSpPr>
            <a:spLocks noGrp="1" noChangeArrowheads="1"/>
          </p:cNvSpPr>
          <p:nvPr>
            <p:ph type="title"/>
          </p:nvPr>
        </p:nvSpPr>
        <p:spPr>
          <a:xfrm>
            <a:off x="2165350" y="207964"/>
            <a:ext cx="8229600" cy="904875"/>
          </a:xfrm>
          <a:ln/>
        </p:spPr>
        <p:txBody>
          <a:bodyPr/>
          <a:lstStyle/>
          <a:p>
            <a:pPr eaLnBrk="1" hangingPunct="1"/>
            <a:r>
              <a:rPr lang="en-US" altLang="en-US" dirty="0">
                <a:cs typeface="Arial" pitchFamily="34" charset="0"/>
              </a:rPr>
              <a:t>Functional Carcinoids</a:t>
            </a:r>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5350" y="1836964"/>
            <a:ext cx="7805964" cy="46102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Lst>
        </p:spPr>
      </p:pic>
    </p:spTree>
    <p:extLst>
      <p:ext uri="{BB962C8B-B14F-4D97-AF65-F5344CB8AC3E}">
        <p14:creationId xmlns:p14="http://schemas.microsoft.com/office/powerpoint/2010/main" val="30705036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2" name="Rectangle 2"/>
          <p:cNvSpPr>
            <a:spLocks noGrp="1" noChangeArrowheads="1"/>
          </p:cNvSpPr>
          <p:nvPr>
            <p:ph type="title"/>
          </p:nvPr>
        </p:nvSpPr>
        <p:spPr>
          <a:xfrm>
            <a:off x="2165350" y="207964"/>
            <a:ext cx="8229600" cy="904875"/>
          </a:xfrm>
          <a:ln/>
        </p:spPr>
        <p:txBody>
          <a:bodyPr/>
          <a:lstStyle/>
          <a:p>
            <a:pPr eaLnBrk="1" hangingPunct="1"/>
            <a:r>
              <a:rPr lang="en-US" altLang="en-US" dirty="0">
                <a:cs typeface="Arial" pitchFamily="34" charset="0"/>
              </a:rPr>
              <a:t>Functional </a:t>
            </a:r>
            <a:r>
              <a:rPr lang="en-US" altLang="en-US" dirty="0" err="1">
                <a:cs typeface="Arial" pitchFamily="34" charset="0"/>
              </a:rPr>
              <a:t>pNETs</a:t>
            </a:r>
            <a:endParaRPr lang="en-US" altLang="en-US" dirty="0">
              <a:cs typeface="Arial" pitchFamily="34" charset="0"/>
            </a:endParaRPr>
          </a:p>
        </p:txBody>
      </p:sp>
      <p:graphicFrame>
        <p:nvGraphicFramePr>
          <p:cNvPr id="4" name="Diagram 3"/>
          <p:cNvGraphicFramePr/>
          <p:nvPr/>
        </p:nvGraphicFramePr>
        <p:xfrm>
          <a:off x="2057400" y="2133600"/>
          <a:ext cx="8077200" cy="365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8460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fontScale="90000"/>
          </a:bodyPr>
          <a:lstStyle/>
          <a:p>
            <a:pPr eaLnBrk="1" fontAlgn="auto" hangingPunct="1">
              <a:spcAft>
                <a:spcPts val="0"/>
              </a:spcAft>
              <a:defRPr/>
            </a:pPr>
            <a:r>
              <a:rPr lang="en-US" sz="3200" dirty="0">
                <a:latin typeface="Arial" charset="0"/>
                <a:ea typeface="+mj-ea"/>
                <a:cs typeface="Arial" charset="0"/>
              </a:rPr>
              <a:t>Survival: Stage and Primary Site </a:t>
            </a:r>
            <a:br>
              <a:rPr lang="en-US" sz="3200" dirty="0">
                <a:latin typeface="Arial" charset="0"/>
                <a:ea typeface="+mj-ea"/>
                <a:cs typeface="Arial" charset="0"/>
              </a:rPr>
            </a:br>
            <a:r>
              <a:rPr lang="en-US" sz="3200" dirty="0">
                <a:latin typeface="Arial" charset="0"/>
                <a:ea typeface="+mj-ea"/>
                <a:cs typeface="Arial" charset="0"/>
              </a:rPr>
              <a:t>G1/G2 NETs by SEER Historic Staging System</a:t>
            </a:r>
          </a:p>
        </p:txBody>
      </p:sp>
      <p:sp>
        <p:nvSpPr>
          <p:cNvPr id="49305" name="Rectangle 4"/>
          <p:cNvSpPr>
            <a:spLocks noChangeArrowheads="1"/>
          </p:cNvSpPr>
          <p:nvPr/>
        </p:nvSpPr>
        <p:spPr bwMode="auto">
          <a:xfrm>
            <a:off x="4661306" y="4829176"/>
            <a:ext cx="4022725"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lgn="l">
              <a:spcBef>
                <a:spcPts val="700"/>
              </a:spcBef>
              <a:buClr>
                <a:schemeClr val="accent2"/>
              </a:buClr>
              <a:buSzPct val="60000"/>
              <a:buFont typeface="Wingdings" pitchFamily="2" charset="2"/>
              <a:buChar char=""/>
              <a:defRPr sz="2900">
                <a:solidFill>
                  <a:schemeClr val="tx1"/>
                </a:solidFill>
                <a:latin typeface="Tw Cen MT" charset="0"/>
                <a:ea typeface="MS PGothic" pitchFamily="34" charset="-128"/>
              </a:defRPr>
            </a:lvl1pPr>
            <a:lvl2pPr marL="742950" indent="-285750" algn="l">
              <a:spcBef>
                <a:spcPts val="550"/>
              </a:spcBef>
              <a:buClr>
                <a:schemeClr val="accent1"/>
              </a:buClr>
              <a:buSzPct val="70000"/>
              <a:buFont typeface="Wingdings 2" pitchFamily="18" charset="2"/>
              <a:buChar char=""/>
              <a:defRPr sz="2600">
                <a:solidFill>
                  <a:schemeClr val="tx1"/>
                </a:solidFill>
                <a:latin typeface="Tw Cen MT" charset="0"/>
                <a:ea typeface="MS PGothic" pitchFamily="34" charset="-128"/>
              </a:defRPr>
            </a:lvl2pPr>
            <a:lvl3pPr marL="1143000" indent="-228600" algn="l">
              <a:spcBef>
                <a:spcPts val="500"/>
              </a:spcBef>
              <a:buClr>
                <a:schemeClr val="accent2"/>
              </a:buClr>
              <a:buSzPct val="75000"/>
              <a:buFont typeface="Wingdings" pitchFamily="2" charset="2"/>
              <a:buChar char=""/>
              <a:defRPr sz="2300">
                <a:solidFill>
                  <a:schemeClr val="tx1"/>
                </a:solidFill>
                <a:latin typeface="Tw Cen MT" charset="0"/>
                <a:ea typeface="MS PGothic" pitchFamily="34" charset="-128"/>
              </a:defRPr>
            </a:lvl3pPr>
            <a:lvl4pPr marL="1600200" indent="-228600" algn="l">
              <a:spcBef>
                <a:spcPts val="400"/>
              </a:spcBef>
              <a:buClr>
                <a:srgbClr val="C32D2E"/>
              </a:buClr>
              <a:buSzPct val="75000"/>
              <a:buFont typeface="Wingdings" pitchFamily="2" charset="2"/>
              <a:buChar char=""/>
              <a:defRPr sz="2000">
                <a:solidFill>
                  <a:schemeClr val="tx1"/>
                </a:solidFill>
                <a:latin typeface="Tw Cen MT" charset="0"/>
                <a:ea typeface="MS PGothic" pitchFamily="34" charset="-128"/>
              </a:defRPr>
            </a:lvl4pPr>
            <a:lvl5pPr marL="2057400" indent="-228600" algn="l">
              <a:spcBef>
                <a:spcPts val="400"/>
              </a:spcBef>
              <a:buClr>
                <a:srgbClr val="84AA33"/>
              </a:buClr>
              <a:buSzPct val="65000"/>
              <a:buFont typeface="Wingdings" pitchFamily="2" charset="2"/>
              <a:buChar char=""/>
              <a:defRPr sz="2000">
                <a:solidFill>
                  <a:schemeClr val="tx1"/>
                </a:solidFill>
                <a:latin typeface="Tw Cen MT" charset="0"/>
                <a:ea typeface="MS PGothic" pitchFamily="34" charset="-128"/>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9pPr>
          </a:lstStyle>
          <a:p>
            <a:pPr eaLnBrk="0" hangingPunct="0">
              <a:spcBef>
                <a:spcPct val="0"/>
              </a:spcBef>
              <a:buClrTx/>
              <a:buSzTx/>
              <a:buNone/>
              <a:defRPr/>
            </a:pPr>
            <a:r>
              <a:rPr lang="en-US" altLang="en-US" sz="1000" dirty="0">
                <a:solidFill>
                  <a:srgbClr val="000000"/>
                </a:solidFill>
                <a:latin typeface="Lucida Sans" charset="0"/>
                <a:cs typeface="Arial" pitchFamily="34" charset="0"/>
              </a:rPr>
              <a:t>Median survival in months</a:t>
            </a:r>
          </a:p>
        </p:txBody>
      </p:sp>
      <p:graphicFrame>
        <p:nvGraphicFramePr>
          <p:cNvPr id="6" name="Chart 5"/>
          <p:cNvGraphicFramePr>
            <a:graphicFrameLocks/>
          </p:cNvGraphicFramePr>
          <p:nvPr>
            <p:extLst/>
          </p:nvPr>
        </p:nvGraphicFramePr>
        <p:xfrm>
          <a:off x="2352675" y="2028825"/>
          <a:ext cx="7486650" cy="280035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1848198" y="6270056"/>
            <a:ext cx="4247803" cy="307777"/>
          </a:xfrm>
          <a:prstGeom prst="rect">
            <a:avLst/>
          </a:prstGeom>
          <a:noFill/>
        </p:spPr>
        <p:txBody>
          <a:bodyPr wrap="square" rtlCol="0">
            <a:spAutoFit/>
          </a:bodyPr>
          <a:lstStyle/>
          <a:p>
            <a:pPr>
              <a:defRPr/>
            </a:pPr>
            <a:r>
              <a:rPr lang="en-US" sz="1400" dirty="0">
                <a:solidFill>
                  <a:prstClr val="black"/>
                </a:solidFill>
              </a:rPr>
              <a:t>Dasari et al, unpublished data </a:t>
            </a:r>
          </a:p>
        </p:txBody>
      </p:sp>
    </p:spTree>
    <p:extLst>
      <p:ext uri="{BB962C8B-B14F-4D97-AF65-F5344CB8AC3E}">
        <p14:creationId xmlns:p14="http://schemas.microsoft.com/office/powerpoint/2010/main" val="257910619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eaLnBrk="1" hangingPunct="1"/>
            <a:r>
              <a:rPr lang="en-US" altLang="en-US"/>
              <a:t>Management of Carcinoid</a:t>
            </a:r>
          </a:p>
        </p:txBody>
      </p:sp>
      <p:sp>
        <p:nvSpPr>
          <p:cNvPr id="3" name="Rectangle 2"/>
          <p:cNvSpPr>
            <a:spLocks noChangeArrowheads="1"/>
          </p:cNvSpPr>
          <p:nvPr/>
        </p:nvSpPr>
        <p:spPr bwMode="auto">
          <a:xfrm>
            <a:off x="4030663" y="1752600"/>
            <a:ext cx="4229100" cy="4229100"/>
          </a:xfrm>
          <a:prstGeom prst="rect">
            <a:avLst/>
          </a:prstGeom>
          <a:gradFill rotWithShape="1">
            <a:gsLst>
              <a:gs pos="0">
                <a:srgbClr val="FFFFFF"/>
              </a:gs>
              <a:gs pos="55000">
                <a:srgbClr val="FF0000"/>
              </a:gs>
              <a:gs pos="100000">
                <a:srgbClr val="FF0000"/>
              </a:gs>
            </a:gsLst>
            <a:lin ang="0"/>
          </a:gradFill>
          <a:ln>
            <a:noFill/>
          </a:ln>
          <a:effectLst>
            <a:outerShdw blurRad="38100" dist="30000" dir="5400000" rotWithShape="0">
              <a:srgbClr val="808080">
                <a:alpha val="45000"/>
              </a:srgbClr>
            </a:outerShdw>
          </a:effectLst>
          <a:extLst>
            <a:ext uri="{91240B29-F687-4f45-9708-019B960494DF}">
              <a14:hiddenLine xmlns:a14="http://schemas.microsoft.com/office/drawing/2010/main" xmlns="" w="10000">
                <a:solidFill>
                  <a:srgbClr val="000000"/>
                </a:solidFill>
                <a:miter lim="800000"/>
                <a:headEnd/>
                <a:tailEnd/>
              </a14:hiddenLine>
            </a:ext>
          </a:extLst>
        </p:spPr>
        <p:txBody>
          <a:bodyPr anchor="ctr"/>
          <a:lstStyle/>
          <a:p>
            <a:pPr algn="ctr" fontAlgn="auto">
              <a:spcBef>
                <a:spcPts val="0"/>
              </a:spcBef>
              <a:spcAft>
                <a:spcPts val="0"/>
              </a:spcAft>
              <a:defRPr/>
            </a:pPr>
            <a:endParaRPr lang="en-US">
              <a:solidFill>
                <a:prstClr val="white"/>
              </a:solidFill>
              <a:latin typeface="Calibri" panose="020F0502020204030204" pitchFamily="34" charset="0"/>
              <a:ea typeface="MS PGothic" pitchFamily="34" charset="-128"/>
              <a:cs typeface="+mn-cs"/>
            </a:endParaRPr>
          </a:p>
        </p:txBody>
      </p:sp>
      <p:sp>
        <p:nvSpPr>
          <p:cNvPr id="6" name="Rectangle 5"/>
          <p:cNvSpPr/>
          <p:nvPr/>
        </p:nvSpPr>
        <p:spPr>
          <a:xfrm rot="16200000">
            <a:off x="4031138" y="1752602"/>
            <a:ext cx="4228784" cy="4228783"/>
          </a:xfrm>
          <a:prstGeom prst="rect">
            <a:avLst/>
          </a:prstGeom>
          <a:gradFill flip="none" rotWithShape="1">
            <a:gsLst>
              <a:gs pos="0">
                <a:srgbClr val="561766"/>
              </a:gs>
              <a:gs pos="93000">
                <a:srgbClr val="FFFFFF"/>
              </a:gs>
              <a:gs pos="47000">
                <a:schemeClr val="accent6">
                  <a:lumMod val="75000"/>
                </a:schemeClr>
              </a:gs>
            </a:gsLst>
            <a:path path="circle">
              <a:fillToRect l="100000" t="100000"/>
            </a:path>
            <a:tileRect r="-100000" b="-100000"/>
          </a:gra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latin typeface="Calibri" panose="020F0502020204030204" pitchFamily="34" charset="0"/>
            </a:endParaRPr>
          </a:p>
        </p:txBody>
      </p:sp>
      <p:cxnSp>
        <p:nvCxnSpPr>
          <p:cNvPr id="7" name="Straight Connector 6"/>
          <p:cNvCxnSpPr>
            <a:cxnSpLocks noChangeShapeType="1"/>
          </p:cNvCxnSpPr>
          <p:nvPr/>
        </p:nvCxnSpPr>
        <p:spPr bwMode="auto">
          <a:xfrm>
            <a:off x="6124575" y="1752600"/>
            <a:ext cx="0" cy="4229100"/>
          </a:xfrm>
          <a:prstGeom prst="line">
            <a:avLst/>
          </a:prstGeom>
          <a:noFill/>
          <a:ln w="19050">
            <a:solidFill>
              <a:schemeClr val="tx1"/>
            </a:solidFill>
            <a:round/>
            <a:headEnd/>
            <a:tailEnd/>
          </a:ln>
          <a:effectLst>
            <a:outerShdw blurRad="38100" dist="30000" dir="5400000" rotWithShape="0">
              <a:srgbClr val="808080">
                <a:alpha val="45000"/>
              </a:srgbClr>
            </a:outerShdw>
          </a:effectLst>
          <a:extLst>
            <a:ext uri="{909E8E84-426E-40dd-AFC4-6F175D3DCCD1}">
              <a14:hiddenFill xmlns:a14="http://schemas.microsoft.com/office/drawing/2010/main" xmlns="">
                <a:noFill/>
              </a14:hiddenFill>
            </a:ext>
          </a:extLst>
        </p:spPr>
      </p:cxnSp>
      <p:cxnSp>
        <p:nvCxnSpPr>
          <p:cNvPr id="8" name="Straight Connector 7"/>
          <p:cNvCxnSpPr>
            <a:cxnSpLocks noChangeShapeType="1"/>
          </p:cNvCxnSpPr>
          <p:nvPr/>
        </p:nvCxnSpPr>
        <p:spPr bwMode="auto">
          <a:xfrm rot="-5400000">
            <a:off x="6145213" y="1666875"/>
            <a:ext cx="0" cy="4229100"/>
          </a:xfrm>
          <a:prstGeom prst="line">
            <a:avLst/>
          </a:prstGeom>
          <a:noFill/>
          <a:ln w="19050">
            <a:solidFill>
              <a:schemeClr val="tx1"/>
            </a:solidFill>
            <a:round/>
            <a:headEnd/>
            <a:tailEnd/>
          </a:ln>
          <a:effectLst>
            <a:outerShdw blurRad="38100" dist="30000" dir="5400000" rotWithShape="0">
              <a:srgbClr val="808080">
                <a:alpha val="45000"/>
              </a:srgbClr>
            </a:outerShdw>
          </a:effectLst>
          <a:extLst>
            <a:ext uri="{909E8E84-426E-40dd-AFC4-6F175D3DCCD1}">
              <a14:hiddenFill xmlns:a14="http://schemas.microsoft.com/office/drawing/2010/main" xmlns="">
                <a:noFill/>
              </a14:hiddenFill>
            </a:ext>
          </a:extLst>
        </p:spPr>
      </p:cxnSp>
      <p:sp>
        <p:nvSpPr>
          <p:cNvPr id="9" name="Oval 8"/>
          <p:cNvSpPr/>
          <p:nvPr/>
        </p:nvSpPr>
        <p:spPr>
          <a:xfrm>
            <a:off x="6507322" y="1848146"/>
            <a:ext cx="1676400" cy="1031631"/>
          </a:xfrm>
          <a:prstGeom prst="ellipse">
            <a:avLst/>
          </a:prstGeom>
          <a:solidFill>
            <a:srgbClr val="561766"/>
          </a:solidFill>
          <a:ln>
            <a:noFill/>
          </a:ln>
          <a:scene3d>
            <a:camera prst="orthographicFront"/>
            <a:lightRig rig="threePt" dir="t"/>
          </a:scene3d>
          <a:sp3d>
            <a:bevelT w="101600" h="1016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prstClr val="white"/>
                </a:solidFill>
                <a:latin typeface="Calibri" panose="020F0502020204030204" pitchFamily="34" charset="0"/>
              </a:rPr>
              <a:t>Bulky aggressive</a:t>
            </a:r>
          </a:p>
        </p:txBody>
      </p:sp>
      <p:sp>
        <p:nvSpPr>
          <p:cNvPr id="10" name="Oval 9"/>
          <p:cNvSpPr/>
          <p:nvPr/>
        </p:nvSpPr>
        <p:spPr>
          <a:xfrm>
            <a:off x="4099876" y="4855970"/>
            <a:ext cx="1676400" cy="1031631"/>
          </a:xfrm>
          <a:prstGeom prst="ellipse">
            <a:avLst/>
          </a:prstGeom>
          <a:solidFill>
            <a:schemeClr val="bg1"/>
          </a:solidFill>
          <a:ln>
            <a:noFill/>
          </a:ln>
          <a:scene3d>
            <a:camera prst="orthographicFront"/>
            <a:lightRig rig="threePt" dir="t"/>
          </a:scene3d>
          <a:sp3d>
            <a:bevelT w="101600" h="1016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prstClr val="black"/>
                </a:solidFill>
                <a:latin typeface="Calibri" panose="020F0502020204030204" pitchFamily="34" charset="0"/>
              </a:rPr>
              <a:t>Low volume slow</a:t>
            </a:r>
          </a:p>
        </p:txBody>
      </p:sp>
      <p:sp>
        <p:nvSpPr>
          <p:cNvPr id="12" name="Oval 11"/>
          <p:cNvSpPr/>
          <p:nvPr/>
        </p:nvSpPr>
        <p:spPr>
          <a:xfrm>
            <a:off x="4099876" y="1848146"/>
            <a:ext cx="1676400" cy="1031631"/>
          </a:xfrm>
          <a:prstGeom prst="ellipse">
            <a:avLst/>
          </a:prstGeom>
          <a:solidFill>
            <a:schemeClr val="accent2">
              <a:lumMod val="40000"/>
              <a:lumOff val="60000"/>
            </a:schemeClr>
          </a:solidFill>
          <a:ln>
            <a:noFill/>
          </a:ln>
          <a:scene3d>
            <a:camera prst="orthographicFront"/>
            <a:lightRig rig="threePt" dir="t"/>
          </a:scene3d>
          <a:sp3d>
            <a:bevelT w="101600" h="1016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prstClr val="black"/>
                </a:solidFill>
                <a:latin typeface="Calibri" panose="020F0502020204030204" pitchFamily="34" charset="0"/>
              </a:rPr>
              <a:t>Bulky  slow-growing</a:t>
            </a:r>
          </a:p>
        </p:txBody>
      </p:sp>
      <p:sp>
        <p:nvSpPr>
          <p:cNvPr id="13" name="Oval 12"/>
          <p:cNvSpPr/>
          <p:nvPr/>
        </p:nvSpPr>
        <p:spPr>
          <a:xfrm>
            <a:off x="6507322" y="4855970"/>
            <a:ext cx="1676400" cy="1031631"/>
          </a:xfrm>
          <a:prstGeom prst="ellipse">
            <a:avLst/>
          </a:prstGeom>
          <a:solidFill>
            <a:schemeClr val="accent6">
              <a:lumMod val="60000"/>
              <a:lumOff val="40000"/>
            </a:schemeClr>
          </a:solidFill>
          <a:ln>
            <a:noFill/>
          </a:ln>
          <a:scene3d>
            <a:camera prst="orthographicFront"/>
            <a:lightRig rig="threePt" dir="t"/>
          </a:scene3d>
          <a:sp3d>
            <a:bevelT w="101600" h="1016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prstClr val="black"/>
                </a:solidFill>
                <a:latin typeface="Calibri" panose="020F0502020204030204" pitchFamily="34" charset="0"/>
              </a:rPr>
              <a:t>Low volume aggressive</a:t>
            </a:r>
          </a:p>
        </p:txBody>
      </p:sp>
      <p:sp>
        <p:nvSpPr>
          <p:cNvPr id="14" name="Oval 13"/>
          <p:cNvSpPr/>
          <p:nvPr/>
        </p:nvSpPr>
        <p:spPr>
          <a:xfrm>
            <a:off x="5257800" y="3351177"/>
            <a:ext cx="1676400" cy="1031631"/>
          </a:xfrm>
          <a:prstGeom prst="ellipse">
            <a:avLst/>
          </a:prstGeom>
          <a:solidFill>
            <a:schemeClr val="tx1">
              <a:lumMod val="65000"/>
              <a:lumOff val="35000"/>
            </a:schemeClr>
          </a:solidFill>
          <a:ln>
            <a:noFill/>
          </a:ln>
          <a:scene3d>
            <a:camera prst="orthographicFront"/>
            <a:lightRig rig="threePt" dir="t"/>
          </a:scene3d>
          <a:sp3d>
            <a:bevelT w="101600" h="1016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prstClr val="white"/>
                </a:solidFill>
                <a:latin typeface="Calibri" panose="020F0502020204030204" pitchFamily="34" charset="0"/>
              </a:rPr>
              <a:t>Medium</a:t>
            </a:r>
          </a:p>
        </p:txBody>
      </p:sp>
      <p:sp>
        <p:nvSpPr>
          <p:cNvPr id="15" name="Pentagon 14"/>
          <p:cNvSpPr/>
          <p:nvPr/>
        </p:nvSpPr>
        <p:spPr>
          <a:xfrm rot="16200000">
            <a:off x="1447800" y="3657600"/>
            <a:ext cx="4267200" cy="457200"/>
          </a:xfrm>
          <a:prstGeom prst="homePlate">
            <a:avLst/>
          </a:prstGeom>
          <a:gradFill flip="none" rotWithShape="1">
            <a:gsLst>
              <a:gs pos="59000">
                <a:srgbClr val="FF0000"/>
              </a:gs>
              <a:gs pos="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prstClr val="white"/>
                </a:solidFill>
                <a:latin typeface="Calibri" panose="020F0502020204030204" pitchFamily="34" charset="0"/>
              </a:rPr>
              <a:t>     Disease burden</a:t>
            </a:r>
          </a:p>
        </p:txBody>
      </p:sp>
      <p:sp>
        <p:nvSpPr>
          <p:cNvPr id="16" name="Pentagon 15"/>
          <p:cNvSpPr/>
          <p:nvPr/>
        </p:nvSpPr>
        <p:spPr>
          <a:xfrm>
            <a:off x="4038600" y="6248400"/>
            <a:ext cx="4267200" cy="457200"/>
          </a:xfrm>
          <a:prstGeom prst="homePlate">
            <a:avLst/>
          </a:prstGeom>
          <a:gradFill flip="none" rotWithShape="1">
            <a:gsLst>
              <a:gs pos="51000">
                <a:schemeClr val="tx1">
                  <a:lumMod val="85000"/>
                  <a:lumOff val="15000"/>
                </a:schemeClr>
              </a:gs>
              <a:gs pos="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prstClr val="white"/>
                </a:solidFill>
                <a:latin typeface="Tw Cen MT"/>
              </a:rPr>
              <a:t>     Aggressiveness</a:t>
            </a:r>
          </a:p>
        </p:txBody>
      </p:sp>
      <p:sp>
        <p:nvSpPr>
          <p:cNvPr id="4" name="Rounded Rectangle 3"/>
          <p:cNvSpPr/>
          <p:nvPr/>
        </p:nvSpPr>
        <p:spPr>
          <a:xfrm>
            <a:off x="6324600" y="1905000"/>
            <a:ext cx="1874838" cy="914400"/>
          </a:xfrm>
          <a:prstGeom prst="roundRect">
            <a:avLst/>
          </a:prstGeom>
          <a:solidFill>
            <a:schemeClr val="accent2">
              <a:alpha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r>
              <a:rPr lang="en-US" sz="2000" dirty="0">
                <a:solidFill>
                  <a:prstClr val="white"/>
                </a:solidFill>
                <a:latin typeface="Calibri" panose="020F0502020204030204" pitchFamily="34" charset="0"/>
              </a:rPr>
              <a:t>Systemic </a:t>
            </a:r>
            <a:r>
              <a:rPr lang="en-US" sz="2000" dirty="0" err="1">
                <a:solidFill>
                  <a:prstClr val="white"/>
                </a:solidFill>
                <a:latin typeface="Calibri" panose="020F0502020204030204" pitchFamily="34" charset="0"/>
              </a:rPr>
              <a:t>tx</a:t>
            </a:r>
            <a:endParaRPr lang="en-US" sz="2000" dirty="0">
              <a:solidFill>
                <a:prstClr val="white"/>
              </a:solidFill>
              <a:latin typeface="Calibri" panose="020F0502020204030204" pitchFamily="34" charset="0"/>
            </a:endParaRPr>
          </a:p>
          <a:p>
            <a:pPr algn="ctr" fontAlgn="auto">
              <a:spcBef>
                <a:spcPts val="0"/>
              </a:spcBef>
              <a:spcAft>
                <a:spcPts val="0"/>
              </a:spcAft>
              <a:defRPr/>
            </a:pPr>
            <a:r>
              <a:rPr lang="en-US" sz="2000" dirty="0">
                <a:solidFill>
                  <a:prstClr val="white"/>
                </a:solidFill>
                <a:latin typeface="Calibri" panose="020F0502020204030204" pitchFamily="34" charset="0"/>
              </a:rPr>
              <a:t>PRRT</a:t>
            </a:r>
          </a:p>
          <a:p>
            <a:pPr algn="ctr" fontAlgn="auto">
              <a:spcBef>
                <a:spcPts val="0"/>
              </a:spcBef>
              <a:spcAft>
                <a:spcPts val="0"/>
              </a:spcAft>
              <a:defRPr/>
            </a:pPr>
            <a:r>
              <a:rPr lang="en-US" sz="2000" dirty="0">
                <a:solidFill>
                  <a:prstClr val="white"/>
                </a:solidFill>
                <a:latin typeface="Calibri" panose="020F0502020204030204" pitchFamily="34" charset="0"/>
              </a:rPr>
              <a:t>Investigational</a:t>
            </a:r>
          </a:p>
        </p:txBody>
      </p:sp>
      <p:sp>
        <p:nvSpPr>
          <p:cNvPr id="17" name="Rounded Rectangle 16"/>
          <p:cNvSpPr/>
          <p:nvPr/>
        </p:nvSpPr>
        <p:spPr>
          <a:xfrm>
            <a:off x="4144964" y="1905000"/>
            <a:ext cx="1874837" cy="914400"/>
          </a:xfrm>
          <a:prstGeom prst="roundRect">
            <a:avLst/>
          </a:prstGeom>
          <a:solidFill>
            <a:schemeClr val="accent3">
              <a:lumMod val="75000"/>
              <a:alpha val="85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en-US" sz="2000" dirty="0">
                <a:solidFill>
                  <a:prstClr val="white"/>
                </a:solidFill>
                <a:latin typeface="Calibri" panose="020F0502020204030204" pitchFamily="34" charset="0"/>
              </a:rPr>
              <a:t>Liver-directed</a:t>
            </a:r>
          </a:p>
          <a:p>
            <a:pPr algn="ctr" fontAlgn="auto">
              <a:spcBef>
                <a:spcPts val="0"/>
              </a:spcBef>
              <a:spcAft>
                <a:spcPts val="0"/>
              </a:spcAft>
              <a:defRPr/>
            </a:pPr>
            <a:r>
              <a:rPr lang="en-US" sz="2000" dirty="0">
                <a:solidFill>
                  <a:prstClr val="white"/>
                </a:solidFill>
                <a:latin typeface="Calibri" panose="020F0502020204030204" pitchFamily="34" charset="0"/>
              </a:rPr>
              <a:t>Systemic </a:t>
            </a:r>
            <a:r>
              <a:rPr lang="en-US" sz="2000" dirty="0" err="1">
                <a:solidFill>
                  <a:prstClr val="white"/>
                </a:solidFill>
                <a:latin typeface="Calibri" panose="020F0502020204030204" pitchFamily="34" charset="0"/>
              </a:rPr>
              <a:t>tx</a:t>
            </a:r>
            <a:endParaRPr lang="en-US" sz="2000" dirty="0">
              <a:solidFill>
                <a:prstClr val="white"/>
              </a:solidFill>
              <a:latin typeface="Calibri" panose="020F0502020204030204" pitchFamily="34" charset="0"/>
            </a:endParaRPr>
          </a:p>
          <a:p>
            <a:pPr algn="ctr" fontAlgn="auto">
              <a:spcBef>
                <a:spcPts val="0"/>
              </a:spcBef>
              <a:spcAft>
                <a:spcPts val="0"/>
              </a:spcAft>
              <a:defRPr/>
            </a:pPr>
            <a:r>
              <a:rPr lang="en-US" sz="2000" dirty="0">
                <a:solidFill>
                  <a:prstClr val="white"/>
                </a:solidFill>
                <a:latin typeface="Calibri" panose="020F0502020204030204" pitchFamily="34" charset="0"/>
              </a:rPr>
              <a:t>PRRT</a:t>
            </a:r>
          </a:p>
        </p:txBody>
      </p:sp>
      <p:sp>
        <p:nvSpPr>
          <p:cNvPr id="19" name="Rounded Rectangle 18"/>
          <p:cNvSpPr/>
          <p:nvPr/>
        </p:nvSpPr>
        <p:spPr>
          <a:xfrm>
            <a:off x="5181600" y="3429000"/>
            <a:ext cx="1874838" cy="914400"/>
          </a:xfrm>
          <a:prstGeom prst="roundRect">
            <a:avLst/>
          </a:prstGeom>
          <a:solidFill>
            <a:schemeClr val="accent6">
              <a:alpha val="85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en-US" sz="2000" dirty="0">
                <a:solidFill>
                  <a:prstClr val="white"/>
                </a:solidFill>
                <a:latin typeface="Calibri" panose="020F0502020204030204" pitchFamily="34" charset="0"/>
              </a:rPr>
              <a:t>SSA</a:t>
            </a:r>
          </a:p>
          <a:p>
            <a:pPr algn="ctr" fontAlgn="auto">
              <a:spcBef>
                <a:spcPts val="0"/>
              </a:spcBef>
              <a:spcAft>
                <a:spcPts val="0"/>
              </a:spcAft>
              <a:defRPr/>
            </a:pPr>
            <a:r>
              <a:rPr lang="en-US" sz="2000" dirty="0">
                <a:solidFill>
                  <a:prstClr val="white"/>
                </a:solidFill>
                <a:latin typeface="Calibri" panose="020F0502020204030204" pitchFamily="34" charset="0"/>
              </a:rPr>
              <a:t>Systemic </a:t>
            </a:r>
            <a:r>
              <a:rPr lang="en-US" sz="2000" dirty="0" err="1">
                <a:solidFill>
                  <a:prstClr val="white"/>
                </a:solidFill>
                <a:latin typeface="Calibri" panose="020F0502020204030204" pitchFamily="34" charset="0"/>
              </a:rPr>
              <a:t>tx</a:t>
            </a:r>
            <a:endParaRPr lang="en-US" sz="2000" dirty="0">
              <a:solidFill>
                <a:prstClr val="white"/>
              </a:solidFill>
              <a:latin typeface="Calibri" panose="020F0502020204030204" pitchFamily="34" charset="0"/>
            </a:endParaRPr>
          </a:p>
        </p:txBody>
      </p:sp>
      <p:sp>
        <p:nvSpPr>
          <p:cNvPr id="21" name="Rounded Rectangle 20"/>
          <p:cNvSpPr/>
          <p:nvPr/>
        </p:nvSpPr>
        <p:spPr>
          <a:xfrm>
            <a:off x="4114800" y="4953000"/>
            <a:ext cx="1874838" cy="914400"/>
          </a:xfrm>
          <a:prstGeom prst="roundRect">
            <a:avLst/>
          </a:prstGeom>
          <a:solidFill>
            <a:schemeClr val="accent1">
              <a:alpha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prstClr val="white"/>
                </a:solidFill>
                <a:latin typeface="Calibri" panose="020F0502020204030204" pitchFamily="34" charset="0"/>
              </a:rPr>
              <a:t>Surveillance</a:t>
            </a:r>
          </a:p>
          <a:p>
            <a:pPr algn="ctr" fontAlgn="auto">
              <a:spcBef>
                <a:spcPts val="0"/>
              </a:spcBef>
              <a:spcAft>
                <a:spcPts val="0"/>
              </a:spcAft>
              <a:defRPr/>
            </a:pPr>
            <a:r>
              <a:rPr lang="en-US" sz="2000" dirty="0">
                <a:solidFill>
                  <a:prstClr val="white"/>
                </a:solidFill>
                <a:latin typeface="Calibri" panose="020F0502020204030204" pitchFamily="34" charset="0"/>
              </a:rPr>
              <a:t>SSA</a:t>
            </a:r>
          </a:p>
        </p:txBody>
      </p:sp>
      <p:sp>
        <p:nvSpPr>
          <p:cNvPr id="23" name="Rounded Rectangle 22"/>
          <p:cNvSpPr/>
          <p:nvPr/>
        </p:nvSpPr>
        <p:spPr>
          <a:xfrm>
            <a:off x="6324600" y="4953000"/>
            <a:ext cx="1874838" cy="914400"/>
          </a:xfrm>
          <a:prstGeom prst="roundRect">
            <a:avLst/>
          </a:prstGeom>
          <a:solidFill>
            <a:schemeClr val="accent1">
              <a:alpha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prstClr val="white"/>
                </a:solidFill>
                <a:latin typeface="Calibri" panose="020F0502020204030204" pitchFamily="34" charset="0"/>
              </a:rPr>
              <a:t>Surveillance</a:t>
            </a:r>
          </a:p>
          <a:p>
            <a:pPr algn="ctr" fontAlgn="auto">
              <a:spcBef>
                <a:spcPts val="0"/>
              </a:spcBef>
              <a:spcAft>
                <a:spcPts val="0"/>
              </a:spcAft>
              <a:defRPr/>
            </a:pPr>
            <a:r>
              <a:rPr lang="en-US" sz="2000" dirty="0">
                <a:solidFill>
                  <a:prstClr val="white"/>
                </a:solidFill>
                <a:latin typeface="Calibri" panose="020F0502020204030204" pitchFamily="34" charset="0"/>
              </a:rPr>
              <a:t>SSA</a:t>
            </a:r>
          </a:p>
          <a:p>
            <a:pPr algn="ctr" fontAlgn="auto">
              <a:spcBef>
                <a:spcPts val="0"/>
              </a:spcBef>
              <a:spcAft>
                <a:spcPts val="0"/>
              </a:spcAft>
              <a:defRPr/>
            </a:pPr>
            <a:r>
              <a:rPr lang="en-US" sz="2000" dirty="0">
                <a:solidFill>
                  <a:prstClr val="white"/>
                </a:solidFill>
                <a:latin typeface="Calibri" panose="020F0502020204030204" pitchFamily="34" charset="0"/>
              </a:rPr>
              <a:t>Systemic </a:t>
            </a:r>
            <a:r>
              <a:rPr lang="en-US" sz="2000" dirty="0" err="1">
                <a:solidFill>
                  <a:prstClr val="white"/>
                </a:solidFill>
                <a:latin typeface="Calibri" panose="020F0502020204030204" pitchFamily="34" charset="0"/>
              </a:rPr>
              <a:t>tx</a:t>
            </a:r>
            <a:endParaRPr lang="en-US" sz="2000" dirty="0">
              <a:solidFill>
                <a:prstClr val="white"/>
              </a:solidFill>
              <a:latin typeface="Calibri" panose="020F0502020204030204" pitchFamily="34" charset="0"/>
            </a:endParaRPr>
          </a:p>
        </p:txBody>
      </p:sp>
    </p:spTree>
    <p:extLst>
      <p:ext uri="{BB962C8B-B14F-4D97-AF65-F5344CB8AC3E}">
        <p14:creationId xmlns:p14="http://schemas.microsoft.com/office/powerpoint/2010/main" val="39232386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dissolve">
                                      <p:cBhvr>
                                        <p:cTn id="11" dur="500"/>
                                        <p:tgtEl>
                                          <p:spTgt spid="2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checkerboard(across)">
                                      <p:cBhvr>
                                        <p:cTn id="16" dur="500"/>
                                        <p:tgtEl>
                                          <p:spTgt spid="1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animBg="1"/>
      <p:bldP spid="19" grpId="0" animBg="1"/>
      <p:bldP spid="21"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pPr eaLnBrk="1" hangingPunct="1"/>
            <a:r>
              <a:rPr lang="en-US" altLang="en-US"/>
              <a:t>Management of pNET</a:t>
            </a:r>
          </a:p>
        </p:txBody>
      </p:sp>
      <p:sp>
        <p:nvSpPr>
          <p:cNvPr id="3" name="Rectangle 2"/>
          <p:cNvSpPr>
            <a:spLocks noChangeArrowheads="1"/>
          </p:cNvSpPr>
          <p:nvPr/>
        </p:nvSpPr>
        <p:spPr bwMode="auto">
          <a:xfrm>
            <a:off x="4030663" y="1752600"/>
            <a:ext cx="4229100" cy="4229100"/>
          </a:xfrm>
          <a:prstGeom prst="rect">
            <a:avLst/>
          </a:prstGeom>
          <a:gradFill rotWithShape="1">
            <a:gsLst>
              <a:gs pos="0">
                <a:srgbClr val="FFFFFF"/>
              </a:gs>
              <a:gs pos="55000">
                <a:srgbClr val="FF0000"/>
              </a:gs>
              <a:gs pos="100000">
                <a:srgbClr val="FF0000"/>
              </a:gs>
            </a:gsLst>
            <a:lin ang="0"/>
          </a:gradFill>
          <a:ln>
            <a:noFill/>
          </a:ln>
          <a:effectLst>
            <a:outerShdw blurRad="38100" dist="30000" dir="5400000" rotWithShape="0">
              <a:srgbClr val="808080">
                <a:alpha val="45000"/>
              </a:srgbClr>
            </a:outerShdw>
          </a:effectLst>
          <a:extLst>
            <a:ext uri="{91240B29-F687-4f45-9708-019B960494DF}">
              <a14:hiddenLine xmlns:a14="http://schemas.microsoft.com/office/drawing/2010/main" xmlns="" w="10000">
                <a:solidFill>
                  <a:srgbClr val="000000"/>
                </a:solidFill>
                <a:miter lim="800000"/>
                <a:headEnd/>
                <a:tailEnd/>
              </a14:hiddenLine>
            </a:ext>
          </a:extLst>
        </p:spPr>
        <p:txBody>
          <a:bodyPr anchor="ctr"/>
          <a:lstStyle/>
          <a:p>
            <a:pPr algn="ctr" fontAlgn="auto">
              <a:spcBef>
                <a:spcPts val="0"/>
              </a:spcBef>
              <a:spcAft>
                <a:spcPts val="0"/>
              </a:spcAft>
              <a:defRPr/>
            </a:pPr>
            <a:endParaRPr lang="en-US">
              <a:solidFill>
                <a:prstClr val="white"/>
              </a:solidFill>
              <a:latin typeface="Calibri" panose="020F0502020204030204" pitchFamily="34" charset="0"/>
              <a:ea typeface="MS PGothic" pitchFamily="34" charset="-128"/>
              <a:cs typeface="+mn-cs"/>
            </a:endParaRPr>
          </a:p>
        </p:txBody>
      </p:sp>
      <p:sp>
        <p:nvSpPr>
          <p:cNvPr id="6" name="Rectangle 5"/>
          <p:cNvSpPr/>
          <p:nvPr/>
        </p:nvSpPr>
        <p:spPr>
          <a:xfrm rot="16200000">
            <a:off x="4031138" y="1752602"/>
            <a:ext cx="4228784" cy="4228783"/>
          </a:xfrm>
          <a:prstGeom prst="rect">
            <a:avLst/>
          </a:prstGeom>
          <a:gradFill flip="none" rotWithShape="1">
            <a:gsLst>
              <a:gs pos="0">
                <a:srgbClr val="561766"/>
              </a:gs>
              <a:gs pos="93000">
                <a:srgbClr val="FFFFFF"/>
              </a:gs>
              <a:gs pos="47000">
                <a:schemeClr val="accent6">
                  <a:lumMod val="75000"/>
                </a:schemeClr>
              </a:gs>
            </a:gsLst>
            <a:path path="circle">
              <a:fillToRect l="100000" t="100000"/>
            </a:path>
            <a:tileRect r="-100000" b="-100000"/>
          </a:gra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latin typeface="Calibri" panose="020F0502020204030204" pitchFamily="34" charset="0"/>
            </a:endParaRPr>
          </a:p>
        </p:txBody>
      </p:sp>
      <p:cxnSp>
        <p:nvCxnSpPr>
          <p:cNvPr id="7" name="Straight Connector 6"/>
          <p:cNvCxnSpPr>
            <a:cxnSpLocks noChangeShapeType="1"/>
          </p:cNvCxnSpPr>
          <p:nvPr/>
        </p:nvCxnSpPr>
        <p:spPr bwMode="auto">
          <a:xfrm>
            <a:off x="6124575" y="1752600"/>
            <a:ext cx="0" cy="4229100"/>
          </a:xfrm>
          <a:prstGeom prst="line">
            <a:avLst/>
          </a:prstGeom>
          <a:noFill/>
          <a:ln w="19050">
            <a:solidFill>
              <a:schemeClr val="tx1"/>
            </a:solidFill>
            <a:round/>
            <a:headEnd/>
            <a:tailEnd/>
          </a:ln>
          <a:effectLst>
            <a:outerShdw blurRad="38100" dist="30000" dir="5400000" rotWithShape="0">
              <a:srgbClr val="808080">
                <a:alpha val="45000"/>
              </a:srgbClr>
            </a:outerShdw>
          </a:effectLst>
          <a:extLst>
            <a:ext uri="{909E8E84-426E-40dd-AFC4-6F175D3DCCD1}">
              <a14:hiddenFill xmlns:a14="http://schemas.microsoft.com/office/drawing/2010/main" xmlns="">
                <a:noFill/>
              </a14:hiddenFill>
            </a:ext>
          </a:extLst>
        </p:spPr>
      </p:cxnSp>
      <p:cxnSp>
        <p:nvCxnSpPr>
          <p:cNvPr id="8" name="Straight Connector 7"/>
          <p:cNvCxnSpPr>
            <a:cxnSpLocks noChangeShapeType="1"/>
          </p:cNvCxnSpPr>
          <p:nvPr/>
        </p:nvCxnSpPr>
        <p:spPr bwMode="auto">
          <a:xfrm rot="-5400000">
            <a:off x="6145213" y="1666875"/>
            <a:ext cx="0" cy="4229100"/>
          </a:xfrm>
          <a:prstGeom prst="line">
            <a:avLst/>
          </a:prstGeom>
          <a:noFill/>
          <a:ln w="19050">
            <a:solidFill>
              <a:schemeClr val="tx1"/>
            </a:solidFill>
            <a:round/>
            <a:headEnd/>
            <a:tailEnd/>
          </a:ln>
          <a:effectLst>
            <a:outerShdw blurRad="38100" dist="30000" dir="5400000" rotWithShape="0">
              <a:srgbClr val="808080">
                <a:alpha val="45000"/>
              </a:srgbClr>
            </a:outerShdw>
          </a:effectLst>
          <a:extLst>
            <a:ext uri="{909E8E84-426E-40dd-AFC4-6F175D3DCCD1}">
              <a14:hiddenFill xmlns:a14="http://schemas.microsoft.com/office/drawing/2010/main" xmlns="">
                <a:noFill/>
              </a14:hiddenFill>
            </a:ext>
          </a:extLst>
        </p:spPr>
      </p:cxnSp>
      <p:sp>
        <p:nvSpPr>
          <p:cNvPr id="9" name="Oval 8"/>
          <p:cNvSpPr/>
          <p:nvPr/>
        </p:nvSpPr>
        <p:spPr>
          <a:xfrm>
            <a:off x="6507322" y="1848146"/>
            <a:ext cx="1676400" cy="1031631"/>
          </a:xfrm>
          <a:prstGeom prst="ellipse">
            <a:avLst/>
          </a:prstGeom>
          <a:solidFill>
            <a:srgbClr val="561766"/>
          </a:solidFill>
          <a:ln>
            <a:noFill/>
          </a:ln>
          <a:scene3d>
            <a:camera prst="orthographicFront"/>
            <a:lightRig rig="threePt" dir="t"/>
          </a:scene3d>
          <a:sp3d>
            <a:bevelT w="101600" h="1016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prstClr val="white"/>
                </a:solidFill>
                <a:latin typeface="Calibri" panose="020F0502020204030204" pitchFamily="34" charset="0"/>
              </a:rPr>
              <a:t>Bulky aggressive</a:t>
            </a:r>
          </a:p>
        </p:txBody>
      </p:sp>
      <p:sp>
        <p:nvSpPr>
          <p:cNvPr id="10" name="Oval 9"/>
          <p:cNvSpPr/>
          <p:nvPr/>
        </p:nvSpPr>
        <p:spPr>
          <a:xfrm>
            <a:off x="4099876" y="4855970"/>
            <a:ext cx="1676400" cy="1031631"/>
          </a:xfrm>
          <a:prstGeom prst="ellipse">
            <a:avLst/>
          </a:prstGeom>
          <a:solidFill>
            <a:schemeClr val="bg1"/>
          </a:solidFill>
          <a:ln>
            <a:noFill/>
          </a:ln>
          <a:scene3d>
            <a:camera prst="orthographicFront"/>
            <a:lightRig rig="threePt" dir="t"/>
          </a:scene3d>
          <a:sp3d>
            <a:bevelT w="101600" h="1016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prstClr val="black"/>
                </a:solidFill>
                <a:latin typeface="Calibri" panose="020F0502020204030204" pitchFamily="34" charset="0"/>
              </a:rPr>
              <a:t>Low volume slow</a:t>
            </a:r>
          </a:p>
        </p:txBody>
      </p:sp>
      <p:sp>
        <p:nvSpPr>
          <p:cNvPr id="12" name="Oval 11"/>
          <p:cNvSpPr/>
          <p:nvPr/>
        </p:nvSpPr>
        <p:spPr>
          <a:xfrm>
            <a:off x="4099876" y="1848146"/>
            <a:ext cx="1676400" cy="1031631"/>
          </a:xfrm>
          <a:prstGeom prst="ellipse">
            <a:avLst/>
          </a:prstGeom>
          <a:solidFill>
            <a:schemeClr val="accent2">
              <a:lumMod val="40000"/>
              <a:lumOff val="60000"/>
            </a:schemeClr>
          </a:solidFill>
          <a:ln>
            <a:noFill/>
          </a:ln>
          <a:scene3d>
            <a:camera prst="orthographicFront"/>
            <a:lightRig rig="threePt" dir="t"/>
          </a:scene3d>
          <a:sp3d>
            <a:bevelT w="101600" h="1016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prstClr val="black"/>
                </a:solidFill>
                <a:latin typeface="Calibri" panose="020F0502020204030204" pitchFamily="34" charset="0"/>
              </a:rPr>
              <a:t>Bulky  slow-growing</a:t>
            </a:r>
          </a:p>
        </p:txBody>
      </p:sp>
      <p:sp>
        <p:nvSpPr>
          <p:cNvPr id="13" name="Oval 12"/>
          <p:cNvSpPr/>
          <p:nvPr/>
        </p:nvSpPr>
        <p:spPr>
          <a:xfrm>
            <a:off x="6507322" y="4855970"/>
            <a:ext cx="1676400" cy="1031631"/>
          </a:xfrm>
          <a:prstGeom prst="ellipse">
            <a:avLst/>
          </a:prstGeom>
          <a:solidFill>
            <a:schemeClr val="accent6">
              <a:lumMod val="60000"/>
              <a:lumOff val="40000"/>
            </a:schemeClr>
          </a:solidFill>
          <a:ln>
            <a:noFill/>
          </a:ln>
          <a:scene3d>
            <a:camera prst="orthographicFront"/>
            <a:lightRig rig="threePt" dir="t"/>
          </a:scene3d>
          <a:sp3d>
            <a:bevelT w="101600" h="1016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prstClr val="black"/>
                </a:solidFill>
                <a:latin typeface="Calibri" panose="020F0502020204030204" pitchFamily="34" charset="0"/>
              </a:rPr>
              <a:t>Low volume aggressive</a:t>
            </a:r>
          </a:p>
        </p:txBody>
      </p:sp>
      <p:sp>
        <p:nvSpPr>
          <p:cNvPr id="14" name="Oval 13"/>
          <p:cNvSpPr/>
          <p:nvPr/>
        </p:nvSpPr>
        <p:spPr>
          <a:xfrm>
            <a:off x="5257800" y="3351177"/>
            <a:ext cx="1676400" cy="1031631"/>
          </a:xfrm>
          <a:prstGeom prst="ellipse">
            <a:avLst/>
          </a:prstGeom>
          <a:solidFill>
            <a:schemeClr val="tx1">
              <a:lumMod val="65000"/>
              <a:lumOff val="35000"/>
            </a:schemeClr>
          </a:solidFill>
          <a:ln>
            <a:noFill/>
          </a:ln>
          <a:scene3d>
            <a:camera prst="orthographicFront"/>
            <a:lightRig rig="threePt" dir="t"/>
          </a:scene3d>
          <a:sp3d>
            <a:bevelT w="101600" h="1016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solidFill>
                  <a:prstClr val="white"/>
                </a:solidFill>
                <a:latin typeface="Calibri" panose="020F0502020204030204" pitchFamily="34" charset="0"/>
              </a:rPr>
              <a:t>Medium</a:t>
            </a:r>
          </a:p>
        </p:txBody>
      </p:sp>
      <p:sp>
        <p:nvSpPr>
          <p:cNvPr id="15" name="Pentagon 14"/>
          <p:cNvSpPr/>
          <p:nvPr/>
        </p:nvSpPr>
        <p:spPr>
          <a:xfrm rot="16200000">
            <a:off x="1447800" y="3657600"/>
            <a:ext cx="4267200" cy="457200"/>
          </a:xfrm>
          <a:prstGeom prst="homePlate">
            <a:avLst/>
          </a:prstGeom>
          <a:gradFill flip="none" rotWithShape="1">
            <a:gsLst>
              <a:gs pos="59000">
                <a:srgbClr val="FF0000"/>
              </a:gs>
              <a:gs pos="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prstClr val="white"/>
                </a:solidFill>
                <a:latin typeface="Tw Cen MT"/>
              </a:rPr>
              <a:t>     Disease burden</a:t>
            </a:r>
          </a:p>
        </p:txBody>
      </p:sp>
      <p:sp>
        <p:nvSpPr>
          <p:cNvPr id="16" name="Pentagon 15"/>
          <p:cNvSpPr/>
          <p:nvPr/>
        </p:nvSpPr>
        <p:spPr>
          <a:xfrm>
            <a:off x="4038600" y="6248400"/>
            <a:ext cx="4267200" cy="457200"/>
          </a:xfrm>
          <a:prstGeom prst="homePlate">
            <a:avLst/>
          </a:prstGeom>
          <a:gradFill flip="none" rotWithShape="1">
            <a:gsLst>
              <a:gs pos="51000">
                <a:schemeClr val="tx1">
                  <a:lumMod val="85000"/>
                  <a:lumOff val="15000"/>
                </a:schemeClr>
              </a:gs>
              <a:gs pos="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prstClr val="white"/>
                </a:solidFill>
                <a:latin typeface="Tw Cen MT"/>
              </a:rPr>
              <a:t>Aggressiveness</a:t>
            </a:r>
          </a:p>
        </p:txBody>
      </p:sp>
      <p:sp>
        <p:nvSpPr>
          <p:cNvPr id="4" name="Rounded Rectangle 3"/>
          <p:cNvSpPr/>
          <p:nvPr/>
        </p:nvSpPr>
        <p:spPr>
          <a:xfrm>
            <a:off x="6324600" y="1905000"/>
            <a:ext cx="1874838" cy="914400"/>
          </a:xfrm>
          <a:prstGeom prst="roundRect">
            <a:avLst/>
          </a:prstGeom>
          <a:solidFill>
            <a:schemeClr val="accent2">
              <a:alpha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r>
              <a:rPr lang="en-US" sz="2000" dirty="0">
                <a:solidFill>
                  <a:prstClr val="white"/>
                </a:solidFill>
                <a:latin typeface="Calibri" panose="020F0502020204030204" pitchFamily="34" charset="0"/>
              </a:rPr>
              <a:t>Chemotherapy</a:t>
            </a:r>
          </a:p>
        </p:txBody>
      </p:sp>
      <p:sp>
        <p:nvSpPr>
          <p:cNvPr id="17" name="Rounded Rectangle 16"/>
          <p:cNvSpPr/>
          <p:nvPr/>
        </p:nvSpPr>
        <p:spPr>
          <a:xfrm>
            <a:off x="4144964" y="1905000"/>
            <a:ext cx="1874837" cy="914400"/>
          </a:xfrm>
          <a:prstGeom prst="roundRect">
            <a:avLst/>
          </a:prstGeom>
          <a:solidFill>
            <a:schemeClr val="accent6">
              <a:alpha val="85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en-US" sz="2000" dirty="0">
                <a:solidFill>
                  <a:prstClr val="white"/>
                </a:solidFill>
                <a:latin typeface="Calibri" panose="020F0502020204030204" pitchFamily="34" charset="0"/>
              </a:rPr>
              <a:t>Targeted therapy</a:t>
            </a:r>
          </a:p>
        </p:txBody>
      </p:sp>
      <p:sp>
        <p:nvSpPr>
          <p:cNvPr id="19" name="Rounded Rectangle 18"/>
          <p:cNvSpPr/>
          <p:nvPr/>
        </p:nvSpPr>
        <p:spPr>
          <a:xfrm>
            <a:off x="5181600" y="3429000"/>
            <a:ext cx="1874838" cy="914400"/>
          </a:xfrm>
          <a:prstGeom prst="roundRect">
            <a:avLst/>
          </a:prstGeom>
          <a:solidFill>
            <a:schemeClr val="accent6">
              <a:alpha val="85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en-US" sz="2000" dirty="0">
                <a:solidFill>
                  <a:prstClr val="white"/>
                </a:solidFill>
                <a:latin typeface="Calibri" panose="020F0502020204030204" pitchFamily="34" charset="0"/>
              </a:rPr>
              <a:t>Targeted therapy</a:t>
            </a:r>
          </a:p>
        </p:txBody>
      </p:sp>
      <p:sp>
        <p:nvSpPr>
          <p:cNvPr id="20" name="Rounded Rectangle 19"/>
          <p:cNvSpPr/>
          <p:nvPr/>
        </p:nvSpPr>
        <p:spPr>
          <a:xfrm>
            <a:off x="6354764" y="4953000"/>
            <a:ext cx="1874837" cy="914400"/>
          </a:xfrm>
          <a:prstGeom prst="roundRect">
            <a:avLst/>
          </a:prstGeom>
          <a:solidFill>
            <a:schemeClr val="accent6">
              <a:alpha val="85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en-US" sz="2000" dirty="0">
                <a:solidFill>
                  <a:prstClr val="white"/>
                </a:solidFill>
                <a:latin typeface="Calibri" panose="020F0502020204030204" pitchFamily="34" charset="0"/>
              </a:rPr>
              <a:t>Targeted therapy</a:t>
            </a:r>
          </a:p>
        </p:txBody>
      </p:sp>
      <p:sp>
        <p:nvSpPr>
          <p:cNvPr id="21" name="Rounded Rectangle 20"/>
          <p:cNvSpPr/>
          <p:nvPr/>
        </p:nvSpPr>
        <p:spPr>
          <a:xfrm>
            <a:off x="4114800" y="4953000"/>
            <a:ext cx="1874838" cy="914400"/>
          </a:xfrm>
          <a:prstGeom prst="roundRect">
            <a:avLst/>
          </a:prstGeom>
          <a:solidFill>
            <a:schemeClr val="accent1">
              <a:alpha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dirty="0">
                <a:solidFill>
                  <a:prstClr val="white"/>
                </a:solidFill>
                <a:latin typeface="Calibri" panose="020F0502020204030204" pitchFamily="34" charset="0"/>
              </a:rPr>
              <a:t>Surveillance</a:t>
            </a:r>
          </a:p>
          <a:p>
            <a:pPr algn="ctr" fontAlgn="auto">
              <a:spcBef>
                <a:spcPts val="0"/>
              </a:spcBef>
              <a:spcAft>
                <a:spcPts val="0"/>
              </a:spcAft>
              <a:defRPr/>
            </a:pPr>
            <a:r>
              <a:rPr lang="en-US" sz="2000" dirty="0">
                <a:solidFill>
                  <a:prstClr val="white"/>
                </a:solidFill>
                <a:latin typeface="Calibri" panose="020F0502020204030204" pitchFamily="34" charset="0"/>
              </a:rPr>
              <a:t>SSA</a:t>
            </a:r>
          </a:p>
        </p:txBody>
      </p:sp>
    </p:spTree>
    <p:extLst>
      <p:ext uri="{BB962C8B-B14F-4D97-AF65-F5344CB8AC3E}">
        <p14:creationId xmlns:p14="http://schemas.microsoft.com/office/powerpoint/2010/main" val="13172931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animBg="1"/>
      <p:bldP spid="19" grpId="0" animBg="1"/>
      <p:bldP spid="20"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fontScale="90000"/>
          </a:bodyPr>
          <a:lstStyle/>
          <a:p>
            <a:pPr eaLnBrk="1" fontAlgn="auto" hangingPunct="1">
              <a:spcAft>
                <a:spcPts val="0"/>
              </a:spcAft>
              <a:defRPr/>
            </a:pPr>
            <a:r>
              <a:rPr lang="en-US" altLang="en-US" sz="3600" dirty="0">
                <a:solidFill>
                  <a:srgbClr val="000000"/>
                </a:solidFill>
                <a:ea typeface="+mj-ea"/>
                <a:cs typeface="Arial" pitchFamily="34" charset="0"/>
              </a:rPr>
              <a:t>Trend in OS for advanced pNET</a:t>
            </a:r>
            <a:br>
              <a:rPr lang="en-US" altLang="en-US" sz="3600" dirty="0">
                <a:solidFill>
                  <a:srgbClr val="000000"/>
                </a:solidFill>
                <a:ea typeface="+mj-ea"/>
                <a:cs typeface="Arial" pitchFamily="34" charset="0"/>
              </a:rPr>
            </a:br>
            <a:r>
              <a:rPr lang="en-US" altLang="en-US" sz="2400" dirty="0">
                <a:solidFill>
                  <a:srgbClr val="000000"/>
                </a:solidFill>
                <a:ea typeface="+mj-ea"/>
                <a:cs typeface="Arial" pitchFamily="34" charset="0"/>
              </a:rPr>
              <a:t>Survival from Diagnosis in SEER Database in Months</a:t>
            </a:r>
          </a:p>
        </p:txBody>
      </p:sp>
      <p:sp>
        <p:nvSpPr>
          <p:cNvPr id="69635" name="TextBox 11"/>
          <p:cNvSpPr txBox="1">
            <a:spLocks noChangeArrowheads="1"/>
          </p:cNvSpPr>
          <p:nvPr/>
        </p:nvSpPr>
        <p:spPr bwMode="auto">
          <a:xfrm>
            <a:off x="2038350" y="5876925"/>
            <a:ext cx="83058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gn="l">
              <a:spcBef>
                <a:spcPts val="700"/>
              </a:spcBef>
              <a:buClr>
                <a:schemeClr val="accent2"/>
              </a:buClr>
              <a:buSzPct val="60000"/>
              <a:buFont typeface="Wingdings" pitchFamily="2" charset="2"/>
              <a:buChar char=""/>
              <a:defRPr sz="2900">
                <a:solidFill>
                  <a:schemeClr val="tx1"/>
                </a:solidFill>
                <a:latin typeface="Tw Cen MT" charset="0"/>
                <a:ea typeface="MS PGothic" pitchFamily="34" charset="-128"/>
              </a:defRPr>
            </a:lvl1pPr>
            <a:lvl2pPr marL="742950" indent="-285750" algn="l">
              <a:spcBef>
                <a:spcPts val="550"/>
              </a:spcBef>
              <a:buClr>
                <a:schemeClr val="accent1"/>
              </a:buClr>
              <a:buSzPct val="70000"/>
              <a:buFont typeface="Wingdings 2" pitchFamily="18" charset="2"/>
              <a:buChar char=""/>
              <a:defRPr sz="2600">
                <a:solidFill>
                  <a:schemeClr val="tx1"/>
                </a:solidFill>
                <a:latin typeface="Tw Cen MT" charset="0"/>
                <a:ea typeface="MS PGothic" pitchFamily="34" charset="-128"/>
              </a:defRPr>
            </a:lvl2pPr>
            <a:lvl3pPr marL="1143000" indent="-228600" algn="l">
              <a:spcBef>
                <a:spcPts val="500"/>
              </a:spcBef>
              <a:buClr>
                <a:schemeClr val="accent2"/>
              </a:buClr>
              <a:buSzPct val="75000"/>
              <a:buFont typeface="Wingdings" pitchFamily="2" charset="2"/>
              <a:buChar char=""/>
              <a:defRPr sz="2300">
                <a:solidFill>
                  <a:schemeClr val="tx1"/>
                </a:solidFill>
                <a:latin typeface="Tw Cen MT" charset="0"/>
                <a:ea typeface="MS PGothic" pitchFamily="34" charset="-128"/>
              </a:defRPr>
            </a:lvl3pPr>
            <a:lvl4pPr marL="1600200" indent="-228600" algn="l">
              <a:spcBef>
                <a:spcPts val="400"/>
              </a:spcBef>
              <a:buClr>
                <a:srgbClr val="C32D2E"/>
              </a:buClr>
              <a:buSzPct val="75000"/>
              <a:buFont typeface="Wingdings" pitchFamily="2" charset="2"/>
              <a:buChar char=""/>
              <a:defRPr sz="2000">
                <a:solidFill>
                  <a:schemeClr val="tx1"/>
                </a:solidFill>
                <a:latin typeface="Tw Cen MT" charset="0"/>
                <a:ea typeface="MS PGothic" pitchFamily="34" charset="-128"/>
              </a:defRPr>
            </a:lvl4pPr>
            <a:lvl5pPr marL="2057400" indent="-228600" algn="l">
              <a:spcBef>
                <a:spcPts val="400"/>
              </a:spcBef>
              <a:buClr>
                <a:srgbClr val="84AA33"/>
              </a:buClr>
              <a:buSzPct val="65000"/>
              <a:buFont typeface="Wingdings" pitchFamily="2" charset="2"/>
              <a:buChar char=""/>
              <a:defRPr sz="2000">
                <a:solidFill>
                  <a:schemeClr val="tx1"/>
                </a:solidFill>
                <a:latin typeface="Tw Cen MT" charset="0"/>
                <a:ea typeface="MS PGothic" pitchFamily="34" charset="-128"/>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charset="0"/>
                <a:ea typeface="MS PGothic" pitchFamily="34" charset="-128"/>
              </a:defRPr>
            </a:lvl9pPr>
          </a:lstStyle>
          <a:p>
            <a:pPr>
              <a:spcBef>
                <a:spcPct val="0"/>
              </a:spcBef>
              <a:buClrTx/>
              <a:buSzTx/>
              <a:buNone/>
              <a:defRPr/>
            </a:pPr>
            <a:r>
              <a:rPr lang="en-US" altLang="en-US" sz="1000">
                <a:solidFill>
                  <a:srgbClr val="000000"/>
                </a:solidFill>
                <a:cs typeface="Tahoma" pitchFamily="34" charset="0"/>
              </a:rPr>
              <a:t>Source: Surveillance, Epidemiology, and End Results (SEER) Program (www.seer.cancer.gov) Research Data (1973-2011), National Cancer Institute, DCCPS, Surveillance Research Program, Surveillance Systems Branch, released April 2014, based on the November 2013 submission.</a:t>
            </a:r>
          </a:p>
        </p:txBody>
      </p:sp>
      <p:grpSp>
        <p:nvGrpSpPr>
          <p:cNvPr id="277" name="Group 276"/>
          <p:cNvGrpSpPr>
            <a:grpSpLocks/>
          </p:cNvGrpSpPr>
          <p:nvPr/>
        </p:nvGrpSpPr>
        <p:grpSpPr bwMode="auto">
          <a:xfrm>
            <a:off x="3268664" y="2060576"/>
            <a:ext cx="606425" cy="608013"/>
            <a:chOff x="1744663" y="2270125"/>
            <a:chExt cx="606425" cy="608013"/>
          </a:xfrm>
        </p:grpSpPr>
        <p:sp>
          <p:nvSpPr>
            <p:cNvPr id="278" name="Freeform 230"/>
            <p:cNvSpPr>
              <a:spLocks/>
            </p:cNvSpPr>
            <p:nvPr/>
          </p:nvSpPr>
          <p:spPr bwMode="auto">
            <a:xfrm>
              <a:off x="1771650" y="2295525"/>
              <a:ext cx="563563" cy="565150"/>
            </a:xfrm>
            <a:custGeom>
              <a:avLst/>
              <a:gdLst>
                <a:gd name="T0" fmla="*/ 0 w 355"/>
                <a:gd name="T1" fmla="*/ 0 h 356"/>
                <a:gd name="T2" fmla="*/ 0 w 355"/>
                <a:gd name="T3" fmla="*/ 49 h 356"/>
                <a:gd name="T4" fmla="*/ 32 w 355"/>
                <a:gd name="T5" fmla="*/ 49 h 356"/>
                <a:gd name="T6" fmla="*/ 32 w 355"/>
                <a:gd name="T7" fmla="*/ 140 h 356"/>
                <a:gd name="T8" fmla="*/ 64 w 355"/>
                <a:gd name="T9" fmla="*/ 140 h 356"/>
                <a:gd name="T10" fmla="*/ 64 w 355"/>
                <a:gd name="T11" fmla="*/ 183 h 356"/>
                <a:gd name="T12" fmla="*/ 96 w 355"/>
                <a:gd name="T13" fmla="*/ 183 h 356"/>
                <a:gd name="T14" fmla="*/ 96 w 355"/>
                <a:gd name="T15" fmla="*/ 200 h 356"/>
                <a:gd name="T16" fmla="*/ 129 w 355"/>
                <a:gd name="T17" fmla="*/ 200 h 356"/>
                <a:gd name="T18" fmla="*/ 129 w 355"/>
                <a:gd name="T19" fmla="*/ 226 h 356"/>
                <a:gd name="T20" fmla="*/ 156 w 355"/>
                <a:gd name="T21" fmla="*/ 226 h 356"/>
                <a:gd name="T22" fmla="*/ 156 w 355"/>
                <a:gd name="T23" fmla="*/ 259 h 356"/>
                <a:gd name="T24" fmla="*/ 258 w 355"/>
                <a:gd name="T25" fmla="*/ 259 h 356"/>
                <a:gd name="T26" fmla="*/ 258 w 355"/>
                <a:gd name="T27" fmla="*/ 356 h 356"/>
                <a:gd name="T28" fmla="*/ 355 w 355"/>
                <a:gd name="T29" fmla="*/ 3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5" h="356">
                  <a:moveTo>
                    <a:pt x="0" y="0"/>
                  </a:moveTo>
                  <a:lnTo>
                    <a:pt x="0" y="49"/>
                  </a:lnTo>
                  <a:lnTo>
                    <a:pt x="32" y="49"/>
                  </a:lnTo>
                  <a:lnTo>
                    <a:pt x="32" y="140"/>
                  </a:lnTo>
                  <a:lnTo>
                    <a:pt x="64" y="140"/>
                  </a:lnTo>
                  <a:lnTo>
                    <a:pt x="64" y="183"/>
                  </a:lnTo>
                  <a:lnTo>
                    <a:pt x="96" y="183"/>
                  </a:lnTo>
                  <a:lnTo>
                    <a:pt x="96" y="200"/>
                  </a:lnTo>
                  <a:lnTo>
                    <a:pt x="129" y="200"/>
                  </a:lnTo>
                  <a:lnTo>
                    <a:pt x="129" y="226"/>
                  </a:lnTo>
                  <a:lnTo>
                    <a:pt x="156" y="226"/>
                  </a:lnTo>
                  <a:lnTo>
                    <a:pt x="156" y="259"/>
                  </a:lnTo>
                  <a:lnTo>
                    <a:pt x="258" y="259"/>
                  </a:lnTo>
                  <a:lnTo>
                    <a:pt x="258" y="356"/>
                  </a:lnTo>
                  <a:lnTo>
                    <a:pt x="355" y="356"/>
                  </a:lnTo>
                </a:path>
              </a:pathLst>
            </a:custGeom>
            <a:noFill/>
            <a:ln w="17463" cap="flat">
              <a:solidFill>
                <a:srgbClr val="ED1C24"/>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nvGrpSpPr>
            <p:cNvPr id="69899" name="Group 278"/>
            <p:cNvGrpSpPr>
              <a:grpSpLocks/>
            </p:cNvGrpSpPr>
            <p:nvPr/>
          </p:nvGrpSpPr>
          <p:grpSpPr bwMode="auto">
            <a:xfrm>
              <a:off x="2155825" y="2835275"/>
              <a:ext cx="195263" cy="42863"/>
              <a:chOff x="2155825" y="2835275"/>
              <a:chExt cx="195263" cy="42863"/>
            </a:xfrm>
          </p:grpSpPr>
          <p:sp>
            <p:nvSpPr>
              <p:cNvPr id="302" name="Line 231"/>
              <p:cNvSpPr>
                <a:spLocks noChangeShapeType="1"/>
              </p:cNvSpPr>
              <p:nvPr/>
            </p:nvSpPr>
            <p:spPr bwMode="auto">
              <a:xfrm>
                <a:off x="2335213" y="2835275"/>
                <a:ext cx="0" cy="42863"/>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03" name="Line 232"/>
              <p:cNvSpPr>
                <a:spLocks noChangeShapeType="1"/>
              </p:cNvSpPr>
              <p:nvPr/>
            </p:nvSpPr>
            <p:spPr bwMode="auto">
              <a:xfrm>
                <a:off x="2308225" y="2860675"/>
                <a:ext cx="42863"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04" name="Line 233"/>
              <p:cNvSpPr>
                <a:spLocks noChangeShapeType="1"/>
              </p:cNvSpPr>
              <p:nvPr/>
            </p:nvSpPr>
            <p:spPr bwMode="auto">
              <a:xfrm>
                <a:off x="2274888" y="2835275"/>
                <a:ext cx="0" cy="42863"/>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05" name="Line 234"/>
              <p:cNvSpPr>
                <a:spLocks noChangeShapeType="1"/>
              </p:cNvSpPr>
              <p:nvPr/>
            </p:nvSpPr>
            <p:spPr bwMode="auto">
              <a:xfrm>
                <a:off x="2257425" y="2860675"/>
                <a:ext cx="42863"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06" name="Line 235"/>
              <p:cNvSpPr>
                <a:spLocks noChangeShapeType="1"/>
              </p:cNvSpPr>
              <p:nvPr/>
            </p:nvSpPr>
            <p:spPr bwMode="auto">
              <a:xfrm>
                <a:off x="2232025" y="2835275"/>
                <a:ext cx="0" cy="42863"/>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07" name="Line 236"/>
              <p:cNvSpPr>
                <a:spLocks noChangeShapeType="1"/>
              </p:cNvSpPr>
              <p:nvPr/>
            </p:nvSpPr>
            <p:spPr bwMode="auto">
              <a:xfrm>
                <a:off x="2206625" y="2860675"/>
                <a:ext cx="42863"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08" name="Line 237"/>
              <p:cNvSpPr>
                <a:spLocks noChangeShapeType="1"/>
              </p:cNvSpPr>
              <p:nvPr/>
            </p:nvSpPr>
            <p:spPr bwMode="auto">
              <a:xfrm>
                <a:off x="2181225" y="2835275"/>
                <a:ext cx="0" cy="42863"/>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09" name="Line 238"/>
              <p:cNvSpPr>
                <a:spLocks noChangeShapeType="1"/>
              </p:cNvSpPr>
              <p:nvPr/>
            </p:nvSpPr>
            <p:spPr bwMode="auto">
              <a:xfrm>
                <a:off x="2155825" y="2860675"/>
                <a:ext cx="41275"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grpSp>
          <p:nvGrpSpPr>
            <p:cNvPr id="69900" name="Group 279"/>
            <p:cNvGrpSpPr>
              <a:grpSpLocks/>
            </p:cNvGrpSpPr>
            <p:nvPr/>
          </p:nvGrpSpPr>
          <p:grpSpPr bwMode="auto">
            <a:xfrm>
              <a:off x="2001838" y="2681288"/>
              <a:ext cx="144463" cy="42863"/>
              <a:chOff x="2001838" y="2681288"/>
              <a:chExt cx="144463" cy="42863"/>
            </a:xfrm>
          </p:grpSpPr>
          <p:sp>
            <p:nvSpPr>
              <p:cNvPr id="296" name="Line 239"/>
              <p:cNvSpPr>
                <a:spLocks noChangeShapeType="1"/>
              </p:cNvSpPr>
              <p:nvPr/>
            </p:nvSpPr>
            <p:spPr bwMode="auto">
              <a:xfrm>
                <a:off x="2128838" y="2681288"/>
                <a:ext cx="0" cy="42862"/>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297" name="Line 240"/>
              <p:cNvSpPr>
                <a:spLocks noChangeShapeType="1"/>
              </p:cNvSpPr>
              <p:nvPr/>
            </p:nvSpPr>
            <p:spPr bwMode="auto">
              <a:xfrm>
                <a:off x="2103438" y="2706688"/>
                <a:ext cx="42862"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298" name="Line 241"/>
              <p:cNvSpPr>
                <a:spLocks noChangeShapeType="1"/>
              </p:cNvSpPr>
              <p:nvPr/>
            </p:nvSpPr>
            <p:spPr bwMode="auto">
              <a:xfrm>
                <a:off x="2078038" y="2681288"/>
                <a:ext cx="0" cy="42862"/>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299" name="Line 242"/>
              <p:cNvSpPr>
                <a:spLocks noChangeShapeType="1"/>
              </p:cNvSpPr>
              <p:nvPr/>
            </p:nvSpPr>
            <p:spPr bwMode="auto">
              <a:xfrm>
                <a:off x="2052638" y="2706688"/>
                <a:ext cx="42862"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00" name="Line 243"/>
              <p:cNvSpPr>
                <a:spLocks noChangeShapeType="1"/>
              </p:cNvSpPr>
              <p:nvPr/>
            </p:nvSpPr>
            <p:spPr bwMode="auto">
              <a:xfrm>
                <a:off x="2027238" y="2681288"/>
                <a:ext cx="0" cy="42862"/>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01" name="Line 244"/>
              <p:cNvSpPr>
                <a:spLocks noChangeShapeType="1"/>
              </p:cNvSpPr>
              <p:nvPr/>
            </p:nvSpPr>
            <p:spPr bwMode="auto">
              <a:xfrm>
                <a:off x="2001838" y="2706688"/>
                <a:ext cx="42862"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grpSp>
          <p:nvGrpSpPr>
            <p:cNvPr id="69901" name="Group 280"/>
            <p:cNvGrpSpPr>
              <a:grpSpLocks/>
            </p:cNvGrpSpPr>
            <p:nvPr/>
          </p:nvGrpSpPr>
          <p:grpSpPr bwMode="auto">
            <a:xfrm>
              <a:off x="1949450" y="2638425"/>
              <a:ext cx="42863" cy="42863"/>
              <a:chOff x="1949450" y="2638425"/>
              <a:chExt cx="42863" cy="42863"/>
            </a:xfrm>
          </p:grpSpPr>
          <p:sp>
            <p:nvSpPr>
              <p:cNvPr id="294" name="Line 245"/>
              <p:cNvSpPr>
                <a:spLocks noChangeShapeType="1"/>
              </p:cNvSpPr>
              <p:nvPr/>
            </p:nvSpPr>
            <p:spPr bwMode="auto">
              <a:xfrm>
                <a:off x="1976438" y="2638425"/>
                <a:ext cx="0" cy="42863"/>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295" name="Line 246"/>
              <p:cNvSpPr>
                <a:spLocks noChangeShapeType="1"/>
              </p:cNvSpPr>
              <p:nvPr/>
            </p:nvSpPr>
            <p:spPr bwMode="auto">
              <a:xfrm>
                <a:off x="1949450" y="2654300"/>
                <a:ext cx="42863"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grpSp>
          <p:nvGrpSpPr>
            <p:cNvPr id="69902" name="Group 281"/>
            <p:cNvGrpSpPr>
              <a:grpSpLocks/>
            </p:cNvGrpSpPr>
            <p:nvPr/>
          </p:nvGrpSpPr>
          <p:grpSpPr bwMode="auto">
            <a:xfrm>
              <a:off x="1898650" y="2595563"/>
              <a:ext cx="42863" cy="42863"/>
              <a:chOff x="1898650" y="2595563"/>
              <a:chExt cx="42863" cy="42863"/>
            </a:xfrm>
          </p:grpSpPr>
          <p:sp>
            <p:nvSpPr>
              <p:cNvPr id="292" name="Line 247"/>
              <p:cNvSpPr>
                <a:spLocks noChangeShapeType="1"/>
              </p:cNvSpPr>
              <p:nvPr/>
            </p:nvSpPr>
            <p:spPr bwMode="auto">
              <a:xfrm>
                <a:off x="1924050" y="2595563"/>
                <a:ext cx="0" cy="42862"/>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293" name="Line 248"/>
              <p:cNvSpPr>
                <a:spLocks noChangeShapeType="1"/>
              </p:cNvSpPr>
              <p:nvPr/>
            </p:nvSpPr>
            <p:spPr bwMode="auto">
              <a:xfrm>
                <a:off x="1898650" y="2613025"/>
                <a:ext cx="42863"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grpSp>
          <p:nvGrpSpPr>
            <p:cNvPr id="69903" name="Group 282"/>
            <p:cNvGrpSpPr>
              <a:grpSpLocks/>
            </p:cNvGrpSpPr>
            <p:nvPr/>
          </p:nvGrpSpPr>
          <p:grpSpPr bwMode="auto">
            <a:xfrm>
              <a:off x="1855788" y="2560638"/>
              <a:ext cx="42863" cy="42863"/>
              <a:chOff x="1855788" y="2560638"/>
              <a:chExt cx="42863" cy="42863"/>
            </a:xfrm>
          </p:grpSpPr>
          <p:sp>
            <p:nvSpPr>
              <p:cNvPr id="290" name="Line 249"/>
              <p:cNvSpPr>
                <a:spLocks noChangeShapeType="1"/>
              </p:cNvSpPr>
              <p:nvPr/>
            </p:nvSpPr>
            <p:spPr bwMode="auto">
              <a:xfrm>
                <a:off x="1873250" y="2560638"/>
                <a:ext cx="0" cy="42862"/>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291" name="Line 250"/>
              <p:cNvSpPr>
                <a:spLocks noChangeShapeType="1"/>
              </p:cNvSpPr>
              <p:nvPr/>
            </p:nvSpPr>
            <p:spPr bwMode="auto">
              <a:xfrm>
                <a:off x="1855788" y="2578100"/>
                <a:ext cx="42862"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grpSp>
          <p:nvGrpSpPr>
            <p:cNvPr id="69904" name="Group 283"/>
            <p:cNvGrpSpPr>
              <a:grpSpLocks/>
            </p:cNvGrpSpPr>
            <p:nvPr/>
          </p:nvGrpSpPr>
          <p:grpSpPr bwMode="auto">
            <a:xfrm>
              <a:off x="1804988" y="2492375"/>
              <a:ext cx="42863" cy="42863"/>
              <a:chOff x="1804988" y="2492375"/>
              <a:chExt cx="42863" cy="42863"/>
            </a:xfrm>
          </p:grpSpPr>
          <p:sp>
            <p:nvSpPr>
              <p:cNvPr id="288" name="Line 251"/>
              <p:cNvSpPr>
                <a:spLocks noChangeShapeType="1"/>
              </p:cNvSpPr>
              <p:nvPr/>
            </p:nvSpPr>
            <p:spPr bwMode="auto">
              <a:xfrm>
                <a:off x="1822450" y="2492375"/>
                <a:ext cx="0" cy="42863"/>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289" name="Line 252"/>
              <p:cNvSpPr>
                <a:spLocks noChangeShapeType="1"/>
              </p:cNvSpPr>
              <p:nvPr/>
            </p:nvSpPr>
            <p:spPr bwMode="auto">
              <a:xfrm>
                <a:off x="1804988" y="2517775"/>
                <a:ext cx="42862"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grpSp>
          <p:nvGrpSpPr>
            <p:cNvPr id="69905" name="Group 284"/>
            <p:cNvGrpSpPr>
              <a:grpSpLocks/>
            </p:cNvGrpSpPr>
            <p:nvPr/>
          </p:nvGrpSpPr>
          <p:grpSpPr bwMode="auto">
            <a:xfrm>
              <a:off x="1744663" y="2270125"/>
              <a:ext cx="42863" cy="42863"/>
              <a:chOff x="1744663" y="2270125"/>
              <a:chExt cx="42863" cy="42863"/>
            </a:xfrm>
          </p:grpSpPr>
          <p:sp>
            <p:nvSpPr>
              <p:cNvPr id="286" name="Line 253"/>
              <p:cNvSpPr>
                <a:spLocks noChangeShapeType="1"/>
              </p:cNvSpPr>
              <p:nvPr/>
            </p:nvSpPr>
            <p:spPr bwMode="auto">
              <a:xfrm>
                <a:off x="1771650" y="2270125"/>
                <a:ext cx="0" cy="42863"/>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287" name="Line 254"/>
              <p:cNvSpPr>
                <a:spLocks noChangeShapeType="1"/>
              </p:cNvSpPr>
              <p:nvPr/>
            </p:nvSpPr>
            <p:spPr bwMode="auto">
              <a:xfrm>
                <a:off x="1744663" y="2295525"/>
                <a:ext cx="42862" cy="0"/>
              </a:xfrm>
              <a:prstGeom prst="line">
                <a:avLst/>
              </a:prstGeom>
              <a:noFill/>
              <a:ln w="17463" cap="flat">
                <a:solidFill>
                  <a:srgbClr val="ED1C24"/>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grpSp>
      <p:grpSp>
        <p:nvGrpSpPr>
          <p:cNvPr id="69637" name="Group 309"/>
          <p:cNvGrpSpPr>
            <a:grpSpLocks/>
          </p:cNvGrpSpPr>
          <p:nvPr/>
        </p:nvGrpSpPr>
        <p:grpSpPr bwMode="auto">
          <a:xfrm>
            <a:off x="3252788" y="5413376"/>
            <a:ext cx="6255442" cy="332789"/>
            <a:chOff x="1728788" y="5629275"/>
            <a:chExt cx="6255443" cy="332790"/>
          </a:xfrm>
        </p:grpSpPr>
        <p:sp>
          <p:nvSpPr>
            <p:cNvPr id="311" name="Rectangle 19"/>
            <p:cNvSpPr>
              <a:spLocks noChangeArrowheads="1"/>
            </p:cNvSpPr>
            <p:nvPr/>
          </p:nvSpPr>
          <p:spPr bwMode="auto">
            <a:xfrm>
              <a:off x="4572000" y="5792788"/>
              <a:ext cx="501740"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b="1">
                  <a:solidFill>
                    <a:srgbClr val="000000"/>
                  </a:solidFill>
                  <a:latin typeface="Arial Bold" charset="0"/>
                  <a:ea typeface="MS PGothic" pitchFamily="34" charset="-128"/>
                </a:rPr>
                <a:t>Months</a:t>
              </a:r>
              <a:endParaRPr lang="en-US" altLang="en-US">
                <a:solidFill>
                  <a:prstClr val="black"/>
                </a:solidFill>
                <a:ea typeface="MS PGothic" pitchFamily="34" charset="-128"/>
              </a:endParaRPr>
            </a:p>
          </p:txBody>
        </p:sp>
        <p:grpSp>
          <p:nvGrpSpPr>
            <p:cNvPr id="69886" name="Group 311"/>
            <p:cNvGrpSpPr>
              <a:grpSpLocks/>
            </p:cNvGrpSpPr>
            <p:nvPr/>
          </p:nvGrpSpPr>
          <p:grpSpPr bwMode="auto">
            <a:xfrm>
              <a:off x="1728788" y="5629275"/>
              <a:ext cx="6255443" cy="169864"/>
              <a:chOff x="1728788" y="5629275"/>
              <a:chExt cx="6255443" cy="169864"/>
            </a:xfrm>
          </p:grpSpPr>
          <p:sp>
            <p:nvSpPr>
              <p:cNvPr id="313" name="Rectangle 8"/>
              <p:cNvSpPr>
                <a:spLocks noChangeArrowheads="1"/>
              </p:cNvSpPr>
              <p:nvPr/>
            </p:nvSpPr>
            <p:spPr bwMode="auto">
              <a:xfrm>
                <a:off x="7748589" y="5629275"/>
                <a:ext cx="235642" cy="16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120</a:t>
                </a:r>
                <a:endParaRPr lang="en-US" altLang="en-US">
                  <a:solidFill>
                    <a:prstClr val="black"/>
                  </a:solidFill>
                  <a:ea typeface="MS PGothic" pitchFamily="34" charset="-128"/>
                </a:endParaRPr>
              </a:p>
            </p:txBody>
          </p:sp>
          <p:sp>
            <p:nvSpPr>
              <p:cNvPr id="314" name="Rectangle 10"/>
              <p:cNvSpPr>
                <a:spLocks noChangeArrowheads="1"/>
              </p:cNvSpPr>
              <p:nvPr/>
            </p:nvSpPr>
            <p:spPr bwMode="auto">
              <a:xfrm>
                <a:off x="7142164" y="5629275"/>
                <a:ext cx="235642" cy="16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108</a:t>
                </a:r>
                <a:endParaRPr lang="en-US" altLang="en-US">
                  <a:solidFill>
                    <a:prstClr val="black"/>
                  </a:solidFill>
                  <a:ea typeface="MS PGothic" pitchFamily="34" charset="-128"/>
                </a:endParaRPr>
              </a:p>
            </p:txBody>
          </p:sp>
          <p:sp>
            <p:nvSpPr>
              <p:cNvPr id="315" name="Rectangle 12"/>
              <p:cNvSpPr>
                <a:spLocks noChangeArrowheads="1"/>
              </p:cNvSpPr>
              <p:nvPr/>
            </p:nvSpPr>
            <p:spPr bwMode="auto">
              <a:xfrm>
                <a:off x="6570664" y="5629275"/>
                <a:ext cx="157094" cy="16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96</a:t>
                </a:r>
                <a:endParaRPr lang="en-US" altLang="en-US">
                  <a:solidFill>
                    <a:prstClr val="black"/>
                  </a:solidFill>
                  <a:ea typeface="MS PGothic" pitchFamily="34" charset="-128"/>
                </a:endParaRPr>
              </a:p>
            </p:txBody>
          </p:sp>
          <p:sp>
            <p:nvSpPr>
              <p:cNvPr id="316" name="Rectangle 14"/>
              <p:cNvSpPr>
                <a:spLocks noChangeArrowheads="1"/>
              </p:cNvSpPr>
              <p:nvPr/>
            </p:nvSpPr>
            <p:spPr bwMode="auto">
              <a:xfrm>
                <a:off x="5999164" y="5629275"/>
                <a:ext cx="157162" cy="1698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dirty="0">
                    <a:solidFill>
                      <a:srgbClr val="000000"/>
                    </a:solidFill>
                    <a:ea typeface="MS PGothic" pitchFamily="34" charset="-128"/>
                  </a:rPr>
                  <a:t>84</a:t>
                </a:r>
                <a:endParaRPr lang="en-US" altLang="en-US" dirty="0">
                  <a:solidFill>
                    <a:prstClr val="black"/>
                  </a:solidFill>
                  <a:ea typeface="MS PGothic" pitchFamily="34" charset="-128"/>
                </a:endParaRPr>
              </a:p>
            </p:txBody>
          </p:sp>
          <p:sp>
            <p:nvSpPr>
              <p:cNvPr id="317" name="Rectangle 16"/>
              <p:cNvSpPr>
                <a:spLocks noChangeArrowheads="1"/>
              </p:cNvSpPr>
              <p:nvPr/>
            </p:nvSpPr>
            <p:spPr bwMode="auto">
              <a:xfrm>
                <a:off x="5349876" y="5629275"/>
                <a:ext cx="157094" cy="16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72</a:t>
                </a:r>
                <a:endParaRPr lang="en-US" altLang="en-US">
                  <a:solidFill>
                    <a:prstClr val="black"/>
                  </a:solidFill>
                  <a:ea typeface="MS PGothic" pitchFamily="34" charset="-128"/>
                </a:endParaRPr>
              </a:p>
            </p:txBody>
          </p:sp>
          <p:sp>
            <p:nvSpPr>
              <p:cNvPr id="318" name="Rectangle 18"/>
              <p:cNvSpPr>
                <a:spLocks noChangeArrowheads="1"/>
              </p:cNvSpPr>
              <p:nvPr/>
            </p:nvSpPr>
            <p:spPr bwMode="auto">
              <a:xfrm>
                <a:off x="4743450" y="5629275"/>
                <a:ext cx="157094" cy="16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60</a:t>
                </a:r>
                <a:endParaRPr lang="en-US" altLang="en-US">
                  <a:solidFill>
                    <a:prstClr val="black"/>
                  </a:solidFill>
                  <a:ea typeface="MS PGothic" pitchFamily="34" charset="-128"/>
                </a:endParaRPr>
              </a:p>
            </p:txBody>
          </p:sp>
          <p:sp>
            <p:nvSpPr>
              <p:cNvPr id="319" name="Rectangle 21"/>
              <p:cNvSpPr>
                <a:spLocks noChangeArrowheads="1"/>
              </p:cNvSpPr>
              <p:nvPr/>
            </p:nvSpPr>
            <p:spPr bwMode="auto">
              <a:xfrm>
                <a:off x="4137025" y="5629275"/>
                <a:ext cx="157094" cy="16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48</a:t>
                </a:r>
                <a:endParaRPr lang="en-US" altLang="en-US">
                  <a:solidFill>
                    <a:prstClr val="black"/>
                  </a:solidFill>
                  <a:ea typeface="MS PGothic" pitchFamily="34" charset="-128"/>
                </a:endParaRPr>
              </a:p>
            </p:txBody>
          </p:sp>
          <p:sp>
            <p:nvSpPr>
              <p:cNvPr id="320" name="Rectangle 23"/>
              <p:cNvSpPr>
                <a:spLocks noChangeArrowheads="1"/>
              </p:cNvSpPr>
              <p:nvPr/>
            </p:nvSpPr>
            <p:spPr bwMode="auto">
              <a:xfrm>
                <a:off x="3521075" y="5629275"/>
                <a:ext cx="157094" cy="16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36</a:t>
                </a:r>
                <a:endParaRPr lang="en-US" altLang="en-US">
                  <a:solidFill>
                    <a:prstClr val="black"/>
                  </a:solidFill>
                  <a:ea typeface="MS PGothic" pitchFamily="34" charset="-128"/>
                </a:endParaRPr>
              </a:p>
            </p:txBody>
          </p:sp>
          <p:sp>
            <p:nvSpPr>
              <p:cNvPr id="321" name="Rectangle 25"/>
              <p:cNvSpPr>
                <a:spLocks noChangeArrowheads="1"/>
              </p:cNvSpPr>
              <p:nvPr/>
            </p:nvSpPr>
            <p:spPr bwMode="auto">
              <a:xfrm>
                <a:off x="2914650" y="5629275"/>
                <a:ext cx="157094" cy="16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24</a:t>
                </a:r>
                <a:endParaRPr lang="en-US" altLang="en-US">
                  <a:solidFill>
                    <a:prstClr val="black"/>
                  </a:solidFill>
                  <a:ea typeface="MS PGothic" pitchFamily="34" charset="-128"/>
                </a:endParaRPr>
              </a:p>
            </p:txBody>
          </p:sp>
          <p:sp>
            <p:nvSpPr>
              <p:cNvPr id="322" name="Rectangle 27"/>
              <p:cNvSpPr>
                <a:spLocks noChangeArrowheads="1"/>
              </p:cNvSpPr>
              <p:nvPr/>
            </p:nvSpPr>
            <p:spPr bwMode="auto">
              <a:xfrm>
                <a:off x="2300288" y="5629275"/>
                <a:ext cx="157094" cy="16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12</a:t>
                </a:r>
                <a:endParaRPr lang="en-US" altLang="en-US">
                  <a:solidFill>
                    <a:prstClr val="black"/>
                  </a:solidFill>
                  <a:ea typeface="MS PGothic" pitchFamily="34" charset="-128"/>
                </a:endParaRPr>
              </a:p>
            </p:txBody>
          </p:sp>
          <p:sp>
            <p:nvSpPr>
              <p:cNvPr id="323" name="Rectangle 30"/>
              <p:cNvSpPr>
                <a:spLocks noChangeArrowheads="1"/>
              </p:cNvSpPr>
              <p:nvPr/>
            </p:nvSpPr>
            <p:spPr bwMode="auto">
              <a:xfrm>
                <a:off x="1728788" y="5629275"/>
                <a:ext cx="78548" cy="16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dirty="0">
                    <a:solidFill>
                      <a:srgbClr val="000000"/>
                    </a:solidFill>
                    <a:ea typeface="MS PGothic" pitchFamily="34" charset="-128"/>
                  </a:rPr>
                  <a:t>0</a:t>
                </a:r>
                <a:endParaRPr lang="en-US" altLang="en-US" dirty="0">
                  <a:solidFill>
                    <a:prstClr val="black"/>
                  </a:solidFill>
                  <a:ea typeface="MS PGothic" pitchFamily="34" charset="-128"/>
                </a:endParaRPr>
              </a:p>
            </p:txBody>
          </p:sp>
        </p:grpSp>
      </p:grpSp>
      <p:grpSp>
        <p:nvGrpSpPr>
          <p:cNvPr id="69638" name="Group 323"/>
          <p:cNvGrpSpPr>
            <a:grpSpLocks/>
          </p:cNvGrpSpPr>
          <p:nvPr/>
        </p:nvGrpSpPr>
        <p:grpSpPr bwMode="auto">
          <a:xfrm>
            <a:off x="2952750" y="5303839"/>
            <a:ext cx="6789738" cy="58737"/>
            <a:chOff x="1428750" y="5519738"/>
            <a:chExt cx="6789738" cy="58738"/>
          </a:xfrm>
        </p:grpSpPr>
        <p:sp>
          <p:nvSpPr>
            <p:cNvPr id="325" name="Line 6"/>
            <p:cNvSpPr>
              <a:spLocks noChangeShapeType="1"/>
            </p:cNvSpPr>
            <p:nvPr/>
          </p:nvSpPr>
          <p:spPr bwMode="auto">
            <a:xfrm>
              <a:off x="1428750" y="5519738"/>
              <a:ext cx="6789738" cy="0"/>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26" name="Line 7"/>
            <p:cNvSpPr>
              <a:spLocks noChangeShapeType="1"/>
            </p:cNvSpPr>
            <p:nvPr/>
          </p:nvSpPr>
          <p:spPr bwMode="auto">
            <a:xfrm>
              <a:off x="7867650"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27" name="Line 9"/>
            <p:cNvSpPr>
              <a:spLocks noChangeShapeType="1"/>
            </p:cNvSpPr>
            <p:nvPr/>
          </p:nvSpPr>
          <p:spPr bwMode="auto">
            <a:xfrm>
              <a:off x="7262813"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28" name="Line 11"/>
            <p:cNvSpPr>
              <a:spLocks noChangeShapeType="1"/>
            </p:cNvSpPr>
            <p:nvPr/>
          </p:nvSpPr>
          <p:spPr bwMode="auto">
            <a:xfrm>
              <a:off x="6656388"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29" name="Line 13"/>
            <p:cNvSpPr>
              <a:spLocks noChangeShapeType="1"/>
            </p:cNvSpPr>
            <p:nvPr/>
          </p:nvSpPr>
          <p:spPr bwMode="auto">
            <a:xfrm>
              <a:off x="6049963"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30" name="Line 15"/>
            <p:cNvSpPr>
              <a:spLocks noChangeShapeType="1"/>
            </p:cNvSpPr>
            <p:nvPr/>
          </p:nvSpPr>
          <p:spPr bwMode="auto">
            <a:xfrm>
              <a:off x="5434013"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31" name="Line 17"/>
            <p:cNvSpPr>
              <a:spLocks noChangeShapeType="1"/>
            </p:cNvSpPr>
            <p:nvPr/>
          </p:nvSpPr>
          <p:spPr bwMode="auto">
            <a:xfrm>
              <a:off x="4819650"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32" name="Line 20"/>
            <p:cNvSpPr>
              <a:spLocks noChangeShapeType="1"/>
            </p:cNvSpPr>
            <p:nvPr/>
          </p:nvSpPr>
          <p:spPr bwMode="auto">
            <a:xfrm>
              <a:off x="4213225"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33" name="Line 22"/>
            <p:cNvSpPr>
              <a:spLocks noChangeShapeType="1"/>
            </p:cNvSpPr>
            <p:nvPr/>
          </p:nvSpPr>
          <p:spPr bwMode="auto">
            <a:xfrm>
              <a:off x="3598863"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34" name="Line 24"/>
            <p:cNvSpPr>
              <a:spLocks noChangeShapeType="1"/>
            </p:cNvSpPr>
            <p:nvPr/>
          </p:nvSpPr>
          <p:spPr bwMode="auto">
            <a:xfrm>
              <a:off x="2992438"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35" name="Line 26"/>
            <p:cNvSpPr>
              <a:spLocks noChangeShapeType="1"/>
            </p:cNvSpPr>
            <p:nvPr/>
          </p:nvSpPr>
          <p:spPr bwMode="auto">
            <a:xfrm>
              <a:off x="2376488"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36" name="Line 28"/>
            <p:cNvSpPr>
              <a:spLocks noChangeShapeType="1"/>
            </p:cNvSpPr>
            <p:nvPr/>
          </p:nvSpPr>
          <p:spPr bwMode="auto">
            <a:xfrm>
              <a:off x="1771650" y="5519738"/>
              <a:ext cx="0" cy="587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grpSp>
        <p:nvGrpSpPr>
          <p:cNvPr id="69639" name="Group 336"/>
          <p:cNvGrpSpPr>
            <a:grpSpLocks/>
          </p:cNvGrpSpPr>
          <p:nvPr/>
        </p:nvGrpSpPr>
        <p:grpSpPr bwMode="auto">
          <a:xfrm>
            <a:off x="2894014" y="1917700"/>
            <a:ext cx="58737" cy="3386138"/>
            <a:chOff x="1370013" y="2133600"/>
            <a:chExt cx="58738" cy="3386138"/>
          </a:xfrm>
        </p:grpSpPr>
        <p:sp>
          <p:nvSpPr>
            <p:cNvPr id="338" name="Line 5"/>
            <p:cNvSpPr>
              <a:spLocks noChangeShapeType="1"/>
            </p:cNvSpPr>
            <p:nvPr/>
          </p:nvSpPr>
          <p:spPr bwMode="auto">
            <a:xfrm>
              <a:off x="1428751" y="2133600"/>
              <a:ext cx="0" cy="3386138"/>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39" name="Line 29"/>
            <p:cNvSpPr>
              <a:spLocks noChangeShapeType="1"/>
            </p:cNvSpPr>
            <p:nvPr/>
          </p:nvSpPr>
          <p:spPr bwMode="auto">
            <a:xfrm>
              <a:off x="1370013" y="5348288"/>
              <a:ext cx="58738" cy="0"/>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40" name="Line 32"/>
            <p:cNvSpPr>
              <a:spLocks noChangeShapeType="1"/>
            </p:cNvSpPr>
            <p:nvPr/>
          </p:nvSpPr>
          <p:spPr bwMode="auto">
            <a:xfrm>
              <a:off x="1370013" y="4732338"/>
              <a:ext cx="58738" cy="0"/>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41" name="Line 34"/>
            <p:cNvSpPr>
              <a:spLocks noChangeShapeType="1"/>
            </p:cNvSpPr>
            <p:nvPr/>
          </p:nvSpPr>
          <p:spPr bwMode="auto">
            <a:xfrm>
              <a:off x="1370013" y="4133850"/>
              <a:ext cx="58738" cy="0"/>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42" name="Line 37"/>
            <p:cNvSpPr>
              <a:spLocks noChangeShapeType="1"/>
            </p:cNvSpPr>
            <p:nvPr/>
          </p:nvSpPr>
          <p:spPr bwMode="auto">
            <a:xfrm>
              <a:off x="1370013" y="3517900"/>
              <a:ext cx="58738" cy="0"/>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43" name="Line 39"/>
            <p:cNvSpPr>
              <a:spLocks noChangeShapeType="1"/>
            </p:cNvSpPr>
            <p:nvPr/>
          </p:nvSpPr>
          <p:spPr bwMode="auto">
            <a:xfrm>
              <a:off x="1370013" y="2911475"/>
              <a:ext cx="58738" cy="0"/>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44" name="Line 41"/>
            <p:cNvSpPr>
              <a:spLocks noChangeShapeType="1"/>
            </p:cNvSpPr>
            <p:nvPr/>
          </p:nvSpPr>
          <p:spPr bwMode="auto">
            <a:xfrm>
              <a:off x="1370013" y="2295525"/>
              <a:ext cx="58738" cy="0"/>
            </a:xfrm>
            <a:prstGeom prst="line">
              <a:avLst/>
            </a:prstGeom>
            <a:noFill/>
            <a:ln w="17463" cap="flat">
              <a:solidFill>
                <a:srgbClr val="000000"/>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grpSp>
        <p:nvGrpSpPr>
          <p:cNvPr id="69640" name="Group 344"/>
          <p:cNvGrpSpPr>
            <a:grpSpLocks/>
          </p:cNvGrpSpPr>
          <p:nvPr/>
        </p:nvGrpSpPr>
        <p:grpSpPr bwMode="auto">
          <a:xfrm>
            <a:off x="2445041" y="2011363"/>
            <a:ext cx="422286" cy="3220452"/>
            <a:chOff x="920257" y="2227263"/>
            <a:chExt cx="422986" cy="3220453"/>
          </a:xfrm>
        </p:grpSpPr>
        <p:sp>
          <p:nvSpPr>
            <p:cNvPr id="346" name="Rectangle 36"/>
            <p:cNvSpPr>
              <a:spLocks noChangeArrowheads="1"/>
            </p:cNvSpPr>
            <p:nvPr/>
          </p:nvSpPr>
          <p:spPr bwMode="auto">
            <a:xfrm rot="16200000">
              <a:off x="351812" y="3710934"/>
              <a:ext cx="1306448" cy="169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b="1">
                  <a:solidFill>
                    <a:srgbClr val="000000"/>
                  </a:solidFill>
                  <a:latin typeface="Arial Bold" charset="0"/>
                  <a:ea typeface="MS PGothic" pitchFamily="34" charset="-128"/>
                </a:rPr>
                <a:t>Survival probability</a:t>
              </a:r>
              <a:endParaRPr lang="en-US" altLang="en-US">
                <a:solidFill>
                  <a:prstClr val="black"/>
                </a:solidFill>
                <a:ea typeface="MS PGothic" pitchFamily="34" charset="-128"/>
              </a:endParaRPr>
            </a:p>
          </p:txBody>
        </p:sp>
        <p:grpSp>
          <p:nvGrpSpPr>
            <p:cNvPr id="69859" name="Group 346"/>
            <p:cNvGrpSpPr>
              <a:grpSpLocks/>
            </p:cNvGrpSpPr>
            <p:nvPr/>
          </p:nvGrpSpPr>
          <p:grpSpPr bwMode="auto">
            <a:xfrm>
              <a:off x="1147353" y="2227263"/>
              <a:ext cx="195890" cy="3220453"/>
              <a:chOff x="1147353" y="2227263"/>
              <a:chExt cx="195890" cy="3220453"/>
            </a:xfrm>
          </p:grpSpPr>
          <p:sp>
            <p:nvSpPr>
              <p:cNvPr id="348" name="Rectangle 31"/>
              <p:cNvSpPr>
                <a:spLocks noChangeArrowheads="1"/>
              </p:cNvSpPr>
              <p:nvPr/>
            </p:nvSpPr>
            <p:spPr bwMode="auto">
              <a:xfrm>
                <a:off x="1147353" y="5278439"/>
                <a:ext cx="195890"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0.0</a:t>
                </a:r>
                <a:endParaRPr lang="en-US" altLang="en-US">
                  <a:solidFill>
                    <a:prstClr val="black"/>
                  </a:solidFill>
                  <a:ea typeface="MS PGothic" pitchFamily="34" charset="-128"/>
                </a:endParaRPr>
              </a:p>
            </p:txBody>
          </p:sp>
          <p:sp>
            <p:nvSpPr>
              <p:cNvPr id="349" name="Rectangle 33"/>
              <p:cNvSpPr>
                <a:spLocks noChangeArrowheads="1"/>
              </p:cNvSpPr>
              <p:nvPr/>
            </p:nvSpPr>
            <p:spPr bwMode="auto">
              <a:xfrm>
                <a:off x="1147353" y="4662489"/>
                <a:ext cx="195890"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0.2</a:t>
                </a:r>
                <a:endParaRPr lang="en-US" altLang="en-US">
                  <a:solidFill>
                    <a:prstClr val="black"/>
                  </a:solidFill>
                  <a:ea typeface="MS PGothic" pitchFamily="34" charset="-128"/>
                </a:endParaRPr>
              </a:p>
            </p:txBody>
          </p:sp>
          <p:sp>
            <p:nvSpPr>
              <p:cNvPr id="350" name="Rectangle 35"/>
              <p:cNvSpPr>
                <a:spLocks noChangeArrowheads="1"/>
              </p:cNvSpPr>
              <p:nvPr/>
            </p:nvSpPr>
            <p:spPr bwMode="auto">
              <a:xfrm>
                <a:off x="1147353" y="4056064"/>
                <a:ext cx="195890"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0.4</a:t>
                </a:r>
                <a:endParaRPr lang="en-US" altLang="en-US">
                  <a:solidFill>
                    <a:prstClr val="black"/>
                  </a:solidFill>
                  <a:ea typeface="MS PGothic" pitchFamily="34" charset="-128"/>
                </a:endParaRPr>
              </a:p>
            </p:txBody>
          </p:sp>
          <p:sp>
            <p:nvSpPr>
              <p:cNvPr id="351" name="Rectangle 38"/>
              <p:cNvSpPr>
                <a:spLocks noChangeArrowheads="1"/>
              </p:cNvSpPr>
              <p:nvPr/>
            </p:nvSpPr>
            <p:spPr bwMode="auto">
              <a:xfrm>
                <a:off x="1147353" y="3449638"/>
                <a:ext cx="195890"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0.6</a:t>
                </a:r>
                <a:endParaRPr lang="en-US" altLang="en-US">
                  <a:solidFill>
                    <a:prstClr val="black"/>
                  </a:solidFill>
                  <a:ea typeface="MS PGothic" pitchFamily="34" charset="-128"/>
                </a:endParaRPr>
              </a:p>
            </p:txBody>
          </p:sp>
          <p:sp>
            <p:nvSpPr>
              <p:cNvPr id="352" name="Rectangle 40"/>
              <p:cNvSpPr>
                <a:spLocks noChangeArrowheads="1"/>
              </p:cNvSpPr>
              <p:nvPr/>
            </p:nvSpPr>
            <p:spPr bwMode="auto">
              <a:xfrm>
                <a:off x="1147353" y="2841625"/>
                <a:ext cx="195890"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0.8</a:t>
                </a:r>
                <a:endParaRPr lang="en-US" altLang="en-US">
                  <a:solidFill>
                    <a:prstClr val="black"/>
                  </a:solidFill>
                  <a:ea typeface="MS PGothic" pitchFamily="34" charset="-128"/>
                </a:endParaRPr>
              </a:p>
            </p:txBody>
          </p:sp>
          <p:sp>
            <p:nvSpPr>
              <p:cNvPr id="353" name="Rectangle 42"/>
              <p:cNvSpPr>
                <a:spLocks noChangeArrowheads="1"/>
              </p:cNvSpPr>
              <p:nvPr/>
            </p:nvSpPr>
            <p:spPr bwMode="auto">
              <a:xfrm>
                <a:off x="1147353" y="2227263"/>
                <a:ext cx="195890"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a:defRPr/>
                </a:pPr>
                <a:r>
                  <a:rPr lang="en-US" altLang="en-US" sz="1100">
                    <a:solidFill>
                      <a:srgbClr val="000000"/>
                    </a:solidFill>
                    <a:ea typeface="MS PGothic" pitchFamily="34" charset="-128"/>
                  </a:rPr>
                  <a:t>1.0</a:t>
                </a:r>
                <a:endParaRPr lang="en-US" altLang="en-US">
                  <a:solidFill>
                    <a:prstClr val="black"/>
                  </a:solidFill>
                  <a:ea typeface="MS PGothic" pitchFamily="34" charset="-128"/>
                </a:endParaRPr>
              </a:p>
            </p:txBody>
          </p:sp>
        </p:grpSp>
      </p:grpSp>
      <p:sp>
        <p:nvSpPr>
          <p:cNvPr id="354" name="Freeform 43"/>
          <p:cNvSpPr>
            <a:spLocks/>
          </p:cNvSpPr>
          <p:nvPr/>
        </p:nvSpPr>
        <p:spPr bwMode="auto">
          <a:xfrm>
            <a:off x="3295650" y="2060575"/>
            <a:ext cx="6438900" cy="2941638"/>
          </a:xfrm>
          <a:custGeom>
            <a:avLst/>
            <a:gdLst>
              <a:gd name="T0" fmla="*/ 3588 w 4056"/>
              <a:gd name="T1" fmla="*/ 1853 h 1853"/>
              <a:gd name="T2" fmla="*/ 3303 w 4056"/>
              <a:gd name="T3" fmla="*/ 1837 h 1853"/>
              <a:gd name="T4" fmla="*/ 3136 w 4056"/>
              <a:gd name="T5" fmla="*/ 1826 h 1853"/>
              <a:gd name="T6" fmla="*/ 3044 w 4056"/>
              <a:gd name="T7" fmla="*/ 1810 h 1853"/>
              <a:gd name="T8" fmla="*/ 3012 w 4056"/>
              <a:gd name="T9" fmla="*/ 1794 h 1853"/>
              <a:gd name="T10" fmla="*/ 2592 w 4056"/>
              <a:gd name="T11" fmla="*/ 1767 h 1853"/>
              <a:gd name="T12" fmla="*/ 2566 w 4056"/>
              <a:gd name="T13" fmla="*/ 1751 h 1853"/>
              <a:gd name="T14" fmla="*/ 2496 w 4056"/>
              <a:gd name="T15" fmla="*/ 1740 h 1853"/>
              <a:gd name="T16" fmla="*/ 2469 w 4056"/>
              <a:gd name="T17" fmla="*/ 1724 h 1853"/>
              <a:gd name="T18" fmla="*/ 2340 w 4056"/>
              <a:gd name="T19" fmla="*/ 1713 h 1853"/>
              <a:gd name="T20" fmla="*/ 2114 w 4056"/>
              <a:gd name="T21" fmla="*/ 1697 h 1853"/>
              <a:gd name="T22" fmla="*/ 2049 w 4056"/>
              <a:gd name="T23" fmla="*/ 1681 h 1853"/>
              <a:gd name="T24" fmla="*/ 1985 w 4056"/>
              <a:gd name="T25" fmla="*/ 1670 h 1853"/>
              <a:gd name="T26" fmla="*/ 1958 w 4056"/>
              <a:gd name="T27" fmla="*/ 1654 h 1853"/>
              <a:gd name="T28" fmla="*/ 1920 w 4056"/>
              <a:gd name="T29" fmla="*/ 1637 h 1853"/>
              <a:gd name="T30" fmla="*/ 1764 w 4056"/>
              <a:gd name="T31" fmla="*/ 1627 h 1853"/>
              <a:gd name="T32" fmla="*/ 1699 w 4056"/>
              <a:gd name="T33" fmla="*/ 1611 h 1853"/>
              <a:gd name="T34" fmla="*/ 1667 w 4056"/>
              <a:gd name="T35" fmla="*/ 1600 h 1853"/>
              <a:gd name="T36" fmla="*/ 1603 w 4056"/>
              <a:gd name="T37" fmla="*/ 1578 h 1853"/>
              <a:gd name="T38" fmla="*/ 1506 w 4056"/>
              <a:gd name="T39" fmla="*/ 1567 h 1853"/>
              <a:gd name="T40" fmla="*/ 1473 w 4056"/>
              <a:gd name="T41" fmla="*/ 1551 h 1853"/>
              <a:gd name="T42" fmla="*/ 1409 w 4056"/>
              <a:gd name="T43" fmla="*/ 1508 h 1853"/>
              <a:gd name="T44" fmla="*/ 1344 w 4056"/>
              <a:gd name="T45" fmla="*/ 1481 h 1853"/>
              <a:gd name="T46" fmla="*/ 1312 w 4056"/>
              <a:gd name="T47" fmla="*/ 1454 h 1853"/>
              <a:gd name="T48" fmla="*/ 1215 w 4056"/>
              <a:gd name="T49" fmla="*/ 1438 h 1853"/>
              <a:gd name="T50" fmla="*/ 1183 w 4056"/>
              <a:gd name="T51" fmla="*/ 1427 h 1853"/>
              <a:gd name="T52" fmla="*/ 1124 w 4056"/>
              <a:gd name="T53" fmla="*/ 1395 h 1853"/>
              <a:gd name="T54" fmla="*/ 1054 w 4056"/>
              <a:gd name="T55" fmla="*/ 1384 h 1853"/>
              <a:gd name="T56" fmla="*/ 1022 w 4056"/>
              <a:gd name="T57" fmla="*/ 1368 h 1853"/>
              <a:gd name="T58" fmla="*/ 962 w 4056"/>
              <a:gd name="T59" fmla="*/ 1352 h 1853"/>
              <a:gd name="T60" fmla="*/ 898 w 4056"/>
              <a:gd name="T61" fmla="*/ 1325 h 1853"/>
              <a:gd name="T62" fmla="*/ 866 w 4056"/>
              <a:gd name="T63" fmla="*/ 1282 h 1853"/>
              <a:gd name="T64" fmla="*/ 833 w 4056"/>
              <a:gd name="T65" fmla="*/ 1266 h 1853"/>
              <a:gd name="T66" fmla="*/ 801 w 4056"/>
              <a:gd name="T67" fmla="*/ 1239 h 1853"/>
              <a:gd name="T68" fmla="*/ 769 w 4056"/>
              <a:gd name="T69" fmla="*/ 1228 h 1853"/>
              <a:gd name="T70" fmla="*/ 731 w 4056"/>
              <a:gd name="T71" fmla="*/ 1212 h 1853"/>
              <a:gd name="T72" fmla="*/ 704 w 4056"/>
              <a:gd name="T73" fmla="*/ 1180 h 1853"/>
              <a:gd name="T74" fmla="*/ 640 w 4056"/>
              <a:gd name="T75" fmla="*/ 1169 h 1853"/>
              <a:gd name="T76" fmla="*/ 543 w 4056"/>
              <a:gd name="T77" fmla="*/ 1137 h 1853"/>
              <a:gd name="T78" fmla="*/ 511 w 4056"/>
              <a:gd name="T79" fmla="*/ 1099 h 1853"/>
              <a:gd name="T80" fmla="*/ 478 w 4056"/>
              <a:gd name="T81" fmla="*/ 1083 h 1853"/>
              <a:gd name="T82" fmla="*/ 451 w 4056"/>
              <a:gd name="T83" fmla="*/ 1040 h 1853"/>
              <a:gd name="T84" fmla="*/ 414 w 4056"/>
              <a:gd name="T85" fmla="*/ 1029 h 1853"/>
              <a:gd name="T86" fmla="*/ 387 w 4056"/>
              <a:gd name="T87" fmla="*/ 986 h 1853"/>
              <a:gd name="T88" fmla="*/ 355 w 4056"/>
              <a:gd name="T89" fmla="*/ 937 h 1853"/>
              <a:gd name="T90" fmla="*/ 317 w 4056"/>
              <a:gd name="T91" fmla="*/ 900 h 1853"/>
              <a:gd name="T92" fmla="*/ 285 w 4056"/>
              <a:gd name="T93" fmla="*/ 884 h 1853"/>
              <a:gd name="T94" fmla="*/ 258 w 4056"/>
              <a:gd name="T95" fmla="*/ 857 h 1853"/>
              <a:gd name="T96" fmla="*/ 225 w 4056"/>
              <a:gd name="T97" fmla="*/ 824 h 1853"/>
              <a:gd name="T98" fmla="*/ 193 w 4056"/>
              <a:gd name="T99" fmla="*/ 727 h 1853"/>
              <a:gd name="T100" fmla="*/ 156 w 4056"/>
              <a:gd name="T101" fmla="*/ 679 h 1853"/>
              <a:gd name="T102" fmla="*/ 91 w 4056"/>
              <a:gd name="T103" fmla="*/ 609 h 1853"/>
              <a:gd name="T104" fmla="*/ 64 w 4056"/>
              <a:gd name="T105" fmla="*/ 555 h 1853"/>
              <a:gd name="T106" fmla="*/ 32 w 4056"/>
              <a:gd name="T107" fmla="*/ 399 h 1853"/>
              <a:gd name="T108" fmla="*/ 0 w 4056"/>
              <a:gd name="T109" fmla="*/ 286 h 1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56" h="1853">
                <a:moveTo>
                  <a:pt x="4056" y="1853"/>
                </a:moveTo>
                <a:lnTo>
                  <a:pt x="3588" y="1853"/>
                </a:lnTo>
                <a:lnTo>
                  <a:pt x="3588" y="1837"/>
                </a:lnTo>
                <a:lnTo>
                  <a:pt x="3303" y="1837"/>
                </a:lnTo>
                <a:lnTo>
                  <a:pt x="3303" y="1826"/>
                </a:lnTo>
                <a:lnTo>
                  <a:pt x="3136" y="1826"/>
                </a:lnTo>
                <a:lnTo>
                  <a:pt x="3136" y="1810"/>
                </a:lnTo>
                <a:lnTo>
                  <a:pt x="3044" y="1810"/>
                </a:lnTo>
                <a:lnTo>
                  <a:pt x="3044" y="1794"/>
                </a:lnTo>
                <a:lnTo>
                  <a:pt x="3012" y="1794"/>
                </a:lnTo>
                <a:lnTo>
                  <a:pt x="3012" y="1767"/>
                </a:lnTo>
                <a:lnTo>
                  <a:pt x="2592" y="1767"/>
                </a:lnTo>
                <a:lnTo>
                  <a:pt x="2592" y="1751"/>
                </a:lnTo>
                <a:lnTo>
                  <a:pt x="2566" y="1751"/>
                </a:lnTo>
                <a:lnTo>
                  <a:pt x="2566" y="1740"/>
                </a:lnTo>
                <a:lnTo>
                  <a:pt x="2496" y="1740"/>
                </a:lnTo>
                <a:lnTo>
                  <a:pt x="2496" y="1724"/>
                </a:lnTo>
                <a:lnTo>
                  <a:pt x="2469" y="1724"/>
                </a:lnTo>
                <a:lnTo>
                  <a:pt x="2469" y="1713"/>
                </a:lnTo>
                <a:lnTo>
                  <a:pt x="2340" y="1713"/>
                </a:lnTo>
                <a:lnTo>
                  <a:pt x="2340" y="1697"/>
                </a:lnTo>
                <a:lnTo>
                  <a:pt x="2114" y="1697"/>
                </a:lnTo>
                <a:lnTo>
                  <a:pt x="2114" y="1681"/>
                </a:lnTo>
                <a:lnTo>
                  <a:pt x="2049" y="1681"/>
                </a:lnTo>
                <a:lnTo>
                  <a:pt x="2049" y="1670"/>
                </a:lnTo>
                <a:lnTo>
                  <a:pt x="1985" y="1670"/>
                </a:lnTo>
                <a:lnTo>
                  <a:pt x="1985" y="1654"/>
                </a:lnTo>
                <a:lnTo>
                  <a:pt x="1958" y="1654"/>
                </a:lnTo>
                <a:lnTo>
                  <a:pt x="1958" y="1637"/>
                </a:lnTo>
                <a:lnTo>
                  <a:pt x="1920" y="1637"/>
                </a:lnTo>
                <a:lnTo>
                  <a:pt x="1920" y="1627"/>
                </a:lnTo>
                <a:lnTo>
                  <a:pt x="1764" y="1627"/>
                </a:lnTo>
                <a:lnTo>
                  <a:pt x="1764" y="1611"/>
                </a:lnTo>
                <a:lnTo>
                  <a:pt x="1699" y="1611"/>
                </a:lnTo>
                <a:lnTo>
                  <a:pt x="1699" y="1600"/>
                </a:lnTo>
                <a:lnTo>
                  <a:pt x="1667" y="1600"/>
                </a:lnTo>
                <a:lnTo>
                  <a:pt x="1667" y="1578"/>
                </a:lnTo>
                <a:lnTo>
                  <a:pt x="1603" y="1578"/>
                </a:lnTo>
                <a:lnTo>
                  <a:pt x="1603" y="1567"/>
                </a:lnTo>
                <a:lnTo>
                  <a:pt x="1506" y="1567"/>
                </a:lnTo>
                <a:lnTo>
                  <a:pt x="1506" y="1551"/>
                </a:lnTo>
                <a:lnTo>
                  <a:pt x="1473" y="1551"/>
                </a:lnTo>
                <a:lnTo>
                  <a:pt x="1473" y="1508"/>
                </a:lnTo>
                <a:lnTo>
                  <a:pt x="1409" y="1508"/>
                </a:lnTo>
                <a:lnTo>
                  <a:pt x="1409" y="1481"/>
                </a:lnTo>
                <a:lnTo>
                  <a:pt x="1344" y="1481"/>
                </a:lnTo>
                <a:lnTo>
                  <a:pt x="1344" y="1454"/>
                </a:lnTo>
                <a:lnTo>
                  <a:pt x="1312" y="1454"/>
                </a:lnTo>
                <a:lnTo>
                  <a:pt x="1312" y="1438"/>
                </a:lnTo>
                <a:lnTo>
                  <a:pt x="1215" y="1438"/>
                </a:lnTo>
                <a:lnTo>
                  <a:pt x="1215" y="1427"/>
                </a:lnTo>
                <a:lnTo>
                  <a:pt x="1183" y="1427"/>
                </a:lnTo>
                <a:lnTo>
                  <a:pt x="1183" y="1395"/>
                </a:lnTo>
                <a:lnTo>
                  <a:pt x="1124" y="1395"/>
                </a:lnTo>
                <a:lnTo>
                  <a:pt x="1124" y="1384"/>
                </a:lnTo>
                <a:lnTo>
                  <a:pt x="1054" y="1384"/>
                </a:lnTo>
                <a:lnTo>
                  <a:pt x="1054" y="1368"/>
                </a:lnTo>
                <a:lnTo>
                  <a:pt x="1022" y="1368"/>
                </a:lnTo>
                <a:lnTo>
                  <a:pt x="1022" y="1352"/>
                </a:lnTo>
                <a:lnTo>
                  <a:pt x="962" y="1352"/>
                </a:lnTo>
                <a:lnTo>
                  <a:pt x="962" y="1325"/>
                </a:lnTo>
                <a:lnTo>
                  <a:pt x="898" y="1325"/>
                </a:lnTo>
                <a:lnTo>
                  <a:pt x="898" y="1282"/>
                </a:lnTo>
                <a:lnTo>
                  <a:pt x="866" y="1282"/>
                </a:lnTo>
                <a:lnTo>
                  <a:pt x="866" y="1266"/>
                </a:lnTo>
                <a:lnTo>
                  <a:pt x="833" y="1266"/>
                </a:lnTo>
                <a:lnTo>
                  <a:pt x="833" y="1239"/>
                </a:lnTo>
                <a:lnTo>
                  <a:pt x="801" y="1239"/>
                </a:lnTo>
                <a:lnTo>
                  <a:pt x="801" y="1228"/>
                </a:lnTo>
                <a:lnTo>
                  <a:pt x="769" y="1228"/>
                </a:lnTo>
                <a:lnTo>
                  <a:pt x="769" y="1212"/>
                </a:lnTo>
                <a:lnTo>
                  <a:pt x="731" y="1212"/>
                </a:lnTo>
                <a:lnTo>
                  <a:pt x="731" y="1180"/>
                </a:lnTo>
                <a:lnTo>
                  <a:pt x="704" y="1180"/>
                </a:lnTo>
                <a:lnTo>
                  <a:pt x="704" y="1169"/>
                </a:lnTo>
                <a:lnTo>
                  <a:pt x="640" y="1169"/>
                </a:lnTo>
                <a:lnTo>
                  <a:pt x="640" y="1137"/>
                </a:lnTo>
                <a:lnTo>
                  <a:pt x="543" y="1137"/>
                </a:lnTo>
                <a:lnTo>
                  <a:pt x="543" y="1099"/>
                </a:lnTo>
                <a:lnTo>
                  <a:pt x="511" y="1099"/>
                </a:lnTo>
                <a:lnTo>
                  <a:pt x="511" y="1083"/>
                </a:lnTo>
                <a:lnTo>
                  <a:pt x="478" y="1083"/>
                </a:lnTo>
                <a:lnTo>
                  <a:pt x="478" y="1040"/>
                </a:lnTo>
                <a:lnTo>
                  <a:pt x="451" y="1040"/>
                </a:lnTo>
                <a:lnTo>
                  <a:pt x="451" y="1029"/>
                </a:lnTo>
                <a:lnTo>
                  <a:pt x="414" y="1029"/>
                </a:lnTo>
                <a:lnTo>
                  <a:pt x="414" y="986"/>
                </a:lnTo>
                <a:lnTo>
                  <a:pt x="387" y="986"/>
                </a:lnTo>
                <a:lnTo>
                  <a:pt x="387" y="937"/>
                </a:lnTo>
                <a:lnTo>
                  <a:pt x="355" y="937"/>
                </a:lnTo>
                <a:lnTo>
                  <a:pt x="355" y="900"/>
                </a:lnTo>
                <a:lnTo>
                  <a:pt x="317" y="900"/>
                </a:lnTo>
                <a:lnTo>
                  <a:pt x="317" y="884"/>
                </a:lnTo>
                <a:lnTo>
                  <a:pt x="285" y="884"/>
                </a:lnTo>
                <a:lnTo>
                  <a:pt x="285" y="857"/>
                </a:lnTo>
                <a:lnTo>
                  <a:pt x="258" y="857"/>
                </a:lnTo>
                <a:lnTo>
                  <a:pt x="258" y="824"/>
                </a:lnTo>
                <a:lnTo>
                  <a:pt x="225" y="824"/>
                </a:lnTo>
                <a:lnTo>
                  <a:pt x="225" y="727"/>
                </a:lnTo>
                <a:lnTo>
                  <a:pt x="193" y="727"/>
                </a:lnTo>
                <a:lnTo>
                  <a:pt x="193" y="679"/>
                </a:lnTo>
                <a:lnTo>
                  <a:pt x="156" y="679"/>
                </a:lnTo>
                <a:lnTo>
                  <a:pt x="156" y="609"/>
                </a:lnTo>
                <a:lnTo>
                  <a:pt x="91" y="609"/>
                </a:lnTo>
                <a:lnTo>
                  <a:pt x="91" y="555"/>
                </a:lnTo>
                <a:lnTo>
                  <a:pt x="64" y="555"/>
                </a:lnTo>
                <a:lnTo>
                  <a:pt x="64" y="399"/>
                </a:lnTo>
                <a:lnTo>
                  <a:pt x="32" y="399"/>
                </a:lnTo>
                <a:lnTo>
                  <a:pt x="32" y="286"/>
                </a:lnTo>
                <a:lnTo>
                  <a:pt x="0" y="286"/>
                </a:lnTo>
                <a:lnTo>
                  <a:pt x="0" y="0"/>
                </a:lnTo>
              </a:path>
            </a:pathLst>
          </a:custGeom>
          <a:noFill/>
          <a:ln w="17463" cap="flat">
            <a:solidFill>
              <a:srgbClr val="009EE3"/>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55" name="Freeform 44"/>
          <p:cNvSpPr>
            <a:spLocks/>
          </p:cNvSpPr>
          <p:nvPr/>
        </p:nvSpPr>
        <p:spPr bwMode="auto">
          <a:xfrm>
            <a:off x="5859463" y="2192338"/>
            <a:ext cx="144462" cy="50800"/>
          </a:xfrm>
          <a:custGeom>
            <a:avLst/>
            <a:gdLst>
              <a:gd name="T0" fmla="*/ 0 w 86"/>
              <a:gd name="T1" fmla="*/ 32 h 32"/>
              <a:gd name="T2" fmla="*/ 43 w 86"/>
              <a:gd name="T3" fmla="*/ 32 h 32"/>
              <a:gd name="T4" fmla="*/ 43 w 86"/>
              <a:gd name="T5" fmla="*/ 0 h 32"/>
              <a:gd name="T6" fmla="*/ 86 w 86"/>
              <a:gd name="T7" fmla="*/ 0 h 32"/>
              <a:gd name="T8" fmla="*/ 86 w 86"/>
              <a:gd name="T9" fmla="*/ 32 h 32"/>
            </a:gdLst>
            <a:ahLst/>
            <a:cxnLst>
              <a:cxn ang="0">
                <a:pos x="T0" y="T1"/>
              </a:cxn>
              <a:cxn ang="0">
                <a:pos x="T2" y="T3"/>
              </a:cxn>
              <a:cxn ang="0">
                <a:pos x="T4" y="T5"/>
              </a:cxn>
              <a:cxn ang="0">
                <a:pos x="T6" y="T7"/>
              </a:cxn>
              <a:cxn ang="0">
                <a:pos x="T8" y="T9"/>
              </a:cxn>
            </a:cxnLst>
            <a:rect l="0" t="0" r="r" b="b"/>
            <a:pathLst>
              <a:path w="86" h="32">
                <a:moveTo>
                  <a:pt x="0" y="32"/>
                </a:moveTo>
                <a:lnTo>
                  <a:pt x="43" y="32"/>
                </a:lnTo>
                <a:lnTo>
                  <a:pt x="43" y="0"/>
                </a:lnTo>
                <a:lnTo>
                  <a:pt x="86" y="0"/>
                </a:lnTo>
                <a:lnTo>
                  <a:pt x="86" y="32"/>
                </a:lnTo>
              </a:path>
            </a:pathLst>
          </a:custGeom>
          <a:noFill/>
          <a:ln w="17463" cap="flat">
            <a:solidFill>
              <a:srgbClr val="009EE3"/>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56" name="Freeform 45"/>
          <p:cNvSpPr>
            <a:spLocks/>
          </p:cNvSpPr>
          <p:nvPr/>
        </p:nvSpPr>
        <p:spPr bwMode="auto">
          <a:xfrm>
            <a:off x="3295650" y="2060575"/>
            <a:ext cx="6438900" cy="2762250"/>
          </a:xfrm>
          <a:custGeom>
            <a:avLst/>
            <a:gdLst>
              <a:gd name="T0" fmla="*/ 3970 w 4056"/>
              <a:gd name="T1" fmla="*/ 1740 h 1740"/>
              <a:gd name="T2" fmla="*/ 3905 w 4056"/>
              <a:gd name="T3" fmla="*/ 1718 h 1740"/>
              <a:gd name="T4" fmla="*/ 3103 w 4056"/>
              <a:gd name="T5" fmla="*/ 1702 h 1740"/>
              <a:gd name="T6" fmla="*/ 2560 w 4056"/>
              <a:gd name="T7" fmla="*/ 1686 h 1740"/>
              <a:gd name="T8" fmla="*/ 2431 w 4056"/>
              <a:gd name="T9" fmla="*/ 1654 h 1740"/>
              <a:gd name="T10" fmla="*/ 2334 w 4056"/>
              <a:gd name="T11" fmla="*/ 1637 h 1740"/>
              <a:gd name="T12" fmla="*/ 2275 w 4056"/>
              <a:gd name="T13" fmla="*/ 1621 h 1740"/>
              <a:gd name="T14" fmla="*/ 2243 w 4056"/>
              <a:gd name="T15" fmla="*/ 1584 h 1740"/>
              <a:gd name="T16" fmla="*/ 2146 w 4056"/>
              <a:gd name="T17" fmla="*/ 1567 h 1740"/>
              <a:gd name="T18" fmla="*/ 2081 w 4056"/>
              <a:gd name="T19" fmla="*/ 1551 h 1740"/>
              <a:gd name="T20" fmla="*/ 1823 w 4056"/>
              <a:gd name="T21" fmla="*/ 1535 h 1740"/>
              <a:gd name="T22" fmla="*/ 1699 w 4056"/>
              <a:gd name="T23" fmla="*/ 1519 h 1740"/>
              <a:gd name="T24" fmla="*/ 1667 w 4056"/>
              <a:gd name="T25" fmla="*/ 1503 h 1740"/>
              <a:gd name="T26" fmla="*/ 1570 w 4056"/>
              <a:gd name="T27" fmla="*/ 1481 h 1740"/>
              <a:gd name="T28" fmla="*/ 1473 w 4056"/>
              <a:gd name="T29" fmla="*/ 1471 h 1740"/>
              <a:gd name="T30" fmla="*/ 1441 w 4056"/>
              <a:gd name="T31" fmla="*/ 1449 h 1740"/>
              <a:gd name="T32" fmla="*/ 1409 w 4056"/>
              <a:gd name="T33" fmla="*/ 1438 h 1740"/>
              <a:gd name="T34" fmla="*/ 1377 w 4056"/>
              <a:gd name="T35" fmla="*/ 1401 h 1740"/>
              <a:gd name="T36" fmla="*/ 1312 w 4056"/>
              <a:gd name="T37" fmla="*/ 1363 h 1740"/>
              <a:gd name="T38" fmla="*/ 1183 w 4056"/>
              <a:gd name="T39" fmla="*/ 1330 h 1740"/>
              <a:gd name="T40" fmla="*/ 1156 w 4056"/>
              <a:gd name="T41" fmla="*/ 1314 h 1740"/>
              <a:gd name="T42" fmla="*/ 1086 w 4056"/>
              <a:gd name="T43" fmla="*/ 1298 h 1740"/>
              <a:gd name="T44" fmla="*/ 1054 w 4056"/>
              <a:gd name="T45" fmla="*/ 1266 h 1740"/>
              <a:gd name="T46" fmla="*/ 1027 w 4056"/>
              <a:gd name="T47" fmla="*/ 1250 h 1740"/>
              <a:gd name="T48" fmla="*/ 995 w 4056"/>
              <a:gd name="T49" fmla="*/ 1234 h 1740"/>
              <a:gd name="T50" fmla="*/ 930 w 4056"/>
              <a:gd name="T51" fmla="*/ 1180 h 1740"/>
              <a:gd name="T52" fmla="*/ 833 w 4056"/>
              <a:gd name="T53" fmla="*/ 1164 h 1740"/>
              <a:gd name="T54" fmla="*/ 801 w 4056"/>
              <a:gd name="T55" fmla="*/ 1131 h 1740"/>
              <a:gd name="T56" fmla="*/ 737 w 4056"/>
              <a:gd name="T57" fmla="*/ 1094 h 1740"/>
              <a:gd name="T58" fmla="*/ 704 w 4056"/>
              <a:gd name="T59" fmla="*/ 1045 h 1740"/>
              <a:gd name="T60" fmla="*/ 672 w 4056"/>
              <a:gd name="T61" fmla="*/ 980 h 1740"/>
              <a:gd name="T62" fmla="*/ 640 w 4056"/>
              <a:gd name="T63" fmla="*/ 959 h 1740"/>
              <a:gd name="T64" fmla="*/ 607 w 4056"/>
              <a:gd name="T65" fmla="*/ 943 h 1740"/>
              <a:gd name="T66" fmla="*/ 575 w 4056"/>
              <a:gd name="T67" fmla="*/ 927 h 1740"/>
              <a:gd name="T68" fmla="*/ 543 w 4056"/>
              <a:gd name="T69" fmla="*/ 910 h 1740"/>
              <a:gd name="T70" fmla="*/ 511 w 4056"/>
              <a:gd name="T71" fmla="*/ 862 h 1740"/>
              <a:gd name="T72" fmla="*/ 478 w 4056"/>
              <a:gd name="T73" fmla="*/ 824 h 1740"/>
              <a:gd name="T74" fmla="*/ 349 w 4056"/>
              <a:gd name="T75" fmla="*/ 808 h 1740"/>
              <a:gd name="T76" fmla="*/ 317 w 4056"/>
              <a:gd name="T77" fmla="*/ 776 h 1740"/>
              <a:gd name="T78" fmla="*/ 290 w 4056"/>
              <a:gd name="T79" fmla="*/ 722 h 1740"/>
              <a:gd name="T80" fmla="*/ 258 w 4056"/>
              <a:gd name="T81" fmla="*/ 711 h 1740"/>
              <a:gd name="T82" fmla="*/ 225 w 4056"/>
              <a:gd name="T83" fmla="*/ 652 h 1740"/>
              <a:gd name="T84" fmla="*/ 193 w 4056"/>
              <a:gd name="T85" fmla="*/ 625 h 1740"/>
              <a:gd name="T86" fmla="*/ 161 w 4056"/>
              <a:gd name="T87" fmla="*/ 609 h 1740"/>
              <a:gd name="T88" fmla="*/ 129 w 4056"/>
              <a:gd name="T89" fmla="*/ 593 h 1740"/>
              <a:gd name="T90" fmla="*/ 96 w 4056"/>
              <a:gd name="T91" fmla="*/ 507 h 1740"/>
              <a:gd name="T92" fmla="*/ 64 w 4056"/>
              <a:gd name="T93" fmla="*/ 388 h 1740"/>
              <a:gd name="T94" fmla="*/ 32 w 4056"/>
              <a:gd name="T95" fmla="*/ 270 h 1740"/>
              <a:gd name="T96" fmla="*/ 0 w 4056"/>
              <a:gd name="T97" fmla="*/ 130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56" h="1740">
                <a:moveTo>
                  <a:pt x="4056" y="1740"/>
                </a:moveTo>
                <a:lnTo>
                  <a:pt x="3970" y="1740"/>
                </a:lnTo>
                <a:lnTo>
                  <a:pt x="3970" y="1718"/>
                </a:lnTo>
                <a:lnTo>
                  <a:pt x="3905" y="1718"/>
                </a:lnTo>
                <a:lnTo>
                  <a:pt x="3905" y="1702"/>
                </a:lnTo>
                <a:lnTo>
                  <a:pt x="3103" y="1702"/>
                </a:lnTo>
                <a:lnTo>
                  <a:pt x="3103" y="1686"/>
                </a:lnTo>
                <a:lnTo>
                  <a:pt x="2560" y="1686"/>
                </a:lnTo>
                <a:lnTo>
                  <a:pt x="2560" y="1654"/>
                </a:lnTo>
                <a:lnTo>
                  <a:pt x="2431" y="1654"/>
                </a:lnTo>
                <a:lnTo>
                  <a:pt x="2431" y="1637"/>
                </a:lnTo>
                <a:lnTo>
                  <a:pt x="2334" y="1637"/>
                </a:lnTo>
                <a:lnTo>
                  <a:pt x="2334" y="1621"/>
                </a:lnTo>
                <a:lnTo>
                  <a:pt x="2275" y="1621"/>
                </a:lnTo>
                <a:lnTo>
                  <a:pt x="2275" y="1584"/>
                </a:lnTo>
                <a:lnTo>
                  <a:pt x="2243" y="1584"/>
                </a:lnTo>
                <a:lnTo>
                  <a:pt x="2243" y="1567"/>
                </a:lnTo>
                <a:lnTo>
                  <a:pt x="2146" y="1567"/>
                </a:lnTo>
                <a:lnTo>
                  <a:pt x="2146" y="1551"/>
                </a:lnTo>
                <a:lnTo>
                  <a:pt x="2081" y="1551"/>
                </a:lnTo>
                <a:lnTo>
                  <a:pt x="2081" y="1535"/>
                </a:lnTo>
                <a:lnTo>
                  <a:pt x="1823" y="1535"/>
                </a:lnTo>
                <a:lnTo>
                  <a:pt x="1823" y="1519"/>
                </a:lnTo>
                <a:lnTo>
                  <a:pt x="1699" y="1519"/>
                </a:lnTo>
                <a:lnTo>
                  <a:pt x="1699" y="1503"/>
                </a:lnTo>
                <a:lnTo>
                  <a:pt x="1667" y="1503"/>
                </a:lnTo>
                <a:lnTo>
                  <a:pt x="1667" y="1481"/>
                </a:lnTo>
                <a:lnTo>
                  <a:pt x="1570" y="1481"/>
                </a:lnTo>
                <a:lnTo>
                  <a:pt x="1570" y="1471"/>
                </a:lnTo>
                <a:lnTo>
                  <a:pt x="1473" y="1471"/>
                </a:lnTo>
                <a:lnTo>
                  <a:pt x="1473" y="1449"/>
                </a:lnTo>
                <a:lnTo>
                  <a:pt x="1441" y="1449"/>
                </a:lnTo>
                <a:lnTo>
                  <a:pt x="1441" y="1438"/>
                </a:lnTo>
                <a:lnTo>
                  <a:pt x="1409" y="1438"/>
                </a:lnTo>
                <a:lnTo>
                  <a:pt x="1409" y="1401"/>
                </a:lnTo>
                <a:lnTo>
                  <a:pt x="1377" y="1401"/>
                </a:lnTo>
                <a:lnTo>
                  <a:pt x="1377" y="1363"/>
                </a:lnTo>
                <a:lnTo>
                  <a:pt x="1312" y="1363"/>
                </a:lnTo>
                <a:lnTo>
                  <a:pt x="1312" y="1330"/>
                </a:lnTo>
                <a:lnTo>
                  <a:pt x="1183" y="1330"/>
                </a:lnTo>
                <a:lnTo>
                  <a:pt x="1183" y="1314"/>
                </a:lnTo>
                <a:lnTo>
                  <a:pt x="1156" y="1314"/>
                </a:lnTo>
                <a:lnTo>
                  <a:pt x="1156" y="1298"/>
                </a:lnTo>
                <a:lnTo>
                  <a:pt x="1086" y="1298"/>
                </a:lnTo>
                <a:lnTo>
                  <a:pt x="1086" y="1266"/>
                </a:lnTo>
                <a:lnTo>
                  <a:pt x="1054" y="1266"/>
                </a:lnTo>
                <a:lnTo>
                  <a:pt x="1054" y="1250"/>
                </a:lnTo>
                <a:lnTo>
                  <a:pt x="1027" y="1250"/>
                </a:lnTo>
                <a:lnTo>
                  <a:pt x="1027" y="1234"/>
                </a:lnTo>
                <a:lnTo>
                  <a:pt x="995" y="1234"/>
                </a:lnTo>
                <a:lnTo>
                  <a:pt x="995" y="1180"/>
                </a:lnTo>
                <a:lnTo>
                  <a:pt x="930" y="1180"/>
                </a:lnTo>
                <a:lnTo>
                  <a:pt x="930" y="1164"/>
                </a:lnTo>
                <a:lnTo>
                  <a:pt x="833" y="1164"/>
                </a:lnTo>
                <a:lnTo>
                  <a:pt x="833" y="1131"/>
                </a:lnTo>
                <a:lnTo>
                  <a:pt x="801" y="1131"/>
                </a:lnTo>
                <a:lnTo>
                  <a:pt x="801" y="1094"/>
                </a:lnTo>
                <a:lnTo>
                  <a:pt x="737" y="1094"/>
                </a:lnTo>
                <a:lnTo>
                  <a:pt x="737" y="1045"/>
                </a:lnTo>
                <a:lnTo>
                  <a:pt x="704" y="1045"/>
                </a:lnTo>
                <a:lnTo>
                  <a:pt x="704" y="980"/>
                </a:lnTo>
                <a:lnTo>
                  <a:pt x="672" y="980"/>
                </a:lnTo>
                <a:lnTo>
                  <a:pt x="672" y="959"/>
                </a:lnTo>
                <a:lnTo>
                  <a:pt x="640" y="959"/>
                </a:lnTo>
                <a:lnTo>
                  <a:pt x="640" y="943"/>
                </a:lnTo>
                <a:lnTo>
                  <a:pt x="607" y="943"/>
                </a:lnTo>
                <a:lnTo>
                  <a:pt x="607" y="927"/>
                </a:lnTo>
                <a:lnTo>
                  <a:pt x="575" y="927"/>
                </a:lnTo>
                <a:lnTo>
                  <a:pt x="575" y="910"/>
                </a:lnTo>
                <a:lnTo>
                  <a:pt x="543" y="910"/>
                </a:lnTo>
                <a:lnTo>
                  <a:pt x="543" y="862"/>
                </a:lnTo>
                <a:lnTo>
                  <a:pt x="511" y="862"/>
                </a:lnTo>
                <a:lnTo>
                  <a:pt x="511" y="824"/>
                </a:lnTo>
                <a:lnTo>
                  <a:pt x="478" y="824"/>
                </a:lnTo>
                <a:lnTo>
                  <a:pt x="478" y="808"/>
                </a:lnTo>
                <a:lnTo>
                  <a:pt x="349" y="808"/>
                </a:lnTo>
                <a:lnTo>
                  <a:pt x="349" y="776"/>
                </a:lnTo>
                <a:lnTo>
                  <a:pt x="317" y="776"/>
                </a:lnTo>
                <a:lnTo>
                  <a:pt x="317" y="722"/>
                </a:lnTo>
                <a:lnTo>
                  <a:pt x="290" y="722"/>
                </a:lnTo>
                <a:lnTo>
                  <a:pt x="290" y="711"/>
                </a:lnTo>
                <a:lnTo>
                  <a:pt x="258" y="711"/>
                </a:lnTo>
                <a:lnTo>
                  <a:pt x="258" y="652"/>
                </a:lnTo>
                <a:lnTo>
                  <a:pt x="225" y="652"/>
                </a:lnTo>
                <a:lnTo>
                  <a:pt x="225" y="625"/>
                </a:lnTo>
                <a:lnTo>
                  <a:pt x="193" y="625"/>
                </a:lnTo>
                <a:lnTo>
                  <a:pt x="193" y="609"/>
                </a:lnTo>
                <a:lnTo>
                  <a:pt x="161" y="609"/>
                </a:lnTo>
                <a:lnTo>
                  <a:pt x="161" y="593"/>
                </a:lnTo>
                <a:lnTo>
                  <a:pt x="129" y="593"/>
                </a:lnTo>
                <a:lnTo>
                  <a:pt x="129" y="507"/>
                </a:lnTo>
                <a:lnTo>
                  <a:pt x="96" y="507"/>
                </a:lnTo>
                <a:lnTo>
                  <a:pt x="96" y="388"/>
                </a:lnTo>
                <a:lnTo>
                  <a:pt x="64" y="388"/>
                </a:lnTo>
                <a:lnTo>
                  <a:pt x="64" y="270"/>
                </a:lnTo>
                <a:lnTo>
                  <a:pt x="32" y="270"/>
                </a:lnTo>
                <a:lnTo>
                  <a:pt x="32" y="130"/>
                </a:lnTo>
                <a:lnTo>
                  <a:pt x="0" y="130"/>
                </a:lnTo>
                <a:lnTo>
                  <a:pt x="0" y="0"/>
                </a:lnTo>
              </a:path>
            </a:pathLst>
          </a:custGeom>
          <a:noFill/>
          <a:ln w="17463" cap="flat">
            <a:solidFill>
              <a:srgbClr val="923222"/>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57" name="Freeform 46"/>
          <p:cNvSpPr>
            <a:spLocks/>
          </p:cNvSpPr>
          <p:nvPr/>
        </p:nvSpPr>
        <p:spPr bwMode="auto">
          <a:xfrm>
            <a:off x="5859463" y="2336800"/>
            <a:ext cx="144462" cy="52388"/>
          </a:xfrm>
          <a:custGeom>
            <a:avLst/>
            <a:gdLst>
              <a:gd name="T0" fmla="*/ 0 w 86"/>
              <a:gd name="T1" fmla="*/ 33 h 33"/>
              <a:gd name="T2" fmla="*/ 43 w 86"/>
              <a:gd name="T3" fmla="*/ 33 h 33"/>
              <a:gd name="T4" fmla="*/ 43 w 86"/>
              <a:gd name="T5" fmla="*/ 0 h 33"/>
              <a:gd name="T6" fmla="*/ 86 w 86"/>
              <a:gd name="T7" fmla="*/ 0 h 33"/>
              <a:gd name="T8" fmla="*/ 86 w 86"/>
              <a:gd name="T9" fmla="*/ 33 h 33"/>
            </a:gdLst>
            <a:ahLst/>
            <a:cxnLst>
              <a:cxn ang="0">
                <a:pos x="T0" y="T1"/>
              </a:cxn>
              <a:cxn ang="0">
                <a:pos x="T2" y="T3"/>
              </a:cxn>
              <a:cxn ang="0">
                <a:pos x="T4" y="T5"/>
              </a:cxn>
              <a:cxn ang="0">
                <a:pos x="T6" y="T7"/>
              </a:cxn>
              <a:cxn ang="0">
                <a:pos x="T8" y="T9"/>
              </a:cxn>
            </a:cxnLst>
            <a:rect l="0" t="0" r="r" b="b"/>
            <a:pathLst>
              <a:path w="86" h="33">
                <a:moveTo>
                  <a:pt x="0" y="33"/>
                </a:moveTo>
                <a:lnTo>
                  <a:pt x="43" y="33"/>
                </a:lnTo>
                <a:lnTo>
                  <a:pt x="43" y="0"/>
                </a:lnTo>
                <a:lnTo>
                  <a:pt x="86" y="0"/>
                </a:lnTo>
                <a:lnTo>
                  <a:pt x="86" y="33"/>
                </a:lnTo>
              </a:path>
            </a:pathLst>
          </a:custGeom>
          <a:noFill/>
          <a:ln w="17463" cap="flat">
            <a:solidFill>
              <a:srgbClr val="923222"/>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58" name="Freeform 47"/>
          <p:cNvSpPr>
            <a:spLocks/>
          </p:cNvSpPr>
          <p:nvPr/>
        </p:nvSpPr>
        <p:spPr bwMode="auto">
          <a:xfrm>
            <a:off x="3295650" y="2060575"/>
            <a:ext cx="6438900" cy="2744788"/>
          </a:xfrm>
          <a:custGeom>
            <a:avLst/>
            <a:gdLst>
              <a:gd name="T0" fmla="*/ 32 w 4056"/>
              <a:gd name="T1" fmla="*/ 135 h 1729"/>
              <a:gd name="T2" fmla="*/ 59 w 4056"/>
              <a:gd name="T3" fmla="*/ 270 h 1729"/>
              <a:gd name="T4" fmla="*/ 129 w 4056"/>
              <a:gd name="T5" fmla="*/ 313 h 1729"/>
              <a:gd name="T6" fmla="*/ 161 w 4056"/>
              <a:gd name="T7" fmla="*/ 404 h 1729"/>
              <a:gd name="T8" fmla="*/ 220 w 4056"/>
              <a:gd name="T9" fmla="*/ 420 h 1729"/>
              <a:gd name="T10" fmla="*/ 258 w 4056"/>
              <a:gd name="T11" fmla="*/ 501 h 1729"/>
              <a:gd name="T12" fmla="*/ 317 w 4056"/>
              <a:gd name="T13" fmla="*/ 533 h 1729"/>
              <a:gd name="T14" fmla="*/ 349 w 4056"/>
              <a:gd name="T15" fmla="*/ 620 h 1729"/>
              <a:gd name="T16" fmla="*/ 414 w 4056"/>
              <a:gd name="T17" fmla="*/ 663 h 1729"/>
              <a:gd name="T18" fmla="*/ 451 w 4056"/>
              <a:gd name="T19" fmla="*/ 717 h 1729"/>
              <a:gd name="T20" fmla="*/ 511 w 4056"/>
              <a:gd name="T21" fmla="*/ 727 h 1729"/>
              <a:gd name="T22" fmla="*/ 543 w 4056"/>
              <a:gd name="T23" fmla="*/ 781 h 1729"/>
              <a:gd name="T24" fmla="*/ 607 w 4056"/>
              <a:gd name="T25" fmla="*/ 797 h 1729"/>
              <a:gd name="T26" fmla="*/ 640 w 4056"/>
              <a:gd name="T27" fmla="*/ 819 h 1729"/>
              <a:gd name="T28" fmla="*/ 704 w 4056"/>
              <a:gd name="T29" fmla="*/ 846 h 1729"/>
              <a:gd name="T30" fmla="*/ 737 w 4056"/>
              <a:gd name="T31" fmla="*/ 910 h 1729"/>
              <a:gd name="T32" fmla="*/ 796 w 4056"/>
              <a:gd name="T33" fmla="*/ 937 h 1729"/>
              <a:gd name="T34" fmla="*/ 833 w 4056"/>
              <a:gd name="T35" fmla="*/ 997 h 1729"/>
              <a:gd name="T36" fmla="*/ 898 w 4056"/>
              <a:gd name="T37" fmla="*/ 1018 h 1729"/>
              <a:gd name="T38" fmla="*/ 930 w 4056"/>
              <a:gd name="T39" fmla="*/ 1045 h 1729"/>
              <a:gd name="T40" fmla="*/ 989 w 4056"/>
              <a:gd name="T41" fmla="*/ 1067 h 1729"/>
              <a:gd name="T42" fmla="*/ 1022 w 4056"/>
              <a:gd name="T43" fmla="*/ 1094 h 1729"/>
              <a:gd name="T44" fmla="*/ 1092 w 4056"/>
              <a:gd name="T45" fmla="*/ 1104 h 1729"/>
              <a:gd name="T46" fmla="*/ 1124 w 4056"/>
              <a:gd name="T47" fmla="*/ 1147 h 1729"/>
              <a:gd name="T48" fmla="*/ 1183 w 4056"/>
              <a:gd name="T49" fmla="*/ 1158 h 1729"/>
              <a:gd name="T50" fmla="*/ 1248 w 4056"/>
              <a:gd name="T51" fmla="*/ 1190 h 1729"/>
              <a:gd name="T52" fmla="*/ 1312 w 4056"/>
              <a:gd name="T53" fmla="*/ 1212 h 1729"/>
              <a:gd name="T54" fmla="*/ 1414 w 4056"/>
              <a:gd name="T55" fmla="*/ 1234 h 1729"/>
              <a:gd name="T56" fmla="*/ 1473 w 4056"/>
              <a:gd name="T57" fmla="*/ 1255 h 1729"/>
              <a:gd name="T58" fmla="*/ 1506 w 4056"/>
              <a:gd name="T59" fmla="*/ 1293 h 1729"/>
              <a:gd name="T60" fmla="*/ 1565 w 4056"/>
              <a:gd name="T61" fmla="*/ 1314 h 1729"/>
              <a:gd name="T62" fmla="*/ 1597 w 4056"/>
              <a:gd name="T63" fmla="*/ 1347 h 1729"/>
              <a:gd name="T64" fmla="*/ 1694 w 4056"/>
              <a:gd name="T65" fmla="*/ 1357 h 1729"/>
              <a:gd name="T66" fmla="*/ 1726 w 4056"/>
              <a:gd name="T67" fmla="*/ 1395 h 1729"/>
              <a:gd name="T68" fmla="*/ 1920 w 4056"/>
              <a:gd name="T69" fmla="*/ 1411 h 1729"/>
              <a:gd name="T70" fmla="*/ 1990 w 4056"/>
              <a:gd name="T71" fmla="*/ 1433 h 1729"/>
              <a:gd name="T72" fmla="*/ 2178 w 4056"/>
              <a:gd name="T73" fmla="*/ 1444 h 1729"/>
              <a:gd name="T74" fmla="*/ 2210 w 4056"/>
              <a:gd name="T75" fmla="*/ 1476 h 1729"/>
              <a:gd name="T76" fmla="*/ 2275 w 4056"/>
              <a:gd name="T77" fmla="*/ 1503 h 1729"/>
              <a:gd name="T78" fmla="*/ 2334 w 4056"/>
              <a:gd name="T79" fmla="*/ 1519 h 1729"/>
              <a:gd name="T80" fmla="*/ 2404 w 4056"/>
              <a:gd name="T81" fmla="*/ 1530 h 1729"/>
              <a:gd name="T82" fmla="*/ 2436 w 4056"/>
              <a:gd name="T83" fmla="*/ 1546 h 1729"/>
              <a:gd name="T84" fmla="*/ 2533 w 4056"/>
              <a:gd name="T85" fmla="*/ 1557 h 1729"/>
              <a:gd name="T86" fmla="*/ 2657 w 4056"/>
              <a:gd name="T87" fmla="*/ 1573 h 1729"/>
              <a:gd name="T88" fmla="*/ 2786 w 4056"/>
              <a:gd name="T89" fmla="*/ 1578 h 1729"/>
              <a:gd name="T90" fmla="*/ 2883 w 4056"/>
              <a:gd name="T91" fmla="*/ 1621 h 1729"/>
              <a:gd name="T92" fmla="*/ 3012 w 4056"/>
              <a:gd name="T93" fmla="*/ 1632 h 1729"/>
              <a:gd name="T94" fmla="*/ 3044 w 4056"/>
              <a:gd name="T95" fmla="*/ 1648 h 1729"/>
              <a:gd name="T96" fmla="*/ 3173 w 4056"/>
              <a:gd name="T97" fmla="*/ 1654 h 1729"/>
              <a:gd name="T98" fmla="*/ 3200 w 4056"/>
              <a:gd name="T99" fmla="*/ 1670 h 1729"/>
              <a:gd name="T100" fmla="*/ 3297 w 4056"/>
              <a:gd name="T101" fmla="*/ 1675 h 1729"/>
              <a:gd name="T102" fmla="*/ 3362 w 4056"/>
              <a:gd name="T103" fmla="*/ 1691 h 1729"/>
              <a:gd name="T104" fmla="*/ 3485 w 4056"/>
              <a:gd name="T105" fmla="*/ 1697 h 1729"/>
              <a:gd name="T106" fmla="*/ 3652 w 4056"/>
              <a:gd name="T107" fmla="*/ 1718 h 1729"/>
              <a:gd name="T108" fmla="*/ 4056 w 4056"/>
              <a:gd name="T109" fmla="*/ 1729 h 1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56" h="1729">
                <a:moveTo>
                  <a:pt x="0" y="0"/>
                </a:moveTo>
                <a:lnTo>
                  <a:pt x="0" y="135"/>
                </a:lnTo>
                <a:lnTo>
                  <a:pt x="32" y="135"/>
                </a:lnTo>
                <a:lnTo>
                  <a:pt x="32" y="189"/>
                </a:lnTo>
                <a:lnTo>
                  <a:pt x="59" y="189"/>
                </a:lnTo>
                <a:lnTo>
                  <a:pt x="59" y="270"/>
                </a:lnTo>
                <a:lnTo>
                  <a:pt x="96" y="270"/>
                </a:lnTo>
                <a:lnTo>
                  <a:pt x="96" y="313"/>
                </a:lnTo>
                <a:lnTo>
                  <a:pt x="129" y="313"/>
                </a:lnTo>
                <a:lnTo>
                  <a:pt x="129" y="350"/>
                </a:lnTo>
                <a:lnTo>
                  <a:pt x="161" y="350"/>
                </a:lnTo>
                <a:lnTo>
                  <a:pt x="161" y="404"/>
                </a:lnTo>
                <a:lnTo>
                  <a:pt x="193" y="404"/>
                </a:lnTo>
                <a:lnTo>
                  <a:pt x="193" y="420"/>
                </a:lnTo>
                <a:lnTo>
                  <a:pt x="220" y="420"/>
                </a:lnTo>
                <a:lnTo>
                  <a:pt x="220" y="485"/>
                </a:lnTo>
                <a:lnTo>
                  <a:pt x="258" y="485"/>
                </a:lnTo>
                <a:lnTo>
                  <a:pt x="258" y="501"/>
                </a:lnTo>
                <a:lnTo>
                  <a:pt x="290" y="501"/>
                </a:lnTo>
                <a:lnTo>
                  <a:pt x="290" y="533"/>
                </a:lnTo>
                <a:lnTo>
                  <a:pt x="317" y="533"/>
                </a:lnTo>
                <a:lnTo>
                  <a:pt x="317" y="571"/>
                </a:lnTo>
                <a:lnTo>
                  <a:pt x="349" y="571"/>
                </a:lnTo>
                <a:lnTo>
                  <a:pt x="349" y="620"/>
                </a:lnTo>
                <a:lnTo>
                  <a:pt x="381" y="620"/>
                </a:lnTo>
                <a:lnTo>
                  <a:pt x="381" y="663"/>
                </a:lnTo>
                <a:lnTo>
                  <a:pt x="414" y="663"/>
                </a:lnTo>
                <a:lnTo>
                  <a:pt x="414" y="695"/>
                </a:lnTo>
                <a:lnTo>
                  <a:pt x="451" y="695"/>
                </a:lnTo>
                <a:lnTo>
                  <a:pt x="451" y="717"/>
                </a:lnTo>
                <a:lnTo>
                  <a:pt x="478" y="717"/>
                </a:lnTo>
                <a:lnTo>
                  <a:pt x="478" y="727"/>
                </a:lnTo>
                <a:lnTo>
                  <a:pt x="511" y="727"/>
                </a:lnTo>
                <a:lnTo>
                  <a:pt x="511" y="743"/>
                </a:lnTo>
                <a:lnTo>
                  <a:pt x="543" y="743"/>
                </a:lnTo>
                <a:lnTo>
                  <a:pt x="543" y="781"/>
                </a:lnTo>
                <a:lnTo>
                  <a:pt x="575" y="781"/>
                </a:lnTo>
                <a:lnTo>
                  <a:pt x="575" y="797"/>
                </a:lnTo>
                <a:lnTo>
                  <a:pt x="607" y="797"/>
                </a:lnTo>
                <a:lnTo>
                  <a:pt x="607" y="808"/>
                </a:lnTo>
                <a:lnTo>
                  <a:pt x="640" y="808"/>
                </a:lnTo>
                <a:lnTo>
                  <a:pt x="640" y="819"/>
                </a:lnTo>
                <a:lnTo>
                  <a:pt x="672" y="819"/>
                </a:lnTo>
                <a:lnTo>
                  <a:pt x="672" y="846"/>
                </a:lnTo>
                <a:lnTo>
                  <a:pt x="704" y="846"/>
                </a:lnTo>
                <a:lnTo>
                  <a:pt x="704" y="862"/>
                </a:lnTo>
                <a:lnTo>
                  <a:pt x="737" y="862"/>
                </a:lnTo>
                <a:lnTo>
                  <a:pt x="737" y="910"/>
                </a:lnTo>
                <a:lnTo>
                  <a:pt x="769" y="910"/>
                </a:lnTo>
                <a:lnTo>
                  <a:pt x="769" y="937"/>
                </a:lnTo>
                <a:lnTo>
                  <a:pt x="796" y="937"/>
                </a:lnTo>
                <a:lnTo>
                  <a:pt x="796" y="975"/>
                </a:lnTo>
                <a:lnTo>
                  <a:pt x="833" y="975"/>
                </a:lnTo>
                <a:lnTo>
                  <a:pt x="833" y="997"/>
                </a:lnTo>
                <a:lnTo>
                  <a:pt x="866" y="997"/>
                </a:lnTo>
                <a:lnTo>
                  <a:pt x="866" y="1018"/>
                </a:lnTo>
                <a:lnTo>
                  <a:pt x="898" y="1018"/>
                </a:lnTo>
                <a:lnTo>
                  <a:pt x="898" y="1029"/>
                </a:lnTo>
                <a:lnTo>
                  <a:pt x="930" y="1029"/>
                </a:lnTo>
                <a:lnTo>
                  <a:pt x="930" y="1045"/>
                </a:lnTo>
                <a:lnTo>
                  <a:pt x="957" y="1045"/>
                </a:lnTo>
                <a:lnTo>
                  <a:pt x="957" y="1067"/>
                </a:lnTo>
                <a:lnTo>
                  <a:pt x="989" y="1067"/>
                </a:lnTo>
                <a:lnTo>
                  <a:pt x="989" y="1077"/>
                </a:lnTo>
                <a:lnTo>
                  <a:pt x="1022" y="1077"/>
                </a:lnTo>
                <a:lnTo>
                  <a:pt x="1022" y="1094"/>
                </a:lnTo>
                <a:lnTo>
                  <a:pt x="1059" y="1094"/>
                </a:lnTo>
                <a:lnTo>
                  <a:pt x="1059" y="1104"/>
                </a:lnTo>
                <a:lnTo>
                  <a:pt x="1092" y="1104"/>
                </a:lnTo>
                <a:lnTo>
                  <a:pt x="1092" y="1137"/>
                </a:lnTo>
                <a:lnTo>
                  <a:pt x="1124" y="1137"/>
                </a:lnTo>
                <a:lnTo>
                  <a:pt x="1124" y="1147"/>
                </a:lnTo>
                <a:lnTo>
                  <a:pt x="1151" y="1147"/>
                </a:lnTo>
                <a:lnTo>
                  <a:pt x="1151" y="1158"/>
                </a:lnTo>
                <a:lnTo>
                  <a:pt x="1183" y="1158"/>
                </a:lnTo>
                <a:lnTo>
                  <a:pt x="1183" y="1185"/>
                </a:lnTo>
                <a:lnTo>
                  <a:pt x="1248" y="1185"/>
                </a:lnTo>
                <a:lnTo>
                  <a:pt x="1248" y="1190"/>
                </a:lnTo>
                <a:lnTo>
                  <a:pt x="1280" y="1190"/>
                </a:lnTo>
                <a:lnTo>
                  <a:pt x="1280" y="1212"/>
                </a:lnTo>
                <a:lnTo>
                  <a:pt x="1312" y="1212"/>
                </a:lnTo>
                <a:lnTo>
                  <a:pt x="1312" y="1223"/>
                </a:lnTo>
                <a:lnTo>
                  <a:pt x="1414" y="1223"/>
                </a:lnTo>
                <a:lnTo>
                  <a:pt x="1414" y="1234"/>
                </a:lnTo>
                <a:lnTo>
                  <a:pt x="1441" y="1234"/>
                </a:lnTo>
                <a:lnTo>
                  <a:pt x="1441" y="1255"/>
                </a:lnTo>
                <a:lnTo>
                  <a:pt x="1473" y="1255"/>
                </a:lnTo>
                <a:lnTo>
                  <a:pt x="1473" y="1266"/>
                </a:lnTo>
                <a:lnTo>
                  <a:pt x="1506" y="1266"/>
                </a:lnTo>
                <a:lnTo>
                  <a:pt x="1506" y="1293"/>
                </a:lnTo>
                <a:lnTo>
                  <a:pt x="1538" y="1293"/>
                </a:lnTo>
                <a:lnTo>
                  <a:pt x="1538" y="1314"/>
                </a:lnTo>
                <a:lnTo>
                  <a:pt x="1565" y="1314"/>
                </a:lnTo>
                <a:lnTo>
                  <a:pt x="1565" y="1325"/>
                </a:lnTo>
                <a:lnTo>
                  <a:pt x="1597" y="1325"/>
                </a:lnTo>
                <a:lnTo>
                  <a:pt x="1597" y="1347"/>
                </a:lnTo>
                <a:lnTo>
                  <a:pt x="1667" y="1347"/>
                </a:lnTo>
                <a:lnTo>
                  <a:pt x="1667" y="1357"/>
                </a:lnTo>
                <a:lnTo>
                  <a:pt x="1694" y="1357"/>
                </a:lnTo>
                <a:lnTo>
                  <a:pt x="1694" y="1368"/>
                </a:lnTo>
                <a:lnTo>
                  <a:pt x="1726" y="1368"/>
                </a:lnTo>
                <a:lnTo>
                  <a:pt x="1726" y="1395"/>
                </a:lnTo>
                <a:lnTo>
                  <a:pt x="1764" y="1395"/>
                </a:lnTo>
                <a:lnTo>
                  <a:pt x="1764" y="1411"/>
                </a:lnTo>
                <a:lnTo>
                  <a:pt x="1920" y="1411"/>
                </a:lnTo>
                <a:lnTo>
                  <a:pt x="1920" y="1422"/>
                </a:lnTo>
                <a:lnTo>
                  <a:pt x="1990" y="1422"/>
                </a:lnTo>
                <a:lnTo>
                  <a:pt x="1990" y="1433"/>
                </a:lnTo>
                <a:lnTo>
                  <a:pt x="2108" y="1433"/>
                </a:lnTo>
                <a:lnTo>
                  <a:pt x="2108" y="1444"/>
                </a:lnTo>
                <a:lnTo>
                  <a:pt x="2178" y="1444"/>
                </a:lnTo>
                <a:lnTo>
                  <a:pt x="2178" y="1454"/>
                </a:lnTo>
                <a:lnTo>
                  <a:pt x="2210" y="1454"/>
                </a:lnTo>
                <a:lnTo>
                  <a:pt x="2210" y="1476"/>
                </a:lnTo>
                <a:lnTo>
                  <a:pt x="2243" y="1476"/>
                </a:lnTo>
                <a:lnTo>
                  <a:pt x="2243" y="1503"/>
                </a:lnTo>
                <a:lnTo>
                  <a:pt x="2275" y="1503"/>
                </a:lnTo>
                <a:lnTo>
                  <a:pt x="2275" y="1514"/>
                </a:lnTo>
                <a:lnTo>
                  <a:pt x="2334" y="1514"/>
                </a:lnTo>
                <a:lnTo>
                  <a:pt x="2334" y="1519"/>
                </a:lnTo>
                <a:lnTo>
                  <a:pt x="2372" y="1519"/>
                </a:lnTo>
                <a:lnTo>
                  <a:pt x="2372" y="1530"/>
                </a:lnTo>
                <a:lnTo>
                  <a:pt x="2404" y="1530"/>
                </a:lnTo>
                <a:lnTo>
                  <a:pt x="2404" y="1541"/>
                </a:lnTo>
                <a:lnTo>
                  <a:pt x="2436" y="1541"/>
                </a:lnTo>
                <a:lnTo>
                  <a:pt x="2436" y="1546"/>
                </a:lnTo>
                <a:lnTo>
                  <a:pt x="2496" y="1546"/>
                </a:lnTo>
                <a:lnTo>
                  <a:pt x="2496" y="1557"/>
                </a:lnTo>
                <a:lnTo>
                  <a:pt x="2533" y="1557"/>
                </a:lnTo>
                <a:lnTo>
                  <a:pt x="2533" y="1567"/>
                </a:lnTo>
                <a:lnTo>
                  <a:pt x="2657" y="1567"/>
                </a:lnTo>
                <a:lnTo>
                  <a:pt x="2657" y="1573"/>
                </a:lnTo>
                <a:lnTo>
                  <a:pt x="2754" y="1573"/>
                </a:lnTo>
                <a:lnTo>
                  <a:pt x="2754" y="1578"/>
                </a:lnTo>
                <a:lnTo>
                  <a:pt x="2786" y="1578"/>
                </a:lnTo>
                <a:lnTo>
                  <a:pt x="2786" y="1594"/>
                </a:lnTo>
                <a:lnTo>
                  <a:pt x="2883" y="1594"/>
                </a:lnTo>
                <a:lnTo>
                  <a:pt x="2883" y="1621"/>
                </a:lnTo>
                <a:lnTo>
                  <a:pt x="2980" y="1621"/>
                </a:lnTo>
                <a:lnTo>
                  <a:pt x="2980" y="1632"/>
                </a:lnTo>
                <a:lnTo>
                  <a:pt x="3012" y="1632"/>
                </a:lnTo>
                <a:lnTo>
                  <a:pt x="3012" y="1637"/>
                </a:lnTo>
                <a:lnTo>
                  <a:pt x="3044" y="1637"/>
                </a:lnTo>
                <a:lnTo>
                  <a:pt x="3044" y="1648"/>
                </a:lnTo>
                <a:lnTo>
                  <a:pt x="3136" y="1648"/>
                </a:lnTo>
                <a:lnTo>
                  <a:pt x="3136" y="1654"/>
                </a:lnTo>
                <a:lnTo>
                  <a:pt x="3173" y="1654"/>
                </a:lnTo>
                <a:lnTo>
                  <a:pt x="3173" y="1659"/>
                </a:lnTo>
                <a:lnTo>
                  <a:pt x="3200" y="1659"/>
                </a:lnTo>
                <a:lnTo>
                  <a:pt x="3200" y="1670"/>
                </a:lnTo>
                <a:lnTo>
                  <a:pt x="3233" y="1670"/>
                </a:lnTo>
                <a:lnTo>
                  <a:pt x="3233" y="1675"/>
                </a:lnTo>
                <a:lnTo>
                  <a:pt x="3297" y="1675"/>
                </a:lnTo>
                <a:lnTo>
                  <a:pt x="3297" y="1686"/>
                </a:lnTo>
                <a:lnTo>
                  <a:pt x="3362" y="1686"/>
                </a:lnTo>
                <a:lnTo>
                  <a:pt x="3362" y="1691"/>
                </a:lnTo>
                <a:lnTo>
                  <a:pt x="3399" y="1691"/>
                </a:lnTo>
                <a:lnTo>
                  <a:pt x="3399" y="1697"/>
                </a:lnTo>
                <a:lnTo>
                  <a:pt x="3485" y="1697"/>
                </a:lnTo>
                <a:lnTo>
                  <a:pt x="3485" y="1713"/>
                </a:lnTo>
                <a:lnTo>
                  <a:pt x="3652" y="1713"/>
                </a:lnTo>
                <a:lnTo>
                  <a:pt x="3652" y="1718"/>
                </a:lnTo>
                <a:lnTo>
                  <a:pt x="3808" y="1718"/>
                </a:lnTo>
                <a:lnTo>
                  <a:pt x="3808" y="1729"/>
                </a:lnTo>
                <a:lnTo>
                  <a:pt x="4056" y="1729"/>
                </a:lnTo>
              </a:path>
            </a:pathLst>
          </a:custGeom>
          <a:noFill/>
          <a:ln w="17463" cap="flat">
            <a:solidFill>
              <a:srgbClr val="FBB03B"/>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59" name="Freeform 48"/>
          <p:cNvSpPr>
            <a:spLocks/>
          </p:cNvSpPr>
          <p:nvPr/>
        </p:nvSpPr>
        <p:spPr bwMode="auto">
          <a:xfrm>
            <a:off x="5859463" y="2481264"/>
            <a:ext cx="144462" cy="52387"/>
          </a:xfrm>
          <a:custGeom>
            <a:avLst/>
            <a:gdLst>
              <a:gd name="T0" fmla="*/ 0 w 86"/>
              <a:gd name="T1" fmla="*/ 33 h 33"/>
              <a:gd name="T2" fmla="*/ 43 w 86"/>
              <a:gd name="T3" fmla="*/ 33 h 33"/>
              <a:gd name="T4" fmla="*/ 43 w 86"/>
              <a:gd name="T5" fmla="*/ 0 h 33"/>
              <a:gd name="T6" fmla="*/ 86 w 86"/>
              <a:gd name="T7" fmla="*/ 0 h 33"/>
              <a:gd name="T8" fmla="*/ 86 w 86"/>
              <a:gd name="T9" fmla="*/ 33 h 33"/>
            </a:gdLst>
            <a:ahLst/>
            <a:cxnLst>
              <a:cxn ang="0">
                <a:pos x="T0" y="T1"/>
              </a:cxn>
              <a:cxn ang="0">
                <a:pos x="T2" y="T3"/>
              </a:cxn>
              <a:cxn ang="0">
                <a:pos x="T4" y="T5"/>
              </a:cxn>
              <a:cxn ang="0">
                <a:pos x="T6" y="T7"/>
              </a:cxn>
              <a:cxn ang="0">
                <a:pos x="T8" y="T9"/>
              </a:cxn>
            </a:cxnLst>
            <a:rect l="0" t="0" r="r" b="b"/>
            <a:pathLst>
              <a:path w="86" h="33">
                <a:moveTo>
                  <a:pt x="0" y="33"/>
                </a:moveTo>
                <a:lnTo>
                  <a:pt x="43" y="33"/>
                </a:lnTo>
                <a:lnTo>
                  <a:pt x="43" y="0"/>
                </a:lnTo>
                <a:lnTo>
                  <a:pt x="86" y="0"/>
                </a:lnTo>
                <a:lnTo>
                  <a:pt x="86" y="33"/>
                </a:lnTo>
              </a:path>
            </a:pathLst>
          </a:custGeom>
          <a:noFill/>
          <a:ln w="17463" cap="flat">
            <a:solidFill>
              <a:srgbClr val="FBB03B"/>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nvGrpSpPr>
          <p:cNvPr id="360" name="Group 359"/>
          <p:cNvGrpSpPr>
            <a:grpSpLocks/>
          </p:cNvGrpSpPr>
          <p:nvPr/>
        </p:nvGrpSpPr>
        <p:grpSpPr bwMode="auto">
          <a:xfrm>
            <a:off x="3295650" y="2060576"/>
            <a:ext cx="6438900" cy="2436813"/>
            <a:chOff x="1771650" y="2295525"/>
            <a:chExt cx="6438900" cy="2436813"/>
          </a:xfrm>
        </p:grpSpPr>
        <p:sp>
          <p:nvSpPr>
            <p:cNvPr id="361" name="Freeform 49"/>
            <p:cNvSpPr>
              <a:spLocks/>
            </p:cNvSpPr>
            <p:nvPr/>
          </p:nvSpPr>
          <p:spPr bwMode="auto">
            <a:xfrm>
              <a:off x="1771650" y="2295525"/>
              <a:ext cx="6438900" cy="2419350"/>
            </a:xfrm>
            <a:custGeom>
              <a:avLst/>
              <a:gdLst>
                <a:gd name="T0" fmla="*/ 32 w 4056"/>
                <a:gd name="T1" fmla="*/ 65 h 1524"/>
                <a:gd name="T2" fmla="*/ 64 w 4056"/>
                <a:gd name="T3" fmla="*/ 167 h 1524"/>
                <a:gd name="T4" fmla="*/ 129 w 4056"/>
                <a:gd name="T5" fmla="*/ 226 h 1524"/>
                <a:gd name="T6" fmla="*/ 161 w 4056"/>
                <a:gd name="T7" fmla="*/ 296 h 1524"/>
                <a:gd name="T8" fmla="*/ 225 w 4056"/>
                <a:gd name="T9" fmla="*/ 345 h 1524"/>
                <a:gd name="T10" fmla="*/ 252 w 4056"/>
                <a:gd name="T11" fmla="*/ 388 h 1524"/>
                <a:gd name="T12" fmla="*/ 317 w 4056"/>
                <a:gd name="T13" fmla="*/ 415 h 1524"/>
                <a:gd name="T14" fmla="*/ 349 w 4056"/>
                <a:gd name="T15" fmla="*/ 447 h 1524"/>
                <a:gd name="T16" fmla="*/ 414 w 4056"/>
                <a:gd name="T17" fmla="*/ 469 h 1524"/>
                <a:gd name="T18" fmla="*/ 446 w 4056"/>
                <a:gd name="T19" fmla="*/ 533 h 1524"/>
                <a:gd name="T20" fmla="*/ 511 w 4056"/>
                <a:gd name="T21" fmla="*/ 555 h 1524"/>
                <a:gd name="T22" fmla="*/ 543 w 4056"/>
                <a:gd name="T23" fmla="*/ 587 h 1524"/>
                <a:gd name="T24" fmla="*/ 607 w 4056"/>
                <a:gd name="T25" fmla="*/ 603 h 1524"/>
                <a:gd name="T26" fmla="*/ 640 w 4056"/>
                <a:gd name="T27" fmla="*/ 657 h 1524"/>
                <a:gd name="T28" fmla="*/ 704 w 4056"/>
                <a:gd name="T29" fmla="*/ 690 h 1524"/>
                <a:gd name="T30" fmla="*/ 737 w 4056"/>
                <a:gd name="T31" fmla="*/ 727 h 1524"/>
                <a:gd name="T32" fmla="*/ 801 w 4056"/>
                <a:gd name="T33" fmla="*/ 749 h 1524"/>
                <a:gd name="T34" fmla="*/ 833 w 4056"/>
                <a:gd name="T35" fmla="*/ 770 h 1524"/>
                <a:gd name="T36" fmla="*/ 898 w 4056"/>
                <a:gd name="T37" fmla="*/ 781 h 1524"/>
                <a:gd name="T38" fmla="*/ 930 w 4056"/>
                <a:gd name="T39" fmla="*/ 808 h 1524"/>
                <a:gd name="T40" fmla="*/ 995 w 4056"/>
                <a:gd name="T41" fmla="*/ 819 h 1524"/>
                <a:gd name="T42" fmla="*/ 1022 w 4056"/>
                <a:gd name="T43" fmla="*/ 857 h 1524"/>
                <a:gd name="T44" fmla="*/ 1086 w 4056"/>
                <a:gd name="T45" fmla="*/ 884 h 1524"/>
                <a:gd name="T46" fmla="*/ 1118 w 4056"/>
                <a:gd name="T47" fmla="*/ 916 h 1524"/>
                <a:gd name="T48" fmla="*/ 1183 w 4056"/>
                <a:gd name="T49" fmla="*/ 937 h 1524"/>
                <a:gd name="T50" fmla="*/ 1215 w 4056"/>
                <a:gd name="T51" fmla="*/ 964 h 1524"/>
                <a:gd name="T52" fmla="*/ 1280 w 4056"/>
                <a:gd name="T53" fmla="*/ 980 h 1524"/>
                <a:gd name="T54" fmla="*/ 1312 w 4056"/>
                <a:gd name="T55" fmla="*/ 1007 h 1524"/>
                <a:gd name="T56" fmla="*/ 1377 w 4056"/>
                <a:gd name="T57" fmla="*/ 1024 h 1524"/>
                <a:gd name="T58" fmla="*/ 1409 w 4056"/>
                <a:gd name="T59" fmla="*/ 1056 h 1524"/>
                <a:gd name="T60" fmla="*/ 1473 w 4056"/>
                <a:gd name="T61" fmla="*/ 1072 h 1524"/>
                <a:gd name="T62" fmla="*/ 1506 w 4056"/>
                <a:gd name="T63" fmla="*/ 1115 h 1524"/>
                <a:gd name="T64" fmla="*/ 1570 w 4056"/>
                <a:gd name="T65" fmla="*/ 1126 h 1524"/>
                <a:gd name="T66" fmla="*/ 1603 w 4056"/>
                <a:gd name="T67" fmla="*/ 1147 h 1524"/>
                <a:gd name="T68" fmla="*/ 1699 w 4056"/>
                <a:gd name="T69" fmla="*/ 1147 h 1524"/>
                <a:gd name="T70" fmla="*/ 1726 w 4056"/>
                <a:gd name="T71" fmla="*/ 1169 h 1524"/>
                <a:gd name="T72" fmla="*/ 1796 w 4056"/>
                <a:gd name="T73" fmla="*/ 1174 h 1524"/>
                <a:gd name="T74" fmla="*/ 1829 w 4056"/>
                <a:gd name="T75" fmla="*/ 1196 h 1524"/>
                <a:gd name="T76" fmla="*/ 1920 w 4056"/>
                <a:gd name="T77" fmla="*/ 1212 h 1524"/>
                <a:gd name="T78" fmla="*/ 1958 w 4056"/>
                <a:gd name="T79" fmla="*/ 1223 h 1524"/>
                <a:gd name="T80" fmla="*/ 2017 w 4056"/>
                <a:gd name="T81" fmla="*/ 1239 h 1524"/>
                <a:gd name="T82" fmla="*/ 2049 w 4056"/>
                <a:gd name="T83" fmla="*/ 1255 h 1524"/>
                <a:gd name="T84" fmla="*/ 2114 w 4056"/>
                <a:gd name="T85" fmla="*/ 1266 h 1524"/>
                <a:gd name="T86" fmla="*/ 2178 w 4056"/>
                <a:gd name="T87" fmla="*/ 1277 h 1524"/>
                <a:gd name="T88" fmla="*/ 2210 w 4056"/>
                <a:gd name="T89" fmla="*/ 1293 h 1524"/>
                <a:gd name="T90" fmla="*/ 2275 w 4056"/>
                <a:gd name="T91" fmla="*/ 1304 h 1524"/>
                <a:gd name="T92" fmla="*/ 2307 w 4056"/>
                <a:gd name="T93" fmla="*/ 1336 h 1524"/>
                <a:gd name="T94" fmla="*/ 2372 w 4056"/>
                <a:gd name="T95" fmla="*/ 1341 h 1524"/>
                <a:gd name="T96" fmla="*/ 2469 w 4056"/>
                <a:gd name="T97" fmla="*/ 1341 h 1524"/>
                <a:gd name="T98" fmla="*/ 2528 w 4056"/>
                <a:gd name="T99" fmla="*/ 1357 h 1524"/>
                <a:gd name="T100" fmla="*/ 2689 w 4056"/>
                <a:gd name="T101" fmla="*/ 1390 h 1524"/>
                <a:gd name="T102" fmla="*/ 2786 w 4056"/>
                <a:gd name="T103" fmla="*/ 1401 h 1524"/>
                <a:gd name="T104" fmla="*/ 2818 w 4056"/>
                <a:gd name="T105" fmla="*/ 1411 h 1524"/>
                <a:gd name="T106" fmla="*/ 2883 w 4056"/>
                <a:gd name="T107" fmla="*/ 1422 h 1524"/>
                <a:gd name="T108" fmla="*/ 2947 w 4056"/>
                <a:gd name="T109" fmla="*/ 1427 h 1524"/>
                <a:gd name="T110" fmla="*/ 3012 w 4056"/>
                <a:gd name="T111" fmla="*/ 1449 h 1524"/>
                <a:gd name="T112" fmla="*/ 3233 w 4056"/>
                <a:gd name="T113" fmla="*/ 1460 h 1524"/>
                <a:gd name="T114" fmla="*/ 3265 w 4056"/>
                <a:gd name="T115" fmla="*/ 1476 h 1524"/>
                <a:gd name="T116" fmla="*/ 3620 w 4056"/>
                <a:gd name="T117" fmla="*/ 1487 h 1524"/>
                <a:gd name="T118" fmla="*/ 3878 w 4056"/>
                <a:gd name="T119" fmla="*/ 1508 h 1524"/>
                <a:gd name="T120" fmla="*/ 4056 w 4056"/>
                <a:gd name="T121" fmla="*/ 1524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56" h="1524">
                  <a:moveTo>
                    <a:pt x="0" y="0"/>
                  </a:moveTo>
                  <a:lnTo>
                    <a:pt x="0" y="65"/>
                  </a:lnTo>
                  <a:lnTo>
                    <a:pt x="32" y="65"/>
                  </a:lnTo>
                  <a:lnTo>
                    <a:pt x="32" y="113"/>
                  </a:lnTo>
                  <a:lnTo>
                    <a:pt x="64" y="113"/>
                  </a:lnTo>
                  <a:lnTo>
                    <a:pt x="64" y="167"/>
                  </a:lnTo>
                  <a:lnTo>
                    <a:pt x="96" y="167"/>
                  </a:lnTo>
                  <a:lnTo>
                    <a:pt x="96" y="226"/>
                  </a:lnTo>
                  <a:lnTo>
                    <a:pt x="129" y="226"/>
                  </a:lnTo>
                  <a:lnTo>
                    <a:pt x="129" y="259"/>
                  </a:lnTo>
                  <a:lnTo>
                    <a:pt x="161" y="259"/>
                  </a:lnTo>
                  <a:lnTo>
                    <a:pt x="161" y="296"/>
                  </a:lnTo>
                  <a:lnTo>
                    <a:pt x="188" y="296"/>
                  </a:lnTo>
                  <a:lnTo>
                    <a:pt x="188" y="345"/>
                  </a:lnTo>
                  <a:lnTo>
                    <a:pt x="225" y="345"/>
                  </a:lnTo>
                  <a:lnTo>
                    <a:pt x="225" y="356"/>
                  </a:lnTo>
                  <a:lnTo>
                    <a:pt x="252" y="356"/>
                  </a:lnTo>
                  <a:lnTo>
                    <a:pt x="252" y="388"/>
                  </a:lnTo>
                  <a:lnTo>
                    <a:pt x="290" y="388"/>
                  </a:lnTo>
                  <a:lnTo>
                    <a:pt x="290" y="415"/>
                  </a:lnTo>
                  <a:lnTo>
                    <a:pt x="317" y="415"/>
                  </a:lnTo>
                  <a:lnTo>
                    <a:pt x="317" y="426"/>
                  </a:lnTo>
                  <a:lnTo>
                    <a:pt x="349" y="426"/>
                  </a:lnTo>
                  <a:lnTo>
                    <a:pt x="349" y="447"/>
                  </a:lnTo>
                  <a:lnTo>
                    <a:pt x="381" y="447"/>
                  </a:lnTo>
                  <a:lnTo>
                    <a:pt x="381" y="469"/>
                  </a:lnTo>
                  <a:lnTo>
                    <a:pt x="414" y="469"/>
                  </a:lnTo>
                  <a:lnTo>
                    <a:pt x="414" y="501"/>
                  </a:lnTo>
                  <a:lnTo>
                    <a:pt x="446" y="501"/>
                  </a:lnTo>
                  <a:lnTo>
                    <a:pt x="446" y="533"/>
                  </a:lnTo>
                  <a:lnTo>
                    <a:pt x="484" y="533"/>
                  </a:lnTo>
                  <a:lnTo>
                    <a:pt x="484" y="555"/>
                  </a:lnTo>
                  <a:lnTo>
                    <a:pt x="511" y="555"/>
                  </a:lnTo>
                  <a:lnTo>
                    <a:pt x="511" y="571"/>
                  </a:lnTo>
                  <a:lnTo>
                    <a:pt x="543" y="571"/>
                  </a:lnTo>
                  <a:lnTo>
                    <a:pt x="543" y="587"/>
                  </a:lnTo>
                  <a:lnTo>
                    <a:pt x="575" y="587"/>
                  </a:lnTo>
                  <a:lnTo>
                    <a:pt x="575" y="603"/>
                  </a:lnTo>
                  <a:lnTo>
                    <a:pt x="607" y="603"/>
                  </a:lnTo>
                  <a:lnTo>
                    <a:pt x="607" y="636"/>
                  </a:lnTo>
                  <a:lnTo>
                    <a:pt x="640" y="636"/>
                  </a:lnTo>
                  <a:lnTo>
                    <a:pt x="640" y="657"/>
                  </a:lnTo>
                  <a:lnTo>
                    <a:pt x="672" y="657"/>
                  </a:lnTo>
                  <a:lnTo>
                    <a:pt x="672" y="690"/>
                  </a:lnTo>
                  <a:lnTo>
                    <a:pt x="704" y="690"/>
                  </a:lnTo>
                  <a:lnTo>
                    <a:pt x="704" y="717"/>
                  </a:lnTo>
                  <a:lnTo>
                    <a:pt x="737" y="717"/>
                  </a:lnTo>
                  <a:lnTo>
                    <a:pt x="737" y="727"/>
                  </a:lnTo>
                  <a:lnTo>
                    <a:pt x="769" y="727"/>
                  </a:lnTo>
                  <a:lnTo>
                    <a:pt x="769" y="749"/>
                  </a:lnTo>
                  <a:lnTo>
                    <a:pt x="801" y="749"/>
                  </a:lnTo>
                  <a:lnTo>
                    <a:pt x="801" y="765"/>
                  </a:lnTo>
                  <a:lnTo>
                    <a:pt x="833" y="765"/>
                  </a:lnTo>
                  <a:lnTo>
                    <a:pt x="833" y="770"/>
                  </a:lnTo>
                  <a:lnTo>
                    <a:pt x="866" y="770"/>
                  </a:lnTo>
                  <a:lnTo>
                    <a:pt x="866" y="781"/>
                  </a:lnTo>
                  <a:lnTo>
                    <a:pt x="898" y="781"/>
                  </a:lnTo>
                  <a:lnTo>
                    <a:pt x="898" y="803"/>
                  </a:lnTo>
                  <a:lnTo>
                    <a:pt x="930" y="803"/>
                  </a:lnTo>
                  <a:lnTo>
                    <a:pt x="930" y="808"/>
                  </a:lnTo>
                  <a:lnTo>
                    <a:pt x="962" y="808"/>
                  </a:lnTo>
                  <a:lnTo>
                    <a:pt x="962" y="819"/>
                  </a:lnTo>
                  <a:lnTo>
                    <a:pt x="995" y="819"/>
                  </a:lnTo>
                  <a:lnTo>
                    <a:pt x="995" y="835"/>
                  </a:lnTo>
                  <a:lnTo>
                    <a:pt x="1022" y="835"/>
                  </a:lnTo>
                  <a:lnTo>
                    <a:pt x="1022" y="857"/>
                  </a:lnTo>
                  <a:lnTo>
                    <a:pt x="1059" y="857"/>
                  </a:lnTo>
                  <a:lnTo>
                    <a:pt x="1059" y="884"/>
                  </a:lnTo>
                  <a:lnTo>
                    <a:pt x="1086" y="884"/>
                  </a:lnTo>
                  <a:lnTo>
                    <a:pt x="1086" y="905"/>
                  </a:lnTo>
                  <a:lnTo>
                    <a:pt x="1118" y="905"/>
                  </a:lnTo>
                  <a:lnTo>
                    <a:pt x="1118" y="916"/>
                  </a:lnTo>
                  <a:lnTo>
                    <a:pt x="1156" y="916"/>
                  </a:lnTo>
                  <a:lnTo>
                    <a:pt x="1156" y="937"/>
                  </a:lnTo>
                  <a:lnTo>
                    <a:pt x="1183" y="937"/>
                  </a:lnTo>
                  <a:lnTo>
                    <a:pt x="1183" y="954"/>
                  </a:lnTo>
                  <a:lnTo>
                    <a:pt x="1215" y="954"/>
                  </a:lnTo>
                  <a:lnTo>
                    <a:pt x="1215" y="964"/>
                  </a:lnTo>
                  <a:lnTo>
                    <a:pt x="1248" y="964"/>
                  </a:lnTo>
                  <a:lnTo>
                    <a:pt x="1248" y="980"/>
                  </a:lnTo>
                  <a:lnTo>
                    <a:pt x="1280" y="980"/>
                  </a:lnTo>
                  <a:lnTo>
                    <a:pt x="1280" y="986"/>
                  </a:lnTo>
                  <a:lnTo>
                    <a:pt x="1312" y="986"/>
                  </a:lnTo>
                  <a:lnTo>
                    <a:pt x="1312" y="1007"/>
                  </a:lnTo>
                  <a:lnTo>
                    <a:pt x="1344" y="1007"/>
                  </a:lnTo>
                  <a:lnTo>
                    <a:pt x="1344" y="1024"/>
                  </a:lnTo>
                  <a:lnTo>
                    <a:pt x="1377" y="1024"/>
                  </a:lnTo>
                  <a:lnTo>
                    <a:pt x="1377" y="1045"/>
                  </a:lnTo>
                  <a:lnTo>
                    <a:pt x="1409" y="1045"/>
                  </a:lnTo>
                  <a:lnTo>
                    <a:pt x="1409" y="1056"/>
                  </a:lnTo>
                  <a:lnTo>
                    <a:pt x="1441" y="1056"/>
                  </a:lnTo>
                  <a:lnTo>
                    <a:pt x="1441" y="1072"/>
                  </a:lnTo>
                  <a:lnTo>
                    <a:pt x="1473" y="1072"/>
                  </a:lnTo>
                  <a:lnTo>
                    <a:pt x="1473" y="1088"/>
                  </a:lnTo>
                  <a:lnTo>
                    <a:pt x="1506" y="1088"/>
                  </a:lnTo>
                  <a:lnTo>
                    <a:pt x="1506" y="1115"/>
                  </a:lnTo>
                  <a:lnTo>
                    <a:pt x="1538" y="1115"/>
                  </a:lnTo>
                  <a:lnTo>
                    <a:pt x="1538" y="1126"/>
                  </a:lnTo>
                  <a:lnTo>
                    <a:pt x="1570" y="1126"/>
                  </a:lnTo>
                  <a:lnTo>
                    <a:pt x="1570" y="1137"/>
                  </a:lnTo>
                  <a:lnTo>
                    <a:pt x="1603" y="1137"/>
                  </a:lnTo>
                  <a:lnTo>
                    <a:pt x="1603" y="1147"/>
                  </a:lnTo>
                  <a:lnTo>
                    <a:pt x="1635" y="1147"/>
                  </a:lnTo>
                  <a:lnTo>
                    <a:pt x="1667" y="1147"/>
                  </a:lnTo>
                  <a:lnTo>
                    <a:pt x="1699" y="1147"/>
                  </a:lnTo>
                  <a:lnTo>
                    <a:pt x="1699" y="1158"/>
                  </a:lnTo>
                  <a:lnTo>
                    <a:pt x="1726" y="1158"/>
                  </a:lnTo>
                  <a:lnTo>
                    <a:pt x="1726" y="1169"/>
                  </a:lnTo>
                  <a:lnTo>
                    <a:pt x="1764" y="1169"/>
                  </a:lnTo>
                  <a:lnTo>
                    <a:pt x="1764" y="1174"/>
                  </a:lnTo>
                  <a:lnTo>
                    <a:pt x="1796" y="1174"/>
                  </a:lnTo>
                  <a:lnTo>
                    <a:pt x="1796" y="1185"/>
                  </a:lnTo>
                  <a:lnTo>
                    <a:pt x="1829" y="1185"/>
                  </a:lnTo>
                  <a:lnTo>
                    <a:pt x="1829" y="1196"/>
                  </a:lnTo>
                  <a:lnTo>
                    <a:pt x="1861" y="1196"/>
                  </a:lnTo>
                  <a:lnTo>
                    <a:pt x="1861" y="1212"/>
                  </a:lnTo>
                  <a:lnTo>
                    <a:pt x="1920" y="1212"/>
                  </a:lnTo>
                  <a:lnTo>
                    <a:pt x="1920" y="1217"/>
                  </a:lnTo>
                  <a:lnTo>
                    <a:pt x="1958" y="1217"/>
                  </a:lnTo>
                  <a:lnTo>
                    <a:pt x="1958" y="1223"/>
                  </a:lnTo>
                  <a:lnTo>
                    <a:pt x="1985" y="1223"/>
                  </a:lnTo>
                  <a:lnTo>
                    <a:pt x="1985" y="1239"/>
                  </a:lnTo>
                  <a:lnTo>
                    <a:pt x="2017" y="1239"/>
                  </a:lnTo>
                  <a:lnTo>
                    <a:pt x="2017" y="1244"/>
                  </a:lnTo>
                  <a:lnTo>
                    <a:pt x="2049" y="1244"/>
                  </a:lnTo>
                  <a:lnTo>
                    <a:pt x="2049" y="1255"/>
                  </a:lnTo>
                  <a:lnTo>
                    <a:pt x="2081" y="1255"/>
                  </a:lnTo>
                  <a:lnTo>
                    <a:pt x="2081" y="1266"/>
                  </a:lnTo>
                  <a:lnTo>
                    <a:pt x="2114" y="1266"/>
                  </a:lnTo>
                  <a:lnTo>
                    <a:pt x="2146" y="1266"/>
                  </a:lnTo>
                  <a:lnTo>
                    <a:pt x="2146" y="1277"/>
                  </a:lnTo>
                  <a:lnTo>
                    <a:pt x="2178" y="1277"/>
                  </a:lnTo>
                  <a:lnTo>
                    <a:pt x="2178" y="1282"/>
                  </a:lnTo>
                  <a:lnTo>
                    <a:pt x="2210" y="1282"/>
                  </a:lnTo>
                  <a:lnTo>
                    <a:pt x="2210" y="1293"/>
                  </a:lnTo>
                  <a:lnTo>
                    <a:pt x="2243" y="1293"/>
                  </a:lnTo>
                  <a:lnTo>
                    <a:pt x="2243" y="1304"/>
                  </a:lnTo>
                  <a:lnTo>
                    <a:pt x="2275" y="1304"/>
                  </a:lnTo>
                  <a:lnTo>
                    <a:pt x="2275" y="1325"/>
                  </a:lnTo>
                  <a:lnTo>
                    <a:pt x="2307" y="1325"/>
                  </a:lnTo>
                  <a:lnTo>
                    <a:pt x="2307" y="1336"/>
                  </a:lnTo>
                  <a:lnTo>
                    <a:pt x="2340" y="1336"/>
                  </a:lnTo>
                  <a:lnTo>
                    <a:pt x="2372" y="1336"/>
                  </a:lnTo>
                  <a:lnTo>
                    <a:pt x="2372" y="1341"/>
                  </a:lnTo>
                  <a:lnTo>
                    <a:pt x="2431" y="1341"/>
                  </a:lnTo>
                  <a:lnTo>
                    <a:pt x="2436" y="1341"/>
                  </a:lnTo>
                  <a:lnTo>
                    <a:pt x="2469" y="1341"/>
                  </a:lnTo>
                  <a:lnTo>
                    <a:pt x="2496" y="1341"/>
                  </a:lnTo>
                  <a:lnTo>
                    <a:pt x="2496" y="1357"/>
                  </a:lnTo>
                  <a:lnTo>
                    <a:pt x="2528" y="1357"/>
                  </a:lnTo>
                  <a:lnTo>
                    <a:pt x="2528" y="1374"/>
                  </a:lnTo>
                  <a:lnTo>
                    <a:pt x="2689" y="1374"/>
                  </a:lnTo>
                  <a:lnTo>
                    <a:pt x="2689" y="1390"/>
                  </a:lnTo>
                  <a:lnTo>
                    <a:pt x="2722" y="1390"/>
                  </a:lnTo>
                  <a:lnTo>
                    <a:pt x="2722" y="1401"/>
                  </a:lnTo>
                  <a:lnTo>
                    <a:pt x="2786" y="1401"/>
                  </a:lnTo>
                  <a:lnTo>
                    <a:pt x="2786" y="1406"/>
                  </a:lnTo>
                  <a:lnTo>
                    <a:pt x="2818" y="1406"/>
                  </a:lnTo>
                  <a:lnTo>
                    <a:pt x="2818" y="1411"/>
                  </a:lnTo>
                  <a:lnTo>
                    <a:pt x="2851" y="1411"/>
                  </a:lnTo>
                  <a:lnTo>
                    <a:pt x="2851" y="1422"/>
                  </a:lnTo>
                  <a:lnTo>
                    <a:pt x="2883" y="1422"/>
                  </a:lnTo>
                  <a:lnTo>
                    <a:pt x="2883" y="1427"/>
                  </a:lnTo>
                  <a:lnTo>
                    <a:pt x="2915" y="1427"/>
                  </a:lnTo>
                  <a:lnTo>
                    <a:pt x="2947" y="1427"/>
                  </a:lnTo>
                  <a:lnTo>
                    <a:pt x="2947" y="1438"/>
                  </a:lnTo>
                  <a:lnTo>
                    <a:pt x="3012" y="1438"/>
                  </a:lnTo>
                  <a:lnTo>
                    <a:pt x="3012" y="1449"/>
                  </a:lnTo>
                  <a:lnTo>
                    <a:pt x="3071" y="1449"/>
                  </a:lnTo>
                  <a:lnTo>
                    <a:pt x="3071" y="1460"/>
                  </a:lnTo>
                  <a:lnTo>
                    <a:pt x="3233" y="1460"/>
                  </a:lnTo>
                  <a:lnTo>
                    <a:pt x="3233" y="1465"/>
                  </a:lnTo>
                  <a:lnTo>
                    <a:pt x="3265" y="1465"/>
                  </a:lnTo>
                  <a:lnTo>
                    <a:pt x="3265" y="1476"/>
                  </a:lnTo>
                  <a:lnTo>
                    <a:pt x="3394" y="1476"/>
                  </a:lnTo>
                  <a:lnTo>
                    <a:pt x="3394" y="1487"/>
                  </a:lnTo>
                  <a:lnTo>
                    <a:pt x="3620" y="1487"/>
                  </a:lnTo>
                  <a:lnTo>
                    <a:pt x="3620" y="1497"/>
                  </a:lnTo>
                  <a:lnTo>
                    <a:pt x="3878" y="1497"/>
                  </a:lnTo>
                  <a:lnTo>
                    <a:pt x="3878" y="1508"/>
                  </a:lnTo>
                  <a:lnTo>
                    <a:pt x="3910" y="1508"/>
                  </a:lnTo>
                  <a:lnTo>
                    <a:pt x="3910" y="1524"/>
                  </a:lnTo>
                  <a:lnTo>
                    <a:pt x="4056" y="1524"/>
                  </a:lnTo>
                </a:path>
              </a:pathLst>
            </a:custGeom>
            <a:noFill/>
            <a:ln w="17463" cap="flat">
              <a:solidFill>
                <a:srgbClr val="93278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62" name="Line 50"/>
            <p:cNvSpPr>
              <a:spLocks noChangeShapeType="1"/>
            </p:cNvSpPr>
            <p:nvPr/>
          </p:nvSpPr>
          <p:spPr bwMode="auto">
            <a:xfrm>
              <a:off x="8185150" y="46894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63" name="Line 51"/>
            <p:cNvSpPr>
              <a:spLocks noChangeShapeType="1"/>
            </p:cNvSpPr>
            <p:nvPr/>
          </p:nvSpPr>
          <p:spPr bwMode="auto">
            <a:xfrm>
              <a:off x="8124825" y="46894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64" name="Line 52"/>
            <p:cNvSpPr>
              <a:spLocks noChangeShapeType="1"/>
            </p:cNvSpPr>
            <p:nvPr/>
          </p:nvSpPr>
          <p:spPr bwMode="auto">
            <a:xfrm>
              <a:off x="7877175" y="4656138"/>
              <a:ext cx="0" cy="33337"/>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65" name="Line 53"/>
            <p:cNvSpPr>
              <a:spLocks noChangeShapeType="1"/>
            </p:cNvSpPr>
            <p:nvPr/>
          </p:nvSpPr>
          <p:spPr bwMode="auto">
            <a:xfrm>
              <a:off x="7826375" y="4656138"/>
              <a:ext cx="0" cy="33337"/>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66" name="Line 54"/>
            <p:cNvSpPr>
              <a:spLocks noChangeShapeType="1"/>
            </p:cNvSpPr>
            <p:nvPr/>
          </p:nvSpPr>
          <p:spPr bwMode="auto">
            <a:xfrm>
              <a:off x="7620000" y="4656138"/>
              <a:ext cx="0" cy="33337"/>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67" name="Line 55"/>
            <p:cNvSpPr>
              <a:spLocks noChangeShapeType="1"/>
            </p:cNvSpPr>
            <p:nvPr/>
          </p:nvSpPr>
          <p:spPr bwMode="auto">
            <a:xfrm>
              <a:off x="7569200" y="4656138"/>
              <a:ext cx="0" cy="33337"/>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68" name="Line 56"/>
            <p:cNvSpPr>
              <a:spLocks noChangeShapeType="1"/>
            </p:cNvSpPr>
            <p:nvPr/>
          </p:nvSpPr>
          <p:spPr bwMode="auto">
            <a:xfrm>
              <a:off x="7467600" y="4630738"/>
              <a:ext cx="0" cy="4127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69" name="Line 57"/>
            <p:cNvSpPr>
              <a:spLocks noChangeShapeType="1"/>
            </p:cNvSpPr>
            <p:nvPr/>
          </p:nvSpPr>
          <p:spPr bwMode="auto">
            <a:xfrm>
              <a:off x="7415213" y="4630738"/>
              <a:ext cx="0" cy="4127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70" name="Line 58"/>
            <p:cNvSpPr>
              <a:spLocks noChangeShapeType="1"/>
            </p:cNvSpPr>
            <p:nvPr/>
          </p:nvSpPr>
          <p:spPr bwMode="auto">
            <a:xfrm>
              <a:off x="7313613" y="4630738"/>
              <a:ext cx="0" cy="4127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71" name="Line 59"/>
            <p:cNvSpPr>
              <a:spLocks noChangeShapeType="1"/>
            </p:cNvSpPr>
            <p:nvPr/>
          </p:nvSpPr>
          <p:spPr bwMode="auto">
            <a:xfrm>
              <a:off x="7210425" y="4630738"/>
              <a:ext cx="0" cy="4127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72" name="Line 60"/>
            <p:cNvSpPr>
              <a:spLocks noChangeShapeType="1"/>
            </p:cNvSpPr>
            <p:nvPr/>
          </p:nvSpPr>
          <p:spPr bwMode="auto">
            <a:xfrm>
              <a:off x="7108825" y="46132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73" name="Line 61"/>
            <p:cNvSpPr>
              <a:spLocks noChangeShapeType="1"/>
            </p:cNvSpPr>
            <p:nvPr/>
          </p:nvSpPr>
          <p:spPr bwMode="auto">
            <a:xfrm>
              <a:off x="7005638" y="46132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74" name="Line 62"/>
            <p:cNvSpPr>
              <a:spLocks noChangeShapeType="1"/>
            </p:cNvSpPr>
            <p:nvPr/>
          </p:nvSpPr>
          <p:spPr bwMode="auto">
            <a:xfrm>
              <a:off x="6851650" y="45878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75" name="Line 63"/>
            <p:cNvSpPr>
              <a:spLocks noChangeShapeType="1"/>
            </p:cNvSpPr>
            <p:nvPr/>
          </p:nvSpPr>
          <p:spPr bwMode="auto">
            <a:xfrm>
              <a:off x="6800850" y="45878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76" name="Line 64"/>
            <p:cNvSpPr>
              <a:spLocks noChangeShapeType="1"/>
            </p:cNvSpPr>
            <p:nvPr/>
          </p:nvSpPr>
          <p:spPr bwMode="auto">
            <a:xfrm>
              <a:off x="6757988" y="45878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77" name="Line 65"/>
            <p:cNvSpPr>
              <a:spLocks noChangeShapeType="1"/>
            </p:cNvSpPr>
            <p:nvPr/>
          </p:nvSpPr>
          <p:spPr bwMode="auto">
            <a:xfrm>
              <a:off x="6707188" y="45878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78" name="Line 66"/>
            <p:cNvSpPr>
              <a:spLocks noChangeShapeType="1"/>
            </p:cNvSpPr>
            <p:nvPr/>
          </p:nvSpPr>
          <p:spPr bwMode="auto">
            <a:xfrm>
              <a:off x="6911975" y="460375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79" name="Line 67"/>
            <p:cNvSpPr>
              <a:spLocks noChangeShapeType="1"/>
            </p:cNvSpPr>
            <p:nvPr/>
          </p:nvSpPr>
          <p:spPr bwMode="auto">
            <a:xfrm>
              <a:off x="6886575" y="4621213"/>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80" name="Line 68"/>
            <p:cNvSpPr>
              <a:spLocks noChangeShapeType="1"/>
            </p:cNvSpPr>
            <p:nvPr/>
          </p:nvSpPr>
          <p:spPr bwMode="auto">
            <a:xfrm>
              <a:off x="6656388" y="45878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81" name="Line 69"/>
            <p:cNvSpPr>
              <a:spLocks noChangeShapeType="1"/>
            </p:cNvSpPr>
            <p:nvPr/>
          </p:nvSpPr>
          <p:spPr bwMode="auto">
            <a:xfrm>
              <a:off x="6638925" y="4613275"/>
              <a:ext cx="33338"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82" name="Line 70"/>
            <p:cNvSpPr>
              <a:spLocks noChangeShapeType="1"/>
            </p:cNvSpPr>
            <p:nvPr/>
          </p:nvSpPr>
          <p:spPr bwMode="auto">
            <a:xfrm>
              <a:off x="6553200" y="457041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83" name="Line 71"/>
            <p:cNvSpPr>
              <a:spLocks noChangeShapeType="1"/>
            </p:cNvSpPr>
            <p:nvPr/>
          </p:nvSpPr>
          <p:spPr bwMode="auto">
            <a:xfrm>
              <a:off x="6527800" y="4587875"/>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84" name="Line 72"/>
            <p:cNvSpPr>
              <a:spLocks noChangeShapeType="1"/>
            </p:cNvSpPr>
            <p:nvPr/>
          </p:nvSpPr>
          <p:spPr bwMode="auto">
            <a:xfrm>
              <a:off x="6450013" y="456088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85" name="Line 73"/>
            <p:cNvSpPr>
              <a:spLocks noChangeShapeType="1"/>
            </p:cNvSpPr>
            <p:nvPr/>
          </p:nvSpPr>
          <p:spPr bwMode="auto">
            <a:xfrm>
              <a:off x="6424613" y="4587875"/>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86" name="Line 74"/>
            <p:cNvSpPr>
              <a:spLocks noChangeShapeType="1"/>
            </p:cNvSpPr>
            <p:nvPr/>
          </p:nvSpPr>
          <p:spPr bwMode="auto">
            <a:xfrm>
              <a:off x="6399213" y="454501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87" name="Line 75"/>
            <p:cNvSpPr>
              <a:spLocks noChangeShapeType="1"/>
            </p:cNvSpPr>
            <p:nvPr/>
          </p:nvSpPr>
          <p:spPr bwMode="auto">
            <a:xfrm>
              <a:off x="6381750" y="4570413"/>
              <a:ext cx="3492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88" name="Line 76"/>
            <p:cNvSpPr>
              <a:spLocks noChangeShapeType="1"/>
            </p:cNvSpPr>
            <p:nvPr/>
          </p:nvSpPr>
          <p:spPr bwMode="auto">
            <a:xfrm>
              <a:off x="6348413" y="454501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89" name="Line 77"/>
            <p:cNvSpPr>
              <a:spLocks noChangeShapeType="1"/>
            </p:cNvSpPr>
            <p:nvPr/>
          </p:nvSpPr>
          <p:spPr bwMode="auto">
            <a:xfrm>
              <a:off x="6330950" y="456088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90" name="Line 78"/>
            <p:cNvSpPr>
              <a:spLocks noChangeShapeType="1"/>
            </p:cNvSpPr>
            <p:nvPr/>
          </p:nvSpPr>
          <p:spPr bwMode="auto">
            <a:xfrm>
              <a:off x="6297613" y="452755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91" name="Line 79"/>
            <p:cNvSpPr>
              <a:spLocks noChangeShapeType="1"/>
            </p:cNvSpPr>
            <p:nvPr/>
          </p:nvSpPr>
          <p:spPr bwMode="auto">
            <a:xfrm>
              <a:off x="6280150" y="4545013"/>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92" name="Line 80"/>
            <p:cNvSpPr>
              <a:spLocks noChangeShapeType="1"/>
            </p:cNvSpPr>
            <p:nvPr/>
          </p:nvSpPr>
          <p:spPr bwMode="auto">
            <a:xfrm>
              <a:off x="6194425" y="4510088"/>
              <a:ext cx="0" cy="3492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93" name="Line 81"/>
            <p:cNvSpPr>
              <a:spLocks noChangeShapeType="1"/>
            </p:cNvSpPr>
            <p:nvPr/>
          </p:nvSpPr>
          <p:spPr bwMode="auto">
            <a:xfrm>
              <a:off x="6176963" y="4527550"/>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94" name="Line 82"/>
            <p:cNvSpPr>
              <a:spLocks noChangeShapeType="1"/>
            </p:cNvSpPr>
            <p:nvPr/>
          </p:nvSpPr>
          <p:spPr bwMode="auto">
            <a:xfrm>
              <a:off x="6143625" y="449262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95" name="Line 83"/>
            <p:cNvSpPr>
              <a:spLocks noChangeShapeType="1"/>
            </p:cNvSpPr>
            <p:nvPr/>
          </p:nvSpPr>
          <p:spPr bwMode="auto">
            <a:xfrm>
              <a:off x="6126163" y="4510088"/>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96" name="Line 84"/>
            <p:cNvSpPr>
              <a:spLocks noChangeShapeType="1"/>
            </p:cNvSpPr>
            <p:nvPr/>
          </p:nvSpPr>
          <p:spPr bwMode="auto">
            <a:xfrm>
              <a:off x="6092825" y="449262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97" name="Line 85"/>
            <p:cNvSpPr>
              <a:spLocks noChangeShapeType="1"/>
            </p:cNvSpPr>
            <p:nvPr/>
          </p:nvSpPr>
          <p:spPr bwMode="auto">
            <a:xfrm>
              <a:off x="6075363" y="4510088"/>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98" name="Line 86"/>
            <p:cNvSpPr>
              <a:spLocks noChangeShapeType="1"/>
            </p:cNvSpPr>
            <p:nvPr/>
          </p:nvSpPr>
          <p:spPr bwMode="auto">
            <a:xfrm>
              <a:off x="5886450" y="445928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399" name="Line 87"/>
            <p:cNvSpPr>
              <a:spLocks noChangeShapeType="1"/>
            </p:cNvSpPr>
            <p:nvPr/>
          </p:nvSpPr>
          <p:spPr bwMode="auto">
            <a:xfrm>
              <a:off x="5870575" y="4476750"/>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00" name="Line 88"/>
            <p:cNvSpPr>
              <a:spLocks noChangeShapeType="1"/>
            </p:cNvSpPr>
            <p:nvPr/>
          </p:nvSpPr>
          <p:spPr bwMode="auto">
            <a:xfrm>
              <a:off x="5845175" y="445928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01" name="Line 89"/>
            <p:cNvSpPr>
              <a:spLocks noChangeShapeType="1"/>
            </p:cNvSpPr>
            <p:nvPr/>
          </p:nvSpPr>
          <p:spPr bwMode="auto">
            <a:xfrm>
              <a:off x="5818188" y="4476750"/>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02" name="Line 90"/>
            <p:cNvSpPr>
              <a:spLocks noChangeShapeType="1"/>
            </p:cNvSpPr>
            <p:nvPr/>
          </p:nvSpPr>
          <p:spPr bwMode="auto">
            <a:xfrm>
              <a:off x="5784850" y="445928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03" name="Line 91"/>
            <p:cNvSpPr>
              <a:spLocks noChangeShapeType="1"/>
            </p:cNvSpPr>
            <p:nvPr/>
          </p:nvSpPr>
          <p:spPr bwMode="auto">
            <a:xfrm>
              <a:off x="5767388" y="4476750"/>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04" name="Line 92"/>
            <p:cNvSpPr>
              <a:spLocks noChangeShapeType="1"/>
            </p:cNvSpPr>
            <p:nvPr/>
          </p:nvSpPr>
          <p:spPr bwMode="auto">
            <a:xfrm>
              <a:off x="5741988" y="4433888"/>
              <a:ext cx="0" cy="33337"/>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05" name="Line 93"/>
            <p:cNvSpPr>
              <a:spLocks noChangeShapeType="1"/>
            </p:cNvSpPr>
            <p:nvPr/>
          </p:nvSpPr>
          <p:spPr bwMode="auto">
            <a:xfrm>
              <a:off x="5716588" y="4449763"/>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06" name="Line 94"/>
            <p:cNvSpPr>
              <a:spLocks noChangeShapeType="1"/>
            </p:cNvSpPr>
            <p:nvPr/>
          </p:nvSpPr>
          <p:spPr bwMode="auto">
            <a:xfrm>
              <a:off x="5691188" y="440690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07" name="Line 95"/>
            <p:cNvSpPr>
              <a:spLocks noChangeShapeType="1"/>
            </p:cNvSpPr>
            <p:nvPr/>
          </p:nvSpPr>
          <p:spPr bwMode="auto">
            <a:xfrm>
              <a:off x="5665788" y="4433888"/>
              <a:ext cx="4127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08" name="Line 96"/>
            <p:cNvSpPr>
              <a:spLocks noChangeShapeType="1"/>
            </p:cNvSpPr>
            <p:nvPr/>
          </p:nvSpPr>
          <p:spPr bwMode="auto">
            <a:xfrm>
              <a:off x="5638800" y="440690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09" name="Line 97"/>
            <p:cNvSpPr>
              <a:spLocks noChangeShapeType="1"/>
            </p:cNvSpPr>
            <p:nvPr/>
          </p:nvSpPr>
          <p:spPr bwMode="auto">
            <a:xfrm>
              <a:off x="5613400" y="443388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10" name="Line 98"/>
            <p:cNvSpPr>
              <a:spLocks noChangeShapeType="1"/>
            </p:cNvSpPr>
            <p:nvPr/>
          </p:nvSpPr>
          <p:spPr bwMode="auto">
            <a:xfrm>
              <a:off x="5588000" y="440690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11" name="Line 99"/>
            <p:cNvSpPr>
              <a:spLocks noChangeShapeType="1"/>
            </p:cNvSpPr>
            <p:nvPr/>
          </p:nvSpPr>
          <p:spPr bwMode="auto">
            <a:xfrm>
              <a:off x="5562600" y="443388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12" name="Line 100"/>
            <p:cNvSpPr>
              <a:spLocks noChangeShapeType="1"/>
            </p:cNvSpPr>
            <p:nvPr/>
          </p:nvSpPr>
          <p:spPr bwMode="auto">
            <a:xfrm>
              <a:off x="5486400" y="4398963"/>
              <a:ext cx="0" cy="3492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13" name="Line 101"/>
            <p:cNvSpPr>
              <a:spLocks noChangeShapeType="1"/>
            </p:cNvSpPr>
            <p:nvPr/>
          </p:nvSpPr>
          <p:spPr bwMode="auto">
            <a:xfrm>
              <a:off x="5459413" y="4416425"/>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14" name="Line 102"/>
            <p:cNvSpPr>
              <a:spLocks noChangeShapeType="1"/>
            </p:cNvSpPr>
            <p:nvPr/>
          </p:nvSpPr>
          <p:spPr bwMode="auto">
            <a:xfrm>
              <a:off x="5434013" y="439102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15" name="Line 103"/>
            <p:cNvSpPr>
              <a:spLocks noChangeShapeType="1"/>
            </p:cNvSpPr>
            <p:nvPr/>
          </p:nvSpPr>
          <p:spPr bwMode="auto">
            <a:xfrm>
              <a:off x="5418138" y="4406900"/>
              <a:ext cx="33337"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16" name="Line 104"/>
            <p:cNvSpPr>
              <a:spLocks noChangeShapeType="1"/>
            </p:cNvSpPr>
            <p:nvPr/>
          </p:nvSpPr>
          <p:spPr bwMode="auto">
            <a:xfrm>
              <a:off x="5383213" y="437356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17" name="Line 105"/>
            <p:cNvSpPr>
              <a:spLocks noChangeShapeType="1"/>
            </p:cNvSpPr>
            <p:nvPr/>
          </p:nvSpPr>
          <p:spPr bwMode="auto">
            <a:xfrm>
              <a:off x="5357813" y="4398963"/>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18" name="Line 106"/>
            <p:cNvSpPr>
              <a:spLocks noChangeShapeType="1"/>
            </p:cNvSpPr>
            <p:nvPr/>
          </p:nvSpPr>
          <p:spPr bwMode="auto">
            <a:xfrm>
              <a:off x="5332413" y="433070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19" name="Line 107"/>
            <p:cNvSpPr>
              <a:spLocks noChangeShapeType="1"/>
            </p:cNvSpPr>
            <p:nvPr/>
          </p:nvSpPr>
          <p:spPr bwMode="auto">
            <a:xfrm>
              <a:off x="5314950" y="4356100"/>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20" name="Line 108"/>
            <p:cNvSpPr>
              <a:spLocks noChangeShapeType="1"/>
            </p:cNvSpPr>
            <p:nvPr/>
          </p:nvSpPr>
          <p:spPr bwMode="auto">
            <a:xfrm>
              <a:off x="5280025" y="432276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21" name="Line 109"/>
            <p:cNvSpPr>
              <a:spLocks noChangeShapeType="1"/>
            </p:cNvSpPr>
            <p:nvPr/>
          </p:nvSpPr>
          <p:spPr bwMode="auto">
            <a:xfrm>
              <a:off x="5264150" y="4348163"/>
              <a:ext cx="33338"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22" name="Line 110"/>
            <p:cNvSpPr>
              <a:spLocks noChangeShapeType="1"/>
            </p:cNvSpPr>
            <p:nvPr/>
          </p:nvSpPr>
          <p:spPr bwMode="auto">
            <a:xfrm>
              <a:off x="5229225" y="431323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23" name="Line 111"/>
            <p:cNvSpPr>
              <a:spLocks noChangeShapeType="1"/>
            </p:cNvSpPr>
            <p:nvPr/>
          </p:nvSpPr>
          <p:spPr bwMode="auto">
            <a:xfrm>
              <a:off x="5203825" y="4330700"/>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24" name="Line 112"/>
            <p:cNvSpPr>
              <a:spLocks noChangeShapeType="1"/>
            </p:cNvSpPr>
            <p:nvPr/>
          </p:nvSpPr>
          <p:spPr bwMode="auto">
            <a:xfrm>
              <a:off x="5178425" y="430530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25" name="Line 113"/>
            <p:cNvSpPr>
              <a:spLocks noChangeShapeType="1"/>
            </p:cNvSpPr>
            <p:nvPr/>
          </p:nvSpPr>
          <p:spPr bwMode="auto">
            <a:xfrm>
              <a:off x="5160963" y="4322763"/>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26" name="Line 114"/>
            <p:cNvSpPr>
              <a:spLocks noChangeShapeType="1"/>
            </p:cNvSpPr>
            <p:nvPr/>
          </p:nvSpPr>
          <p:spPr bwMode="auto">
            <a:xfrm>
              <a:off x="5127625" y="427990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27" name="Line 115"/>
            <p:cNvSpPr>
              <a:spLocks noChangeShapeType="1"/>
            </p:cNvSpPr>
            <p:nvPr/>
          </p:nvSpPr>
          <p:spPr bwMode="auto">
            <a:xfrm>
              <a:off x="5110163" y="4305300"/>
              <a:ext cx="33337"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28" name="Line 116"/>
            <p:cNvSpPr>
              <a:spLocks noChangeShapeType="1"/>
            </p:cNvSpPr>
            <p:nvPr/>
          </p:nvSpPr>
          <p:spPr bwMode="auto">
            <a:xfrm>
              <a:off x="5075238" y="4279900"/>
              <a:ext cx="0" cy="33338"/>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29" name="Line 117"/>
            <p:cNvSpPr>
              <a:spLocks noChangeShapeType="1"/>
            </p:cNvSpPr>
            <p:nvPr/>
          </p:nvSpPr>
          <p:spPr bwMode="auto">
            <a:xfrm>
              <a:off x="5059363" y="4295775"/>
              <a:ext cx="33337"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30" name="Line 118"/>
            <p:cNvSpPr>
              <a:spLocks noChangeShapeType="1"/>
            </p:cNvSpPr>
            <p:nvPr/>
          </p:nvSpPr>
          <p:spPr bwMode="auto">
            <a:xfrm>
              <a:off x="4973638" y="4254500"/>
              <a:ext cx="0" cy="4127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31" name="Line 119"/>
            <p:cNvSpPr>
              <a:spLocks noChangeShapeType="1"/>
            </p:cNvSpPr>
            <p:nvPr/>
          </p:nvSpPr>
          <p:spPr bwMode="auto">
            <a:xfrm>
              <a:off x="4956175" y="4279900"/>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32" name="Line 120"/>
            <p:cNvSpPr>
              <a:spLocks noChangeShapeType="1"/>
            </p:cNvSpPr>
            <p:nvPr/>
          </p:nvSpPr>
          <p:spPr bwMode="auto">
            <a:xfrm>
              <a:off x="4922838" y="423703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33" name="Line 121"/>
            <p:cNvSpPr>
              <a:spLocks noChangeShapeType="1"/>
            </p:cNvSpPr>
            <p:nvPr/>
          </p:nvSpPr>
          <p:spPr bwMode="auto">
            <a:xfrm>
              <a:off x="4905375" y="4262438"/>
              <a:ext cx="33338"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34" name="Line 122"/>
            <p:cNvSpPr>
              <a:spLocks noChangeShapeType="1"/>
            </p:cNvSpPr>
            <p:nvPr/>
          </p:nvSpPr>
          <p:spPr bwMode="auto">
            <a:xfrm>
              <a:off x="4870450" y="42195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35" name="Line 123"/>
            <p:cNvSpPr>
              <a:spLocks noChangeShapeType="1"/>
            </p:cNvSpPr>
            <p:nvPr/>
          </p:nvSpPr>
          <p:spPr bwMode="auto">
            <a:xfrm>
              <a:off x="4854575" y="4244975"/>
              <a:ext cx="4127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36" name="Line 124"/>
            <p:cNvSpPr>
              <a:spLocks noChangeShapeType="1"/>
            </p:cNvSpPr>
            <p:nvPr/>
          </p:nvSpPr>
          <p:spPr bwMode="auto">
            <a:xfrm>
              <a:off x="4819650" y="41941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37" name="Line 125"/>
            <p:cNvSpPr>
              <a:spLocks noChangeShapeType="1"/>
            </p:cNvSpPr>
            <p:nvPr/>
          </p:nvSpPr>
          <p:spPr bwMode="auto">
            <a:xfrm>
              <a:off x="4802188" y="4219575"/>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38" name="Line 126"/>
            <p:cNvSpPr>
              <a:spLocks noChangeShapeType="1"/>
            </p:cNvSpPr>
            <p:nvPr/>
          </p:nvSpPr>
          <p:spPr bwMode="auto">
            <a:xfrm>
              <a:off x="4768850" y="41941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39" name="Line 127"/>
            <p:cNvSpPr>
              <a:spLocks noChangeShapeType="1"/>
            </p:cNvSpPr>
            <p:nvPr/>
          </p:nvSpPr>
          <p:spPr bwMode="auto">
            <a:xfrm>
              <a:off x="4751388" y="4219575"/>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40" name="Line 128"/>
            <p:cNvSpPr>
              <a:spLocks noChangeShapeType="1"/>
            </p:cNvSpPr>
            <p:nvPr/>
          </p:nvSpPr>
          <p:spPr bwMode="auto">
            <a:xfrm>
              <a:off x="4716463" y="41941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41" name="Line 129"/>
            <p:cNvSpPr>
              <a:spLocks noChangeShapeType="1"/>
            </p:cNvSpPr>
            <p:nvPr/>
          </p:nvSpPr>
          <p:spPr bwMode="auto">
            <a:xfrm>
              <a:off x="4700588" y="4219575"/>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42" name="Line 130"/>
            <p:cNvSpPr>
              <a:spLocks noChangeShapeType="1"/>
            </p:cNvSpPr>
            <p:nvPr/>
          </p:nvSpPr>
          <p:spPr bwMode="auto">
            <a:xfrm>
              <a:off x="4665663" y="417671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43" name="Line 131"/>
            <p:cNvSpPr>
              <a:spLocks noChangeShapeType="1"/>
            </p:cNvSpPr>
            <p:nvPr/>
          </p:nvSpPr>
          <p:spPr bwMode="auto">
            <a:xfrm>
              <a:off x="4648200" y="4194175"/>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44" name="Line 132"/>
            <p:cNvSpPr>
              <a:spLocks noChangeShapeType="1"/>
            </p:cNvSpPr>
            <p:nvPr/>
          </p:nvSpPr>
          <p:spPr bwMode="auto">
            <a:xfrm>
              <a:off x="4614863" y="4159250"/>
              <a:ext cx="0" cy="3492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45" name="Line 133"/>
            <p:cNvSpPr>
              <a:spLocks noChangeShapeType="1"/>
            </p:cNvSpPr>
            <p:nvPr/>
          </p:nvSpPr>
          <p:spPr bwMode="auto">
            <a:xfrm>
              <a:off x="4597400" y="4176713"/>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46" name="Line 134"/>
            <p:cNvSpPr>
              <a:spLocks noChangeShapeType="1"/>
            </p:cNvSpPr>
            <p:nvPr/>
          </p:nvSpPr>
          <p:spPr bwMode="auto">
            <a:xfrm>
              <a:off x="4572000" y="4143375"/>
              <a:ext cx="0" cy="4127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47" name="Line 135"/>
            <p:cNvSpPr>
              <a:spLocks noChangeShapeType="1"/>
            </p:cNvSpPr>
            <p:nvPr/>
          </p:nvSpPr>
          <p:spPr bwMode="auto">
            <a:xfrm>
              <a:off x="4546600" y="4168775"/>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48" name="Line 136"/>
            <p:cNvSpPr>
              <a:spLocks noChangeShapeType="1"/>
            </p:cNvSpPr>
            <p:nvPr/>
          </p:nvSpPr>
          <p:spPr bwMode="auto">
            <a:xfrm>
              <a:off x="4468813" y="4116388"/>
              <a:ext cx="0" cy="3492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49" name="Line 137"/>
            <p:cNvSpPr>
              <a:spLocks noChangeShapeType="1"/>
            </p:cNvSpPr>
            <p:nvPr/>
          </p:nvSpPr>
          <p:spPr bwMode="auto">
            <a:xfrm>
              <a:off x="4443413" y="4133850"/>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50" name="Line 138"/>
            <p:cNvSpPr>
              <a:spLocks noChangeShapeType="1"/>
            </p:cNvSpPr>
            <p:nvPr/>
          </p:nvSpPr>
          <p:spPr bwMode="auto">
            <a:xfrm>
              <a:off x="4418013" y="4100513"/>
              <a:ext cx="0" cy="33337"/>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51" name="Line 139"/>
            <p:cNvSpPr>
              <a:spLocks noChangeShapeType="1"/>
            </p:cNvSpPr>
            <p:nvPr/>
          </p:nvSpPr>
          <p:spPr bwMode="auto">
            <a:xfrm>
              <a:off x="4392613" y="4116388"/>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52" name="Line 140"/>
            <p:cNvSpPr>
              <a:spLocks noChangeShapeType="1"/>
            </p:cNvSpPr>
            <p:nvPr/>
          </p:nvSpPr>
          <p:spPr bwMode="auto">
            <a:xfrm>
              <a:off x="4367213" y="4100513"/>
              <a:ext cx="0" cy="33337"/>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53" name="Line 141"/>
            <p:cNvSpPr>
              <a:spLocks noChangeShapeType="1"/>
            </p:cNvSpPr>
            <p:nvPr/>
          </p:nvSpPr>
          <p:spPr bwMode="auto">
            <a:xfrm>
              <a:off x="4341813" y="4116388"/>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54" name="Line 142"/>
            <p:cNvSpPr>
              <a:spLocks noChangeShapeType="1"/>
            </p:cNvSpPr>
            <p:nvPr/>
          </p:nvSpPr>
          <p:spPr bwMode="auto">
            <a:xfrm>
              <a:off x="4316413" y="409098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55" name="Line 143"/>
            <p:cNvSpPr>
              <a:spLocks noChangeShapeType="1"/>
            </p:cNvSpPr>
            <p:nvPr/>
          </p:nvSpPr>
          <p:spPr bwMode="auto">
            <a:xfrm>
              <a:off x="4289425" y="411638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56" name="Line 144"/>
            <p:cNvSpPr>
              <a:spLocks noChangeShapeType="1"/>
            </p:cNvSpPr>
            <p:nvPr/>
          </p:nvSpPr>
          <p:spPr bwMode="auto">
            <a:xfrm>
              <a:off x="4264025" y="408305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57" name="Line 145"/>
            <p:cNvSpPr>
              <a:spLocks noChangeShapeType="1"/>
            </p:cNvSpPr>
            <p:nvPr/>
          </p:nvSpPr>
          <p:spPr bwMode="auto">
            <a:xfrm>
              <a:off x="4238625" y="4100513"/>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58" name="Line 146"/>
            <p:cNvSpPr>
              <a:spLocks noChangeShapeType="1"/>
            </p:cNvSpPr>
            <p:nvPr/>
          </p:nvSpPr>
          <p:spPr bwMode="auto">
            <a:xfrm>
              <a:off x="4213225" y="406558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59" name="Line 147"/>
            <p:cNvSpPr>
              <a:spLocks noChangeShapeType="1"/>
            </p:cNvSpPr>
            <p:nvPr/>
          </p:nvSpPr>
          <p:spPr bwMode="auto">
            <a:xfrm>
              <a:off x="4195763" y="4083050"/>
              <a:ext cx="3492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60" name="Line 148"/>
            <p:cNvSpPr>
              <a:spLocks noChangeShapeType="1"/>
            </p:cNvSpPr>
            <p:nvPr/>
          </p:nvSpPr>
          <p:spPr bwMode="auto">
            <a:xfrm>
              <a:off x="4162425" y="4048125"/>
              <a:ext cx="0" cy="3492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61" name="Line 149"/>
            <p:cNvSpPr>
              <a:spLocks noChangeShapeType="1"/>
            </p:cNvSpPr>
            <p:nvPr/>
          </p:nvSpPr>
          <p:spPr bwMode="auto">
            <a:xfrm>
              <a:off x="4137025" y="406558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62" name="Line 150"/>
            <p:cNvSpPr>
              <a:spLocks noChangeShapeType="1"/>
            </p:cNvSpPr>
            <p:nvPr/>
          </p:nvSpPr>
          <p:spPr bwMode="auto">
            <a:xfrm>
              <a:off x="4110038" y="399732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63" name="Line 151"/>
            <p:cNvSpPr>
              <a:spLocks noChangeShapeType="1"/>
            </p:cNvSpPr>
            <p:nvPr/>
          </p:nvSpPr>
          <p:spPr bwMode="auto">
            <a:xfrm>
              <a:off x="4084638" y="4022725"/>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64" name="Line 152"/>
            <p:cNvSpPr>
              <a:spLocks noChangeShapeType="1"/>
            </p:cNvSpPr>
            <p:nvPr/>
          </p:nvSpPr>
          <p:spPr bwMode="auto">
            <a:xfrm>
              <a:off x="4059238" y="397192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65" name="Line 153"/>
            <p:cNvSpPr>
              <a:spLocks noChangeShapeType="1"/>
            </p:cNvSpPr>
            <p:nvPr/>
          </p:nvSpPr>
          <p:spPr bwMode="auto">
            <a:xfrm>
              <a:off x="4041775" y="3989388"/>
              <a:ext cx="3492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66" name="Line 154"/>
            <p:cNvSpPr>
              <a:spLocks noChangeShapeType="1"/>
            </p:cNvSpPr>
            <p:nvPr/>
          </p:nvSpPr>
          <p:spPr bwMode="auto">
            <a:xfrm>
              <a:off x="4008438" y="3954463"/>
              <a:ext cx="0" cy="3492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67" name="Line 155"/>
            <p:cNvSpPr>
              <a:spLocks noChangeShapeType="1"/>
            </p:cNvSpPr>
            <p:nvPr/>
          </p:nvSpPr>
          <p:spPr bwMode="auto">
            <a:xfrm>
              <a:off x="3990975" y="3971925"/>
              <a:ext cx="3492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68" name="Line 156"/>
            <p:cNvSpPr>
              <a:spLocks noChangeShapeType="1"/>
            </p:cNvSpPr>
            <p:nvPr/>
          </p:nvSpPr>
          <p:spPr bwMode="auto">
            <a:xfrm>
              <a:off x="3905250" y="389413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69" name="Line 157"/>
            <p:cNvSpPr>
              <a:spLocks noChangeShapeType="1"/>
            </p:cNvSpPr>
            <p:nvPr/>
          </p:nvSpPr>
          <p:spPr bwMode="auto">
            <a:xfrm>
              <a:off x="3889375" y="3921125"/>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70" name="Line 158"/>
            <p:cNvSpPr>
              <a:spLocks noChangeShapeType="1"/>
            </p:cNvSpPr>
            <p:nvPr/>
          </p:nvSpPr>
          <p:spPr bwMode="auto">
            <a:xfrm>
              <a:off x="3854450" y="387826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71" name="Line 159"/>
            <p:cNvSpPr>
              <a:spLocks noChangeShapeType="1"/>
            </p:cNvSpPr>
            <p:nvPr/>
          </p:nvSpPr>
          <p:spPr bwMode="auto">
            <a:xfrm>
              <a:off x="3836988" y="3903663"/>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72" name="Line 160"/>
            <p:cNvSpPr>
              <a:spLocks noChangeShapeType="1"/>
            </p:cNvSpPr>
            <p:nvPr/>
          </p:nvSpPr>
          <p:spPr bwMode="auto">
            <a:xfrm>
              <a:off x="3803650" y="384333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73" name="Line 161"/>
            <p:cNvSpPr>
              <a:spLocks noChangeShapeType="1"/>
            </p:cNvSpPr>
            <p:nvPr/>
          </p:nvSpPr>
          <p:spPr bwMode="auto">
            <a:xfrm>
              <a:off x="3786188" y="3860800"/>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74" name="Line 162"/>
            <p:cNvSpPr>
              <a:spLocks noChangeShapeType="1"/>
            </p:cNvSpPr>
            <p:nvPr/>
          </p:nvSpPr>
          <p:spPr bwMode="auto">
            <a:xfrm>
              <a:off x="3752850" y="38258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75" name="Line 163"/>
            <p:cNvSpPr>
              <a:spLocks noChangeShapeType="1"/>
            </p:cNvSpPr>
            <p:nvPr/>
          </p:nvSpPr>
          <p:spPr bwMode="auto">
            <a:xfrm>
              <a:off x="3735388" y="3851275"/>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76" name="Line 164"/>
            <p:cNvSpPr>
              <a:spLocks noChangeShapeType="1"/>
            </p:cNvSpPr>
            <p:nvPr/>
          </p:nvSpPr>
          <p:spPr bwMode="auto">
            <a:xfrm>
              <a:off x="3700463" y="3810000"/>
              <a:ext cx="0" cy="4127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77" name="Line 165"/>
            <p:cNvSpPr>
              <a:spLocks noChangeShapeType="1"/>
            </p:cNvSpPr>
            <p:nvPr/>
          </p:nvSpPr>
          <p:spPr bwMode="auto">
            <a:xfrm>
              <a:off x="3684588" y="3825875"/>
              <a:ext cx="4127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78" name="Line 166"/>
            <p:cNvSpPr>
              <a:spLocks noChangeShapeType="1"/>
            </p:cNvSpPr>
            <p:nvPr/>
          </p:nvSpPr>
          <p:spPr bwMode="auto">
            <a:xfrm>
              <a:off x="3649663" y="379253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79" name="Line 167"/>
            <p:cNvSpPr>
              <a:spLocks noChangeShapeType="1"/>
            </p:cNvSpPr>
            <p:nvPr/>
          </p:nvSpPr>
          <p:spPr bwMode="auto">
            <a:xfrm>
              <a:off x="3632200" y="381793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80" name="Line 168"/>
            <p:cNvSpPr>
              <a:spLocks noChangeShapeType="1"/>
            </p:cNvSpPr>
            <p:nvPr/>
          </p:nvSpPr>
          <p:spPr bwMode="auto">
            <a:xfrm>
              <a:off x="3606800" y="375761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81" name="Line 169"/>
            <p:cNvSpPr>
              <a:spLocks noChangeShapeType="1"/>
            </p:cNvSpPr>
            <p:nvPr/>
          </p:nvSpPr>
          <p:spPr bwMode="auto">
            <a:xfrm>
              <a:off x="3581400" y="3775075"/>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82" name="Line 170"/>
            <p:cNvSpPr>
              <a:spLocks noChangeShapeType="1"/>
            </p:cNvSpPr>
            <p:nvPr/>
          </p:nvSpPr>
          <p:spPr bwMode="auto">
            <a:xfrm>
              <a:off x="3546475" y="373221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83" name="Line 171"/>
            <p:cNvSpPr>
              <a:spLocks noChangeShapeType="1"/>
            </p:cNvSpPr>
            <p:nvPr/>
          </p:nvSpPr>
          <p:spPr bwMode="auto">
            <a:xfrm>
              <a:off x="3530600" y="3749675"/>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84" name="Line 172"/>
            <p:cNvSpPr>
              <a:spLocks noChangeShapeType="1"/>
            </p:cNvSpPr>
            <p:nvPr/>
          </p:nvSpPr>
          <p:spPr bwMode="auto">
            <a:xfrm>
              <a:off x="3495675" y="370681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85" name="Line 173"/>
            <p:cNvSpPr>
              <a:spLocks noChangeShapeType="1"/>
            </p:cNvSpPr>
            <p:nvPr/>
          </p:nvSpPr>
          <p:spPr bwMode="auto">
            <a:xfrm>
              <a:off x="3478213" y="3732213"/>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86" name="Line 174"/>
            <p:cNvSpPr>
              <a:spLocks noChangeShapeType="1"/>
            </p:cNvSpPr>
            <p:nvPr/>
          </p:nvSpPr>
          <p:spPr bwMode="auto">
            <a:xfrm>
              <a:off x="3452813" y="367188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87" name="Line 175"/>
            <p:cNvSpPr>
              <a:spLocks noChangeShapeType="1"/>
            </p:cNvSpPr>
            <p:nvPr/>
          </p:nvSpPr>
          <p:spPr bwMode="auto">
            <a:xfrm>
              <a:off x="3427413" y="3698875"/>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88" name="Line 176"/>
            <p:cNvSpPr>
              <a:spLocks noChangeShapeType="1"/>
            </p:cNvSpPr>
            <p:nvPr/>
          </p:nvSpPr>
          <p:spPr bwMode="auto">
            <a:xfrm>
              <a:off x="3402013" y="362902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89" name="Line 177"/>
            <p:cNvSpPr>
              <a:spLocks noChangeShapeType="1"/>
            </p:cNvSpPr>
            <p:nvPr/>
          </p:nvSpPr>
          <p:spPr bwMode="auto">
            <a:xfrm>
              <a:off x="3376613" y="3656013"/>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90" name="Line 178"/>
            <p:cNvSpPr>
              <a:spLocks noChangeShapeType="1"/>
            </p:cNvSpPr>
            <p:nvPr/>
          </p:nvSpPr>
          <p:spPr bwMode="auto">
            <a:xfrm>
              <a:off x="3351213" y="360362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91" name="Line 179"/>
            <p:cNvSpPr>
              <a:spLocks noChangeShapeType="1"/>
            </p:cNvSpPr>
            <p:nvPr/>
          </p:nvSpPr>
          <p:spPr bwMode="auto">
            <a:xfrm>
              <a:off x="3325813" y="3621088"/>
              <a:ext cx="4127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92" name="Line 180"/>
            <p:cNvSpPr>
              <a:spLocks noChangeShapeType="1"/>
            </p:cNvSpPr>
            <p:nvPr/>
          </p:nvSpPr>
          <p:spPr bwMode="auto">
            <a:xfrm>
              <a:off x="3298825" y="3586163"/>
              <a:ext cx="0" cy="3492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93" name="Line 181"/>
            <p:cNvSpPr>
              <a:spLocks noChangeShapeType="1"/>
            </p:cNvSpPr>
            <p:nvPr/>
          </p:nvSpPr>
          <p:spPr bwMode="auto">
            <a:xfrm>
              <a:off x="3273425" y="3603625"/>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94" name="Line 182"/>
            <p:cNvSpPr>
              <a:spLocks noChangeShapeType="1"/>
            </p:cNvSpPr>
            <p:nvPr/>
          </p:nvSpPr>
          <p:spPr bwMode="auto">
            <a:xfrm>
              <a:off x="3248025" y="355282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95" name="Line 183"/>
            <p:cNvSpPr>
              <a:spLocks noChangeShapeType="1"/>
            </p:cNvSpPr>
            <p:nvPr/>
          </p:nvSpPr>
          <p:spPr bwMode="auto">
            <a:xfrm>
              <a:off x="3222625" y="357028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96" name="Line 184"/>
            <p:cNvSpPr>
              <a:spLocks noChangeShapeType="1"/>
            </p:cNvSpPr>
            <p:nvPr/>
          </p:nvSpPr>
          <p:spPr bwMode="auto">
            <a:xfrm>
              <a:off x="3197225" y="3544888"/>
              <a:ext cx="0" cy="4127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97" name="Line 185"/>
            <p:cNvSpPr>
              <a:spLocks noChangeShapeType="1"/>
            </p:cNvSpPr>
            <p:nvPr/>
          </p:nvSpPr>
          <p:spPr bwMode="auto">
            <a:xfrm>
              <a:off x="3171825" y="357028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98" name="Line 186"/>
            <p:cNvSpPr>
              <a:spLocks noChangeShapeType="1"/>
            </p:cNvSpPr>
            <p:nvPr/>
          </p:nvSpPr>
          <p:spPr bwMode="auto">
            <a:xfrm>
              <a:off x="3146425" y="350996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499" name="Line 187"/>
            <p:cNvSpPr>
              <a:spLocks noChangeShapeType="1"/>
            </p:cNvSpPr>
            <p:nvPr/>
          </p:nvSpPr>
          <p:spPr bwMode="auto">
            <a:xfrm>
              <a:off x="3128963" y="3535363"/>
              <a:ext cx="33337"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00" name="Line 188"/>
            <p:cNvSpPr>
              <a:spLocks noChangeShapeType="1"/>
            </p:cNvSpPr>
            <p:nvPr/>
          </p:nvSpPr>
          <p:spPr bwMode="auto">
            <a:xfrm>
              <a:off x="3094038" y="349250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01" name="Line 189"/>
            <p:cNvSpPr>
              <a:spLocks noChangeShapeType="1"/>
            </p:cNvSpPr>
            <p:nvPr/>
          </p:nvSpPr>
          <p:spPr bwMode="auto">
            <a:xfrm>
              <a:off x="3068638" y="3509963"/>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02" name="Line 190"/>
            <p:cNvSpPr>
              <a:spLocks noChangeShapeType="1"/>
            </p:cNvSpPr>
            <p:nvPr/>
          </p:nvSpPr>
          <p:spPr bwMode="auto">
            <a:xfrm>
              <a:off x="3043238" y="349250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03" name="Line 191"/>
            <p:cNvSpPr>
              <a:spLocks noChangeShapeType="1"/>
            </p:cNvSpPr>
            <p:nvPr/>
          </p:nvSpPr>
          <p:spPr bwMode="auto">
            <a:xfrm>
              <a:off x="3025775" y="3509963"/>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04" name="Line 192"/>
            <p:cNvSpPr>
              <a:spLocks noChangeShapeType="1"/>
            </p:cNvSpPr>
            <p:nvPr/>
          </p:nvSpPr>
          <p:spPr bwMode="auto">
            <a:xfrm>
              <a:off x="2992438" y="345916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05" name="Line 193"/>
            <p:cNvSpPr>
              <a:spLocks noChangeShapeType="1"/>
            </p:cNvSpPr>
            <p:nvPr/>
          </p:nvSpPr>
          <p:spPr bwMode="auto">
            <a:xfrm>
              <a:off x="2974975" y="3475038"/>
              <a:ext cx="3492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06" name="Line 194"/>
            <p:cNvSpPr>
              <a:spLocks noChangeShapeType="1"/>
            </p:cNvSpPr>
            <p:nvPr/>
          </p:nvSpPr>
          <p:spPr bwMode="auto">
            <a:xfrm>
              <a:off x="2941638" y="342423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07" name="Line 195"/>
            <p:cNvSpPr>
              <a:spLocks noChangeShapeType="1"/>
            </p:cNvSpPr>
            <p:nvPr/>
          </p:nvSpPr>
          <p:spPr bwMode="auto">
            <a:xfrm>
              <a:off x="2924175" y="3449638"/>
              <a:ext cx="33338"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08" name="Line 196"/>
            <p:cNvSpPr>
              <a:spLocks noChangeShapeType="1"/>
            </p:cNvSpPr>
            <p:nvPr/>
          </p:nvSpPr>
          <p:spPr bwMode="auto">
            <a:xfrm>
              <a:off x="2889250" y="34067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09" name="Line 197"/>
            <p:cNvSpPr>
              <a:spLocks noChangeShapeType="1"/>
            </p:cNvSpPr>
            <p:nvPr/>
          </p:nvSpPr>
          <p:spPr bwMode="auto">
            <a:xfrm>
              <a:off x="2871788" y="3433763"/>
              <a:ext cx="3492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10" name="Line 198"/>
            <p:cNvSpPr>
              <a:spLocks noChangeShapeType="1"/>
            </p:cNvSpPr>
            <p:nvPr/>
          </p:nvSpPr>
          <p:spPr bwMode="auto">
            <a:xfrm>
              <a:off x="2838450" y="336391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11" name="Line 199"/>
            <p:cNvSpPr>
              <a:spLocks noChangeShapeType="1"/>
            </p:cNvSpPr>
            <p:nvPr/>
          </p:nvSpPr>
          <p:spPr bwMode="auto">
            <a:xfrm>
              <a:off x="2820988" y="3390900"/>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12" name="Line 200"/>
            <p:cNvSpPr>
              <a:spLocks noChangeShapeType="1"/>
            </p:cNvSpPr>
            <p:nvPr/>
          </p:nvSpPr>
          <p:spPr bwMode="auto">
            <a:xfrm>
              <a:off x="2787650" y="3322638"/>
              <a:ext cx="0" cy="4127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13" name="Line 201"/>
            <p:cNvSpPr>
              <a:spLocks noChangeShapeType="1"/>
            </p:cNvSpPr>
            <p:nvPr/>
          </p:nvSpPr>
          <p:spPr bwMode="auto">
            <a:xfrm>
              <a:off x="2770188" y="3338513"/>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14" name="Line 202"/>
            <p:cNvSpPr>
              <a:spLocks noChangeShapeType="1"/>
            </p:cNvSpPr>
            <p:nvPr/>
          </p:nvSpPr>
          <p:spPr bwMode="auto">
            <a:xfrm>
              <a:off x="2735263" y="32797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15" name="Line 203"/>
            <p:cNvSpPr>
              <a:spLocks noChangeShapeType="1"/>
            </p:cNvSpPr>
            <p:nvPr/>
          </p:nvSpPr>
          <p:spPr bwMode="auto">
            <a:xfrm>
              <a:off x="2719388" y="3295650"/>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16" name="Line 204"/>
            <p:cNvSpPr>
              <a:spLocks noChangeShapeType="1"/>
            </p:cNvSpPr>
            <p:nvPr/>
          </p:nvSpPr>
          <p:spPr bwMode="auto">
            <a:xfrm>
              <a:off x="2684463" y="323691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17" name="Line 206"/>
            <p:cNvSpPr>
              <a:spLocks noChangeShapeType="1"/>
            </p:cNvSpPr>
            <p:nvPr/>
          </p:nvSpPr>
          <p:spPr bwMode="auto">
            <a:xfrm>
              <a:off x="2667000" y="325278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18" name="Line 207"/>
            <p:cNvSpPr>
              <a:spLocks noChangeShapeType="1"/>
            </p:cNvSpPr>
            <p:nvPr/>
          </p:nvSpPr>
          <p:spPr bwMode="auto">
            <a:xfrm>
              <a:off x="2633663" y="320198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19" name="Line 208"/>
            <p:cNvSpPr>
              <a:spLocks noChangeShapeType="1"/>
            </p:cNvSpPr>
            <p:nvPr/>
          </p:nvSpPr>
          <p:spPr bwMode="auto">
            <a:xfrm>
              <a:off x="2616200" y="322738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20" name="Line 209"/>
            <p:cNvSpPr>
              <a:spLocks noChangeShapeType="1"/>
            </p:cNvSpPr>
            <p:nvPr/>
          </p:nvSpPr>
          <p:spPr bwMode="auto">
            <a:xfrm>
              <a:off x="2582863" y="3184525"/>
              <a:ext cx="0" cy="34925"/>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21" name="Line 210"/>
            <p:cNvSpPr>
              <a:spLocks noChangeShapeType="1"/>
            </p:cNvSpPr>
            <p:nvPr/>
          </p:nvSpPr>
          <p:spPr bwMode="auto">
            <a:xfrm>
              <a:off x="2565400" y="320198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22" name="Line 211"/>
            <p:cNvSpPr>
              <a:spLocks noChangeShapeType="1"/>
            </p:cNvSpPr>
            <p:nvPr/>
          </p:nvSpPr>
          <p:spPr bwMode="auto">
            <a:xfrm>
              <a:off x="2530475" y="3151188"/>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23" name="Line 212"/>
            <p:cNvSpPr>
              <a:spLocks noChangeShapeType="1"/>
            </p:cNvSpPr>
            <p:nvPr/>
          </p:nvSpPr>
          <p:spPr bwMode="auto">
            <a:xfrm>
              <a:off x="2514600" y="3176588"/>
              <a:ext cx="41275"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24" name="Line 213"/>
            <p:cNvSpPr>
              <a:spLocks noChangeShapeType="1"/>
            </p:cNvSpPr>
            <p:nvPr/>
          </p:nvSpPr>
          <p:spPr bwMode="auto">
            <a:xfrm>
              <a:off x="2479675" y="311626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25" name="Line 214"/>
            <p:cNvSpPr>
              <a:spLocks noChangeShapeType="1"/>
            </p:cNvSpPr>
            <p:nvPr/>
          </p:nvSpPr>
          <p:spPr bwMode="auto">
            <a:xfrm>
              <a:off x="2462213" y="3133725"/>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26" name="Line 215"/>
            <p:cNvSpPr>
              <a:spLocks noChangeShapeType="1"/>
            </p:cNvSpPr>
            <p:nvPr/>
          </p:nvSpPr>
          <p:spPr bwMode="auto">
            <a:xfrm>
              <a:off x="2428875" y="307340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27" name="Line 216"/>
            <p:cNvSpPr>
              <a:spLocks noChangeShapeType="1"/>
            </p:cNvSpPr>
            <p:nvPr/>
          </p:nvSpPr>
          <p:spPr bwMode="auto">
            <a:xfrm>
              <a:off x="2411413" y="3090863"/>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28" name="Line 217"/>
            <p:cNvSpPr>
              <a:spLocks noChangeShapeType="1"/>
            </p:cNvSpPr>
            <p:nvPr/>
          </p:nvSpPr>
          <p:spPr bwMode="auto">
            <a:xfrm>
              <a:off x="2376488" y="301466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29" name="Line 218"/>
            <p:cNvSpPr>
              <a:spLocks noChangeShapeType="1"/>
            </p:cNvSpPr>
            <p:nvPr/>
          </p:nvSpPr>
          <p:spPr bwMode="auto">
            <a:xfrm>
              <a:off x="2360613" y="3040063"/>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30" name="Line 219"/>
            <p:cNvSpPr>
              <a:spLocks noChangeShapeType="1"/>
            </p:cNvSpPr>
            <p:nvPr/>
          </p:nvSpPr>
          <p:spPr bwMode="auto">
            <a:xfrm>
              <a:off x="2335213" y="2989263"/>
              <a:ext cx="0" cy="33337"/>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31" name="Line 220"/>
            <p:cNvSpPr>
              <a:spLocks noChangeShapeType="1"/>
            </p:cNvSpPr>
            <p:nvPr/>
          </p:nvSpPr>
          <p:spPr bwMode="auto">
            <a:xfrm>
              <a:off x="2308225" y="300513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32" name="Line 221"/>
            <p:cNvSpPr>
              <a:spLocks noChangeShapeType="1"/>
            </p:cNvSpPr>
            <p:nvPr/>
          </p:nvSpPr>
          <p:spPr bwMode="auto">
            <a:xfrm>
              <a:off x="2128838" y="2843213"/>
              <a:ext cx="0" cy="42862"/>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33" name="Line 222"/>
            <p:cNvSpPr>
              <a:spLocks noChangeShapeType="1"/>
            </p:cNvSpPr>
            <p:nvPr/>
          </p:nvSpPr>
          <p:spPr bwMode="auto">
            <a:xfrm>
              <a:off x="2103438" y="2860675"/>
              <a:ext cx="42862"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34" name="Line 223"/>
            <p:cNvSpPr>
              <a:spLocks noChangeShapeType="1"/>
            </p:cNvSpPr>
            <p:nvPr/>
          </p:nvSpPr>
          <p:spPr bwMode="auto">
            <a:xfrm>
              <a:off x="1976438" y="268922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35" name="Line 224"/>
            <p:cNvSpPr>
              <a:spLocks noChangeShapeType="1"/>
            </p:cNvSpPr>
            <p:nvPr/>
          </p:nvSpPr>
          <p:spPr bwMode="auto">
            <a:xfrm>
              <a:off x="1949450" y="2714625"/>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36" name="Line 225"/>
            <p:cNvSpPr>
              <a:spLocks noChangeShapeType="1"/>
            </p:cNvSpPr>
            <p:nvPr/>
          </p:nvSpPr>
          <p:spPr bwMode="auto">
            <a:xfrm>
              <a:off x="1924050" y="2628900"/>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37" name="Line 226"/>
            <p:cNvSpPr>
              <a:spLocks noChangeShapeType="1"/>
            </p:cNvSpPr>
            <p:nvPr/>
          </p:nvSpPr>
          <p:spPr bwMode="auto">
            <a:xfrm>
              <a:off x="1908175" y="2654300"/>
              <a:ext cx="33338"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38" name="Line 227"/>
            <p:cNvSpPr>
              <a:spLocks noChangeShapeType="1"/>
            </p:cNvSpPr>
            <p:nvPr/>
          </p:nvSpPr>
          <p:spPr bwMode="auto">
            <a:xfrm>
              <a:off x="1873250" y="2543175"/>
              <a:ext cx="0" cy="42863"/>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39" name="Line 228"/>
            <p:cNvSpPr>
              <a:spLocks noChangeShapeType="1"/>
            </p:cNvSpPr>
            <p:nvPr/>
          </p:nvSpPr>
          <p:spPr bwMode="auto">
            <a:xfrm>
              <a:off x="1847850" y="2560638"/>
              <a:ext cx="42863" cy="0"/>
            </a:xfrm>
            <a:prstGeom prst="line">
              <a:avLst/>
            </a:prstGeom>
            <a:noFill/>
            <a:ln w="17463" cap="flat">
              <a:solidFill>
                <a:srgbClr val="93278F"/>
              </a:solidFill>
              <a:prstDash val="solid"/>
              <a:miter lim="800000"/>
              <a:headEnd/>
              <a:tailEnd/>
            </a:ln>
            <a:extLst>
              <a:ext uri="{909E8E84-426E-40dd-AFC4-6F175D3DCCD1}">
                <a14:hiddenFill xmlns:a14="http://schemas.microsoft.com/office/drawing/2010/main" xmlns="">
                  <a:no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pSp>
      <p:sp>
        <p:nvSpPr>
          <p:cNvPr id="540" name="Freeform 229"/>
          <p:cNvSpPr>
            <a:spLocks/>
          </p:cNvSpPr>
          <p:nvPr/>
        </p:nvSpPr>
        <p:spPr bwMode="auto">
          <a:xfrm>
            <a:off x="5859463" y="2625725"/>
            <a:ext cx="144462" cy="50800"/>
          </a:xfrm>
          <a:custGeom>
            <a:avLst/>
            <a:gdLst>
              <a:gd name="T0" fmla="*/ 0 w 86"/>
              <a:gd name="T1" fmla="*/ 32 h 32"/>
              <a:gd name="T2" fmla="*/ 43 w 86"/>
              <a:gd name="T3" fmla="*/ 32 h 32"/>
              <a:gd name="T4" fmla="*/ 43 w 86"/>
              <a:gd name="T5" fmla="*/ 0 h 32"/>
              <a:gd name="T6" fmla="*/ 86 w 86"/>
              <a:gd name="T7" fmla="*/ 0 h 32"/>
              <a:gd name="T8" fmla="*/ 86 w 86"/>
              <a:gd name="T9" fmla="*/ 32 h 32"/>
            </a:gdLst>
            <a:ahLst/>
            <a:cxnLst>
              <a:cxn ang="0">
                <a:pos x="T0" y="T1"/>
              </a:cxn>
              <a:cxn ang="0">
                <a:pos x="T2" y="T3"/>
              </a:cxn>
              <a:cxn ang="0">
                <a:pos x="T4" y="T5"/>
              </a:cxn>
              <a:cxn ang="0">
                <a:pos x="T6" y="T7"/>
              </a:cxn>
              <a:cxn ang="0">
                <a:pos x="T8" y="T9"/>
              </a:cxn>
            </a:cxnLst>
            <a:rect l="0" t="0" r="r" b="b"/>
            <a:pathLst>
              <a:path w="86" h="32">
                <a:moveTo>
                  <a:pt x="0" y="32"/>
                </a:moveTo>
                <a:lnTo>
                  <a:pt x="43" y="32"/>
                </a:lnTo>
                <a:lnTo>
                  <a:pt x="43" y="0"/>
                </a:lnTo>
                <a:lnTo>
                  <a:pt x="86" y="0"/>
                </a:lnTo>
                <a:lnTo>
                  <a:pt x="86" y="32"/>
                </a:lnTo>
              </a:path>
            </a:pathLst>
          </a:custGeom>
          <a:noFill/>
          <a:ln w="17463" cap="flat">
            <a:solidFill>
              <a:srgbClr val="93278F"/>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sp>
        <p:nvSpPr>
          <p:cNvPr id="541" name="Freeform 255"/>
          <p:cNvSpPr>
            <a:spLocks/>
          </p:cNvSpPr>
          <p:nvPr/>
        </p:nvSpPr>
        <p:spPr bwMode="auto">
          <a:xfrm>
            <a:off x="5859463" y="2768600"/>
            <a:ext cx="144462" cy="50800"/>
          </a:xfrm>
          <a:custGeom>
            <a:avLst/>
            <a:gdLst>
              <a:gd name="T0" fmla="*/ 0 w 86"/>
              <a:gd name="T1" fmla="*/ 32 h 32"/>
              <a:gd name="T2" fmla="*/ 43 w 86"/>
              <a:gd name="T3" fmla="*/ 32 h 32"/>
              <a:gd name="T4" fmla="*/ 43 w 86"/>
              <a:gd name="T5" fmla="*/ 0 h 32"/>
              <a:gd name="T6" fmla="*/ 86 w 86"/>
              <a:gd name="T7" fmla="*/ 0 h 32"/>
              <a:gd name="T8" fmla="*/ 86 w 86"/>
              <a:gd name="T9" fmla="*/ 32 h 32"/>
            </a:gdLst>
            <a:ahLst/>
            <a:cxnLst>
              <a:cxn ang="0">
                <a:pos x="T0" y="T1"/>
              </a:cxn>
              <a:cxn ang="0">
                <a:pos x="T2" y="T3"/>
              </a:cxn>
              <a:cxn ang="0">
                <a:pos x="T4" y="T5"/>
              </a:cxn>
              <a:cxn ang="0">
                <a:pos x="T6" y="T7"/>
              </a:cxn>
              <a:cxn ang="0">
                <a:pos x="T8" y="T9"/>
              </a:cxn>
            </a:cxnLst>
            <a:rect l="0" t="0" r="r" b="b"/>
            <a:pathLst>
              <a:path w="86" h="32">
                <a:moveTo>
                  <a:pt x="0" y="32"/>
                </a:moveTo>
                <a:lnTo>
                  <a:pt x="43" y="32"/>
                </a:lnTo>
                <a:lnTo>
                  <a:pt x="43" y="0"/>
                </a:lnTo>
                <a:lnTo>
                  <a:pt x="86" y="0"/>
                </a:lnTo>
                <a:lnTo>
                  <a:pt x="86" y="32"/>
                </a:lnTo>
              </a:path>
            </a:pathLst>
          </a:custGeom>
          <a:noFill/>
          <a:ln w="17463" cap="flat">
            <a:solidFill>
              <a:srgbClr val="ED1C24"/>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auto">
              <a:spcBef>
                <a:spcPts val="0"/>
              </a:spcBef>
              <a:spcAft>
                <a:spcPts val="0"/>
              </a:spcAft>
              <a:defRPr/>
            </a:pPr>
            <a:endParaRPr lang="en-US">
              <a:solidFill>
                <a:prstClr val="black"/>
              </a:solidFill>
              <a:latin typeface="Tw Cen MT"/>
              <a:ea typeface="MS PGothic" pitchFamily="34" charset="-128"/>
              <a:cs typeface="+mn-cs"/>
            </a:endParaRPr>
          </a:p>
        </p:txBody>
      </p:sp>
      <p:graphicFrame>
        <p:nvGraphicFramePr>
          <p:cNvPr id="542" name="Table 541"/>
          <p:cNvGraphicFramePr>
            <a:graphicFrameLocks noGrp="1"/>
          </p:cNvGraphicFramePr>
          <p:nvPr/>
        </p:nvGraphicFramePr>
        <p:xfrm>
          <a:off x="6010276" y="2265363"/>
          <a:ext cx="3667125" cy="152400"/>
        </p:xfrm>
        <a:graphic>
          <a:graphicData uri="http://schemas.openxmlformats.org/drawingml/2006/table">
            <a:tbl>
              <a:tblPr firstRow="1" bandRow="1">
                <a:tableStyleId>{5940675A-B579-460E-94D1-54222C63F5DA}</a:tableStyleId>
              </a:tblPr>
              <a:tblGrid>
                <a:gridCol w="911962">
                  <a:extLst>
                    <a:ext uri="{9D8B030D-6E8A-4147-A177-3AD203B41FA5}">
                      <a16:colId xmlns:a16="http://schemas.microsoft.com/office/drawing/2014/main" val="20000"/>
                    </a:ext>
                  </a:extLst>
                </a:gridCol>
                <a:gridCol w="1139953">
                  <a:extLst>
                    <a:ext uri="{9D8B030D-6E8A-4147-A177-3AD203B41FA5}">
                      <a16:colId xmlns:a16="http://schemas.microsoft.com/office/drawing/2014/main" val="20001"/>
                    </a:ext>
                  </a:extLst>
                </a:gridCol>
                <a:gridCol w="1615210">
                  <a:extLst>
                    <a:ext uri="{9D8B030D-6E8A-4147-A177-3AD203B41FA5}">
                      <a16:colId xmlns:a16="http://schemas.microsoft.com/office/drawing/2014/main" val="20002"/>
                    </a:ext>
                  </a:extLst>
                </a:gridCol>
              </a:tblGrid>
              <a:tr h="91440">
                <a:tc>
                  <a:txBody>
                    <a:bodyPr/>
                    <a:lstStyle/>
                    <a:p>
                      <a:pPr algn="l"/>
                      <a:r>
                        <a:rPr lang="en-US" sz="1000" dirty="0">
                          <a:latin typeface="Arial" panose="020B0604020202020204" pitchFamily="34" charset="0"/>
                          <a:cs typeface="Arial" panose="020B0604020202020204" pitchFamily="34" charset="0"/>
                        </a:rPr>
                        <a:t>1982-1987</a:t>
                      </a:r>
                    </a:p>
                  </a:txBody>
                  <a:tcPr marL="91422" marR="91422"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l"/>
                      <a:r>
                        <a:rPr lang="en-US" sz="1000" dirty="0">
                          <a:latin typeface="Arial" panose="020B0604020202020204" pitchFamily="34" charset="0"/>
                          <a:cs typeface="Arial" panose="020B0604020202020204" pitchFamily="34" charset="0"/>
                        </a:rPr>
                        <a:t>20.0 (14.8-25.2)</a:t>
                      </a:r>
                    </a:p>
                  </a:txBody>
                  <a:tcPr marL="91422" marR="91422"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dirty="0" err="1">
                          <a:latin typeface="Arial" panose="020B0604020202020204" pitchFamily="34" charset="0"/>
                          <a:cs typeface="Arial" panose="020B0604020202020204" pitchFamily="34" charset="0"/>
                        </a:rPr>
                        <a:t>Streptozocin</a:t>
                      </a:r>
                      <a:endParaRPr lang="en-US" sz="1000" dirty="0">
                        <a:latin typeface="Arial" panose="020B0604020202020204" pitchFamily="34" charset="0"/>
                        <a:cs typeface="Arial" panose="020B0604020202020204" pitchFamily="34" charset="0"/>
                      </a:endParaRPr>
                    </a:p>
                  </a:txBody>
                  <a:tcPr marL="91422" marR="91422"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graphicFrame>
        <p:nvGraphicFramePr>
          <p:cNvPr id="543" name="Table 542"/>
          <p:cNvGraphicFramePr>
            <a:graphicFrameLocks noGrp="1"/>
          </p:cNvGraphicFramePr>
          <p:nvPr/>
        </p:nvGraphicFramePr>
        <p:xfrm>
          <a:off x="6010276" y="2552701"/>
          <a:ext cx="3663951" cy="155575"/>
        </p:xfrm>
        <a:graphic>
          <a:graphicData uri="http://schemas.openxmlformats.org/drawingml/2006/table">
            <a:tbl>
              <a:tblPr firstRow="1" bandRow="1">
                <a:tableStyleId>{5940675A-B579-460E-94D1-54222C63F5DA}</a:tableStyleId>
              </a:tblPr>
              <a:tblGrid>
                <a:gridCol w="911881">
                  <a:extLst>
                    <a:ext uri="{9D8B030D-6E8A-4147-A177-3AD203B41FA5}">
                      <a16:colId xmlns:a16="http://schemas.microsoft.com/office/drawing/2014/main" val="20000"/>
                    </a:ext>
                  </a:extLst>
                </a:gridCol>
                <a:gridCol w="1139851">
                  <a:extLst>
                    <a:ext uri="{9D8B030D-6E8A-4147-A177-3AD203B41FA5}">
                      <a16:colId xmlns:a16="http://schemas.microsoft.com/office/drawing/2014/main" val="20001"/>
                    </a:ext>
                  </a:extLst>
                </a:gridCol>
                <a:gridCol w="1612219">
                  <a:extLst>
                    <a:ext uri="{9D8B030D-6E8A-4147-A177-3AD203B41FA5}">
                      <a16:colId xmlns:a16="http://schemas.microsoft.com/office/drawing/2014/main" val="20002"/>
                    </a:ext>
                  </a:extLst>
                </a:gridCol>
              </a:tblGrid>
              <a:tr h="155575">
                <a:tc>
                  <a:txBody>
                    <a:bodyPr/>
                    <a:lstStyle/>
                    <a:p>
                      <a:pPr algn="l"/>
                      <a:r>
                        <a:rPr lang="en-US" sz="1000" dirty="0">
                          <a:latin typeface="Arial" panose="020B0604020202020204" pitchFamily="34" charset="0"/>
                          <a:cs typeface="Arial" panose="020B0604020202020204" pitchFamily="34" charset="0"/>
                        </a:rPr>
                        <a:t>1998-2010</a:t>
                      </a:r>
                    </a:p>
                  </a:txBody>
                  <a:tcPr marL="91414" marR="91414"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l"/>
                      <a:r>
                        <a:rPr lang="en-US" sz="1000" u="none" strike="noStrike" kern="1200" baseline="0" dirty="0">
                          <a:latin typeface="Arial" panose="020B0604020202020204" pitchFamily="34" charset="0"/>
                          <a:cs typeface="Arial" panose="020B0604020202020204" pitchFamily="34" charset="0"/>
                        </a:rPr>
                        <a:t>38.0 (33.9-42.1)</a:t>
                      </a:r>
                      <a:endParaRPr lang="en-US" sz="10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marL="91414" marR="91414"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dirty="0" err="1">
                          <a:latin typeface="Arial" panose="020B0604020202020204" pitchFamily="34" charset="0"/>
                          <a:cs typeface="Arial" panose="020B0604020202020204" pitchFamily="34" charset="0"/>
                        </a:rPr>
                        <a:t>Octreotide</a:t>
                      </a:r>
                      <a:r>
                        <a:rPr lang="en-US" sz="1000" dirty="0">
                          <a:latin typeface="Arial" panose="020B0604020202020204" pitchFamily="34" charset="0"/>
                          <a:cs typeface="Arial" panose="020B0604020202020204" pitchFamily="34" charset="0"/>
                        </a:rPr>
                        <a:t> LAR</a:t>
                      </a:r>
                    </a:p>
                  </a:txBody>
                  <a:tcPr marL="91414" marR="91414"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graphicFrame>
        <p:nvGraphicFramePr>
          <p:cNvPr id="544" name="Table 543"/>
          <p:cNvGraphicFramePr>
            <a:graphicFrameLocks noGrp="1"/>
          </p:cNvGraphicFramePr>
          <p:nvPr/>
        </p:nvGraphicFramePr>
        <p:xfrm>
          <a:off x="6010276" y="1905001"/>
          <a:ext cx="3667125" cy="371475"/>
        </p:xfrm>
        <a:graphic>
          <a:graphicData uri="http://schemas.openxmlformats.org/drawingml/2006/table">
            <a:tbl>
              <a:tblPr firstRow="1" bandRow="1">
                <a:tableStyleId>{5940675A-B579-460E-94D1-54222C63F5DA}</a:tableStyleId>
              </a:tblPr>
              <a:tblGrid>
                <a:gridCol w="911962">
                  <a:extLst>
                    <a:ext uri="{9D8B030D-6E8A-4147-A177-3AD203B41FA5}">
                      <a16:colId xmlns:a16="http://schemas.microsoft.com/office/drawing/2014/main" val="20000"/>
                    </a:ext>
                  </a:extLst>
                </a:gridCol>
                <a:gridCol w="1139953">
                  <a:extLst>
                    <a:ext uri="{9D8B030D-6E8A-4147-A177-3AD203B41FA5}">
                      <a16:colId xmlns:a16="http://schemas.microsoft.com/office/drawing/2014/main" val="20001"/>
                    </a:ext>
                  </a:extLst>
                </a:gridCol>
                <a:gridCol w="1615210">
                  <a:extLst>
                    <a:ext uri="{9D8B030D-6E8A-4147-A177-3AD203B41FA5}">
                      <a16:colId xmlns:a16="http://schemas.microsoft.com/office/drawing/2014/main" val="20002"/>
                    </a:ext>
                  </a:extLst>
                </a:gridCol>
              </a:tblGrid>
              <a:tr h="199150">
                <a:tc>
                  <a:txBody>
                    <a:bodyPr/>
                    <a:lstStyle/>
                    <a:p>
                      <a:pPr algn="l"/>
                      <a:r>
                        <a:rPr lang="en-US" sz="1000" dirty="0">
                          <a:latin typeface="Arial" panose="020B0604020202020204" pitchFamily="34" charset="0"/>
                          <a:cs typeface="Arial" panose="020B0604020202020204" pitchFamily="34" charset="0"/>
                        </a:rPr>
                        <a:t>Period</a:t>
                      </a:r>
                    </a:p>
                  </a:txBody>
                  <a:tcPr marL="91422" marR="91422"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000" dirty="0">
                          <a:latin typeface="Arial" panose="020B0604020202020204" pitchFamily="34" charset="0"/>
                          <a:cs typeface="Arial" panose="020B0604020202020204" pitchFamily="34" charset="0"/>
                        </a:rPr>
                        <a:t>Median OS </a:t>
                      </a:r>
                      <a:r>
                        <a:rPr lang="en-US" sz="1000" baseline="0" dirty="0">
                          <a:latin typeface="Arial" panose="020B0604020202020204" pitchFamily="34" charset="0"/>
                          <a:cs typeface="Arial" panose="020B0604020202020204" pitchFamily="34" charset="0"/>
                        </a:rPr>
                        <a:t>(CI)</a:t>
                      </a:r>
                      <a:endParaRPr lang="en-US" sz="1000" dirty="0">
                        <a:latin typeface="Arial" panose="020B0604020202020204" pitchFamily="34" charset="0"/>
                        <a:cs typeface="Arial" panose="020B0604020202020204" pitchFamily="34" charset="0"/>
                      </a:endParaRPr>
                    </a:p>
                  </a:txBody>
                  <a:tcPr marL="91422" marR="91422"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000" dirty="0">
                          <a:latin typeface="Arial" panose="020B0604020202020204" pitchFamily="34" charset="0"/>
                          <a:cs typeface="Arial" panose="020B0604020202020204" pitchFamily="34" charset="0"/>
                        </a:rPr>
                        <a:t>Therapeutic drugs</a:t>
                      </a:r>
                    </a:p>
                  </a:txBody>
                  <a:tcPr marL="91422" marR="91422"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2325">
                <a:tc>
                  <a:txBody>
                    <a:bodyPr/>
                    <a:lstStyle/>
                    <a:p>
                      <a:pPr algn="l"/>
                      <a:r>
                        <a:rPr lang="en-US" sz="1000" dirty="0">
                          <a:latin typeface="Arial" panose="020B0604020202020204" pitchFamily="34" charset="0"/>
                          <a:cs typeface="Arial" panose="020B0604020202020204" pitchFamily="34" charset="0"/>
                        </a:rPr>
                        <a:t>1973-1981</a:t>
                      </a:r>
                    </a:p>
                  </a:txBody>
                  <a:tcPr marL="91422" marR="91422"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l"/>
                      <a:r>
                        <a:rPr lang="en-US" sz="1000" dirty="0">
                          <a:latin typeface="Arial" panose="020B0604020202020204" pitchFamily="34" charset="0"/>
                          <a:cs typeface="Arial" panose="020B0604020202020204" pitchFamily="34" charset="0"/>
                        </a:rPr>
                        <a:t>12.0</a:t>
                      </a:r>
                      <a:r>
                        <a:rPr lang="en-US" sz="1000" baseline="0"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(7.0-17.0)</a:t>
                      </a:r>
                    </a:p>
                  </a:txBody>
                  <a:tcPr marL="91422" marR="91422"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l"/>
                      <a:r>
                        <a:rPr lang="en-US" sz="1000" dirty="0">
                          <a:latin typeface="Arial" panose="020B0604020202020204" pitchFamily="34" charset="0"/>
                          <a:cs typeface="Arial" panose="020B0604020202020204" pitchFamily="34" charset="0"/>
                        </a:rPr>
                        <a:t>None</a:t>
                      </a:r>
                    </a:p>
                  </a:txBody>
                  <a:tcPr marL="91422" marR="91422"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graphicFrame>
        <p:nvGraphicFramePr>
          <p:cNvPr id="545" name="Table 544"/>
          <p:cNvGraphicFramePr>
            <a:graphicFrameLocks noGrp="1"/>
          </p:cNvGraphicFramePr>
          <p:nvPr/>
        </p:nvGraphicFramePr>
        <p:xfrm>
          <a:off x="6010276" y="2409825"/>
          <a:ext cx="3667125" cy="153988"/>
        </p:xfrm>
        <a:graphic>
          <a:graphicData uri="http://schemas.openxmlformats.org/drawingml/2006/table">
            <a:tbl>
              <a:tblPr firstRow="1" bandRow="1">
                <a:tableStyleId>{5940675A-B579-460E-94D1-54222C63F5DA}</a:tableStyleId>
              </a:tblPr>
              <a:tblGrid>
                <a:gridCol w="911962">
                  <a:extLst>
                    <a:ext uri="{9D8B030D-6E8A-4147-A177-3AD203B41FA5}">
                      <a16:colId xmlns:a16="http://schemas.microsoft.com/office/drawing/2014/main" val="20000"/>
                    </a:ext>
                  </a:extLst>
                </a:gridCol>
                <a:gridCol w="1139953">
                  <a:extLst>
                    <a:ext uri="{9D8B030D-6E8A-4147-A177-3AD203B41FA5}">
                      <a16:colId xmlns:a16="http://schemas.microsoft.com/office/drawing/2014/main" val="20001"/>
                    </a:ext>
                  </a:extLst>
                </a:gridCol>
                <a:gridCol w="1615210">
                  <a:extLst>
                    <a:ext uri="{9D8B030D-6E8A-4147-A177-3AD203B41FA5}">
                      <a16:colId xmlns:a16="http://schemas.microsoft.com/office/drawing/2014/main" val="20002"/>
                    </a:ext>
                  </a:extLst>
                </a:gridCol>
              </a:tblGrid>
              <a:tr h="153988">
                <a:tc>
                  <a:txBody>
                    <a:bodyPr/>
                    <a:lstStyle/>
                    <a:p>
                      <a:pPr algn="l"/>
                      <a:r>
                        <a:rPr lang="en-US" sz="1000" dirty="0">
                          <a:latin typeface="Arial" panose="020B0604020202020204" pitchFamily="34" charset="0"/>
                          <a:cs typeface="Arial" panose="020B0604020202020204" pitchFamily="34" charset="0"/>
                        </a:rPr>
                        <a:t>1988-1997</a:t>
                      </a:r>
                    </a:p>
                  </a:txBody>
                  <a:tcPr marL="91422" marR="91422"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l"/>
                      <a:r>
                        <a:rPr lang="en-US" sz="1000" u="none" strike="noStrike" kern="1200" baseline="0" dirty="0">
                          <a:latin typeface="Arial" panose="020B0604020202020204" pitchFamily="34" charset="0"/>
                          <a:cs typeface="Arial" panose="020B0604020202020204" pitchFamily="34" charset="0"/>
                        </a:rPr>
                        <a:t>25.0 (20.5-29.5)</a:t>
                      </a:r>
                      <a:endParaRPr lang="en-US" sz="10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marL="91422" marR="91422"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dirty="0" err="1">
                          <a:latin typeface="Arial" panose="020B0604020202020204" pitchFamily="34" charset="0"/>
                          <a:cs typeface="Arial" panose="020B0604020202020204" pitchFamily="34" charset="0"/>
                        </a:rPr>
                        <a:t>Octreotide</a:t>
                      </a:r>
                      <a:r>
                        <a:rPr lang="en-US" sz="1000">
                          <a:latin typeface="Arial" panose="020B0604020202020204" pitchFamily="34" charset="0"/>
                          <a:cs typeface="Arial" panose="020B0604020202020204" pitchFamily="34" charset="0"/>
                        </a:rPr>
                        <a:t> SC</a:t>
                      </a:r>
                      <a:endParaRPr lang="en-US" sz="1000" dirty="0">
                        <a:latin typeface="Arial" panose="020B0604020202020204" pitchFamily="34" charset="0"/>
                        <a:cs typeface="Arial" panose="020B0604020202020204" pitchFamily="34" charset="0"/>
                      </a:endParaRPr>
                    </a:p>
                  </a:txBody>
                  <a:tcPr marL="91422" marR="91422"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graphicFrame>
        <p:nvGraphicFramePr>
          <p:cNvPr id="546" name="Table 545"/>
          <p:cNvGraphicFramePr>
            <a:graphicFrameLocks noGrp="1"/>
          </p:cNvGraphicFramePr>
          <p:nvPr/>
        </p:nvGraphicFramePr>
        <p:xfrm>
          <a:off x="6015038" y="2697164"/>
          <a:ext cx="3644900" cy="155575"/>
        </p:xfrm>
        <a:graphic>
          <a:graphicData uri="http://schemas.openxmlformats.org/drawingml/2006/table">
            <a:tbl>
              <a:tblPr firstRow="1" bandRow="1">
                <a:tableStyleId>{5940675A-B579-460E-94D1-54222C63F5DA}</a:tableStyleId>
              </a:tblPr>
              <a:tblGrid>
                <a:gridCol w="907140">
                  <a:extLst>
                    <a:ext uri="{9D8B030D-6E8A-4147-A177-3AD203B41FA5}">
                      <a16:colId xmlns:a16="http://schemas.microsoft.com/office/drawing/2014/main" val="20000"/>
                    </a:ext>
                  </a:extLst>
                </a:gridCol>
                <a:gridCol w="1133924">
                  <a:extLst>
                    <a:ext uri="{9D8B030D-6E8A-4147-A177-3AD203B41FA5}">
                      <a16:colId xmlns:a16="http://schemas.microsoft.com/office/drawing/2014/main" val="20001"/>
                    </a:ext>
                  </a:extLst>
                </a:gridCol>
                <a:gridCol w="1603836">
                  <a:extLst>
                    <a:ext uri="{9D8B030D-6E8A-4147-A177-3AD203B41FA5}">
                      <a16:colId xmlns:a16="http://schemas.microsoft.com/office/drawing/2014/main" val="20002"/>
                    </a:ext>
                  </a:extLst>
                </a:gridCol>
              </a:tblGrid>
              <a:tr h="155575">
                <a:tc>
                  <a:txBody>
                    <a:bodyPr/>
                    <a:lstStyle/>
                    <a:p>
                      <a:pPr algn="l"/>
                      <a:r>
                        <a:rPr lang="en-US" sz="1000" dirty="0">
                          <a:latin typeface="Arial" panose="020B0604020202020204" pitchFamily="34" charset="0"/>
                          <a:cs typeface="Arial" panose="020B0604020202020204" pitchFamily="34" charset="0"/>
                        </a:rPr>
                        <a:t>2011</a:t>
                      </a:r>
                    </a:p>
                  </a:txBody>
                  <a:tcPr marL="91442" marR="91442"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l"/>
                      <a:r>
                        <a:rPr lang="en-US" sz="1000" dirty="0">
                          <a:latin typeface="Arial" panose="020B0604020202020204" pitchFamily="34" charset="0"/>
                          <a:cs typeface="Arial" panose="020B0604020202020204" pitchFamily="34" charset="0"/>
                        </a:rPr>
                        <a:t>Not reached</a:t>
                      </a:r>
                    </a:p>
                  </a:txBody>
                  <a:tcPr marL="91442" marR="91442"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dirty="0" err="1">
                          <a:latin typeface="Arial" panose="020B0604020202020204" pitchFamily="34" charset="0"/>
                          <a:cs typeface="Arial" panose="020B0604020202020204" pitchFamily="34" charset="0"/>
                        </a:rPr>
                        <a:t>Everolimus</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sunitinib</a:t>
                      </a:r>
                      <a:endParaRPr lang="en-US" sz="1000" dirty="0">
                        <a:latin typeface="Arial" panose="020B0604020202020204" pitchFamily="34" charset="0"/>
                        <a:cs typeface="Arial" panose="020B0604020202020204" pitchFamily="34" charset="0"/>
                      </a:endParaRPr>
                    </a:p>
                  </a:txBody>
                  <a:tcPr marL="91442" marR="91442"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49788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fontScale="90000"/>
          </a:bodyPr>
          <a:lstStyle/>
          <a:p>
            <a:pPr eaLnBrk="1" fontAlgn="auto" hangingPunct="1">
              <a:spcAft>
                <a:spcPts val="0"/>
              </a:spcAft>
              <a:defRPr/>
            </a:pPr>
            <a:r>
              <a:rPr lang="en-US" altLang="en-US" sz="3600" dirty="0">
                <a:solidFill>
                  <a:srgbClr val="000000"/>
                </a:solidFill>
                <a:ea typeface="+mj-ea"/>
                <a:cs typeface="Arial" pitchFamily="34" charset="0"/>
              </a:rPr>
              <a:t>Trend in OS for carcinoids</a:t>
            </a:r>
            <a:br>
              <a:rPr lang="en-US" altLang="en-US" sz="3600" dirty="0">
                <a:solidFill>
                  <a:srgbClr val="000000"/>
                </a:solidFill>
                <a:ea typeface="+mj-ea"/>
                <a:cs typeface="Arial" pitchFamily="34" charset="0"/>
              </a:rPr>
            </a:br>
            <a:r>
              <a:rPr lang="en-US" altLang="en-US" sz="2400" dirty="0">
                <a:solidFill>
                  <a:srgbClr val="000000"/>
                </a:solidFill>
                <a:ea typeface="+mj-ea"/>
                <a:cs typeface="Arial" pitchFamily="34" charset="0"/>
              </a:rPr>
              <a:t>Survival from Diagnosis in SEER Database in Years</a:t>
            </a:r>
          </a:p>
        </p:txBody>
      </p:sp>
      <p:pic>
        <p:nvPicPr>
          <p:cNvPr id="274" name="Picture 273" descr="img40.png"/>
          <p:cNvPicPr/>
          <p:nvPr/>
        </p:nvPicPr>
        <p:blipFill>
          <a:blip r:embed="rId3">
            <a:extLst>
              <a:ext uri="{28A0092B-C50C-407E-A947-70E740481C1C}">
                <a14:useLocalDpi xmlns:a14="http://schemas.microsoft.com/office/drawing/2010/main" val="0"/>
              </a:ext>
            </a:extLst>
          </a:blip>
          <a:srcRect/>
          <a:stretch>
            <a:fillRect/>
          </a:stretch>
        </p:blipFill>
        <p:spPr bwMode="auto">
          <a:xfrm>
            <a:off x="2696152" y="1798256"/>
            <a:ext cx="6304308" cy="4283568"/>
          </a:xfrm>
          <a:prstGeom prst="rect">
            <a:avLst/>
          </a:prstGeom>
          <a:noFill/>
          <a:ln>
            <a:noFill/>
          </a:ln>
        </p:spPr>
      </p:pic>
      <p:sp>
        <p:nvSpPr>
          <p:cNvPr id="4" name="TextBox 3"/>
          <p:cNvSpPr txBox="1"/>
          <p:nvPr/>
        </p:nvSpPr>
        <p:spPr>
          <a:xfrm>
            <a:off x="1839492" y="6359676"/>
            <a:ext cx="4247803" cy="307777"/>
          </a:xfrm>
          <a:prstGeom prst="rect">
            <a:avLst/>
          </a:prstGeom>
          <a:noFill/>
        </p:spPr>
        <p:txBody>
          <a:bodyPr wrap="square" rtlCol="0">
            <a:spAutoFit/>
          </a:bodyPr>
          <a:lstStyle/>
          <a:p>
            <a:pPr>
              <a:defRPr/>
            </a:pPr>
            <a:r>
              <a:rPr lang="en-US" sz="1400" dirty="0">
                <a:solidFill>
                  <a:prstClr val="black"/>
                </a:solidFill>
              </a:rPr>
              <a:t>Dasari et al, unpublished data </a:t>
            </a:r>
          </a:p>
        </p:txBody>
      </p:sp>
    </p:spTree>
    <p:extLst>
      <p:ext uri="{BB962C8B-B14F-4D97-AF65-F5344CB8AC3E}">
        <p14:creationId xmlns:p14="http://schemas.microsoft.com/office/powerpoint/2010/main" val="1646048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6435" name="Rectangle 3"/>
          <p:cNvSpPr>
            <a:spLocks noGrp="1" noChangeArrowheads="1"/>
          </p:cNvSpPr>
          <p:nvPr>
            <p:ph type="title"/>
          </p:nvPr>
        </p:nvSpPr>
        <p:spPr>
          <a:xfrm>
            <a:off x="581891" y="1901826"/>
            <a:ext cx="6805353" cy="4422775"/>
          </a:xfrm>
        </p:spPr>
        <p:txBody>
          <a:bodyPr vert="horz" wrap="square" lIns="90488" tIns="44450" rIns="90488" bIns="44450" numCol="1" anchor="ctr" anchorCtr="0" compatLnSpc="1">
            <a:prstTxWarp prst="textNoShape">
              <a:avLst/>
            </a:prstTxWarp>
          </a:bodyPr>
          <a:lstStyle/>
          <a:p>
            <a:pPr marL="398463" indent="-398463" algn="l">
              <a:buClr>
                <a:srgbClr val="990000"/>
              </a:buClr>
              <a:defRPr/>
            </a:pPr>
            <a:r>
              <a:rPr lang="en-US" altLang="en-US" sz="2500" dirty="0">
                <a:latin typeface="Calibri" pitchFamily="34" charset="0"/>
                <a:cs typeface="Tahoma" pitchFamily="34" charset="0"/>
              </a:rPr>
              <a:t>	</a:t>
            </a:r>
            <a:r>
              <a:rPr lang="en-US" altLang="en-US" sz="2500" dirty="0">
                <a:solidFill>
                  <a:srgbClr val="FFFF00"/>
                </a:solidFill>
                <a:latin typeface="Calibri" pitchFamily="34" charset="0"/>
                <a:cs typeface="Tahoma" pitchFamily="34" charset="0"/>
              </a:rPr>
              <a:t>CME-certified symposium </a:t>
            </a:r>
            <a:r>
              <a:rPr lang="en-US" altLang="en-US" sz="2500" dirty="0">
                <a:solidFill>
                  <a:schemeClr val="tx1"/>
                </a:solidFill>
                <a:latin typeface="Calibri" pitchFamily="34" charset="0"/>
                <a:cs typeface="Tahoma" pitchFamily="34" charset="0"/>
              </a:rPr>
              <a:t>jointly provided by the University of Massachusetts Medical School and CMEducation Resources, LLC</a:t>
            </a:r>
            <a:br>
              <a:rPr lang="en-US" altLang="en-US" sz="2500" dirty="0">
                <a:solidFill>
                  <a:srgbClr val="FFFCCB"/>
                </a:solidFill>
                <a:latin typeface="Calibri" pitchFamily="34" charset="0"/>
                <a:cs typeface="Tahoma" pitchFamily="34" charset="0"/>
              </a:rPr>
            </a:br>
            <a:br>
              <a:rPr lang="en-US" altLang="en-US" sz="2500" dirty="0">
                <a:solidFill>
                  <a:srgbClr val="FFFF00"/>
                </a:solidFill>
                <a:latin typeface="Calibri" pitchFamily="34" charset="0"/>
                <a:cs typeface="Tahoma" pitchFamily="34" charset="0"/>
              </a:rPr>
            </a:br>
            <a:r>
              <a:rPr lang="en-US" altLang="en-US" sz="2500" dirty="0">
                <a:solidFill>
                  <a:srgbClr val="FFFF00"/>
                </a:solidFill>
                <a:latin typeface="Calibri" pitchFamily="34" charset="0"/>
                <a:cs typeface="Tahoma" pitchFamily="34" charset="0"/>
              </a:rPr>
              <a:t>Commercial Support: </a:t>
            </a:r>
            <a:r>
              <a:rPr lang="en-US" altLang="en-US" sz="2500" dirty="0">
                <a:solidFill>
                  <a:schemeClr val="tx1"/>
                </a:solidFill>
                <a:latin typeface="Calibri" pitchFamily="34" charset="0"/>
                <a:cs typeface="Tahoma" pitchFamily="34" charset="0"/>
              </a:rPr>
              <a:t>Supported by an independent educational grant from </a:t>
            </a:r>
            <a:r>
              <a:rPr lang="en-US" altLang="en-US" sz="2500" dirty="0" err="1">
                <a:solidFill>
                  <a:schemeClr val="tx1"/>
                </a:solidFill>
                <a:latin typeface="Calibri" pitchFamily="34" charset="0"/>
                <a:cs typeface="Tahoma" pitchFamily="34" charset="0"/>
              </a:rPr>
              <a:t>Ipsen</a:t>
            </a:r>
            <a:r>
              <a:rPr lang="en-US" altLang="en-US" sz="2500" dirty="0">
                <a:solidFill>
                  <a:schemeClr val="tx1"/>
                </a:solidFill>
                <a:latin typeface="Calibri" pitchFamily="34" charset="0"/>
                <a:cs typeface="Tahoma" pitchFamily="34" charset="0"/>
              </a:rPr>
              <a:t>.</a:t>
            </a:r>
            <a:br>
              <a:rPr lang="en-US" altLang="en-US" sz="2500" dirty="0">
                <a:solidFill>
                  <a:schemeClr val="tx1"/>
                </a:solidFill>
                <a:latin typeface="Calibri" pitchFamily="34" charset="0"/>
                <a:cs typeface="Tahoma" pitchFamily="34" charset="0"/>
              </a:rPr>
            </a:br>
            <a:br>
              <a:rPr lang="en-US" altLang="en-US" sz="2500" dirty="0">
                <a:latin typeface="Calibri" pitchFamily="34" charset="0"/>
                <a:cs typeface="Tahoma" pitchFamily="34" charset="0"/>
              </a:rPr>
            </a:br>
            <a:r>
              <a:rPr lang="en-US" altLang="en-US" sz="2500" dirty="0">
                <a:solidFill>
                  <a:srgbClr val="FFFF00"/>
                </a:solidFill>
                <a:latin typeface="Calibri" pitchFamily="34" charset="0"/>
                <a:cs typeface="Tahoma" pitchFamily="34" charset="0"/>
              </a:rPr>
              <a:t>Faculty disclosures: </a:t>
            </a:r>
            <a:r>
              <a:rPr lang="en-US" altLang="en-US" sz="2500" dirty="0">
                <a:solidFill>
                  <a:schemeClr val="tx1"/>
                </a:solidFill>
                <a:latin typeface="Calibri" pitchFamily="34" charset="0"/>
                <a:cs typeface="Tahoma" pitchFamily="34" charset="0"/>
              </a:rPr>
              <a:t>Listed in program materials</a:t>
            </a:r>
            <a:br>
              <a:rPr lang="en-US" altLang="en-US" sz="2500" dirty="0">
                <a:solidFill>
                  <a:srgbClr val="FFFCCB"/>
                </a:solidFill>
                <a:latin typeface="Calibri" pitchFamily="34" charset="0"/>
                <a:cs typeface="Tahoma" pitchFamily="34" charset="0"/>
              </a:rPr>
            </a:br>
            <a:br>
              <a:rPr lang="en-US" altLang="en-US" sz="2500" dirty="0">
                <a:solidFill>
                  <a:srgbClr val="FFFCCB"/>
                </a:solidFill>
                <a:latin typeface="Calibri" pitchFamily="34" charset="0"/>
                <a:cs typeface="Tahoma" pitchFamily="34" charset="0"/>
              </a:rPr>
            </a:br>
            <a:r>
              <a:rPr lang="en-US" altLang="en-US" sz="2500" dirty="0">
                <a:solidFill>
                  <a:schemeClr val="tx1"/>
                </a:solidFill>
                <a:latin typeface="Calibri" pitchFamily="34" charset="0"/>
                <a:cs typeface="Tahoma" pitchFamily="34" charset="0"/>
              </a:rPr>
              <a:t>This CME activity may include discussions of </a:t>
            </a:r>
            <a:r>
              <a:rPr lang="en-US" altLang="en-US" sz="2500" dirty="0">
                <a:solidFill>
                  <a:srgbClr val="FFFF00"/>
                </a:solidFill>
                <a:latin typeface="Calibri" pitchFamily="34" charset="0"/>
                <a:cs typeface="Tahoma" pitchFamily="34" charset="0"/>
              </a:rPr>
              <a:t>off-label or unapproved uses </a:t>
            </a:r>
            <a:r>
              <a:rPr lang="en-US" altLang="en-US" sz="2500" dirty="0">
                <a:solidFill>
                  <a:schemeClr val="tx1"/>
                </a:solidFill>
                <a:latin typeface="Calibri" pitchFamily="34" charset="0"/>
                <a:cs typeface="Tahoma" pitchFamily="34" charset="0"/>
              </a:rPr>
              <a:t>of specific agents </a:t>
            </a:r>
            <a:br>
              <a:rPr lang="en-US" altLang="en-US" sz="2500" dirty="0">
                <a:latin typeface="Calibri" pitchFamily="34" charset="0"/>
                <a:cs typeface="Tahoma" pitchFamily="34" charset="0"/>
              </a:rPr>
            </a:br>
            <a:br>
              <a:rPr lang="en-US" altLang="en-US" sz="2500" dirty="0">
                <a:solidFill>
                  <a:srgbClr val="FFFF00"/>
                </a:solidFill>
                <a:latin typeface="Calibri" pitchFamily="34" charset="0"/>
                <a:cs typeface="Tahoma" pitchFamily="34" charset="0"/>
              </a:rPr>
            </a:br>
            <a:endParaRPr lang="en-US" altLang="en-US" sz="2500" dirty="0">
              <a:latin typeface="Calibri" pitchFamily="34" charset="0"/>
              <a:cs typeface="Tahoma" pitchFamily="34" charset="0"/>
            </a:endParaRPr>
          </a:p>
        </p:txBody>
      </p:sp>
      <p:sp>
        <p:nvSpPr>
          <p:cNvPr id="113667" name="Rectangle 4"/>
          <p:cNvSpPr>
            <a:spLocks noChangeArrowheads="1"/>
          </p:cNvSpPr>
          <p:nvPr/>
        </p:nvSpPr>
        <p:spPr bwMode="auto">
          <a:xfrm>
            <a:off x="5583238" y="2625726"/>
            <a:ext cx="9144000" cy="369332"/>
          </a:xfrm>
          <a:prstGeom prst="rect">
            <a:avLst/>
          </a:prstGeom>
          <a:noFill/>
          <a:ln>
            <a:noFill/>
          </a:ln>
          <a:effectLst>
            <a:outerShdw blurRad="63500" dist="17961" dir="2700000" algn="ctr" rotWithShape="0">
              <a:schemeClr val="bg2">
                <a:alpha val="74998"/>
              </a:schemeClr>
            </a:outerShdw>
          </a:effectLst>
          <a:extLst/>
        </p:spPr>
        <p:txBody>
          <a:bodyPr>
            <a:spAutoFit/>
          </a:bodyPr>
          <a:lstStyle/>
          <a:p>
            <a:pPr algn="ctr" eaLnBrk="0" hangingPunct="0">
              <a:defRPr/>
            </a:pPr>
            <a:endParaRPr lang="en-US">
              <a:solidFill>
                <a:srgbClr val="FFFFFF"/>
              </a:solidFill>
              <a:latin typeface="Calibri" charset="0"/>
              <a:ea typeface="MS PGothic" charset="0"/>
              <a:cs typeface="MS PGothic" charset="0"/>
            </a:endParaRPr>
          </a:p>
        </p:txBody>
      </p:sp>
      <p:sp>
        <p:nvSpPr>
          <p:cNvPr id="3986437" name="Text Box 5"/>
          <p:cNvSpPr txBox="1">
            <a:spLocks noChangeArrowheads="1"/>
          </p:cNvSpPr>
          <p:nvPr/>
        </p:nvSpPr>
        <p:spPr bwMode="auto">
          <a:xfrm>
            <a:off x="2922588" y="236539"/>
            <a:ext cx="7543800" cy="579437"/>
          </a:xfrm>
          <a:prstGeom prst="rect">
            <a:avLst/>
          </a:prstGeom>
          <a:noFill/>
          <a:ln w="50800">
            <a:noFill/>
            <a:miter lim="800000"/>
            <a:headEnd/>
            <a:tailEnd/>
          </a:ln>
          <a:effectLst/>
        </p:spPr>
        <p:txBody>
          <a:bodyPr>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eaLnBrk="0" hangingPunct="0">
              <a:buFont typeface="Monotype Sorts" charset="2"/>
              <a:buNone/>
              <a:defRPr/>
            </a:pPr>
            <a:r>
              <a:rPr lang="en-US" altLang="en-US" sz="3200" dirty="0">
                <a:solidFill>
                  <a:srgbClr val="FFF88C"/>
                </a:solidFill>
                <a:effectLst>
                  <a:outerShdw blurRad="38100" dist="38100" dir="2700000" algn="tl">
                    <a:srgbClr val="000000"/>
                  </a:outerShdw>
                </a:effectLst>
                <a:latin typeface="Calibri" pitchFamily="34" charset="0"/>
                <a:cs typeface="+mn-cs"/>
              </a:rPr>
              <a:t>Welcome and Program Overview </a:t>
            </a:r>
          </a:p>
        </p:txBody>
      </p:sp>
      <p:pic>
        <p:nvPicPr>
          <p:cNvPr id="3" name="Picture 2"/>
          <p:cNvPicPr>
            <a:picLocks noChangeAspect="1"/>
          </p:cNvPicPr>
          <p:nvPr/>
        </p:nvPicPr>
        <p:blipFill>
          <a:blip r:embed="rId3"/>
          <a:stretch>
            <a:fillRect/>
          </a:stretch>
        </p:blipFill>
        <p:spPr>
          <a:xfrm>
            <a:off x="7897090" y="1753853"/>
            <a:ext cx="3876351" cy="4234082"/>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Placeholder 4"/>
          <p:cNvSpPr>
            <a:spLocks noGrp="1"/>
          </p:cNvSpPr>
          <p:nvPr>
            <p:ph type="body" idx="1"/>
          </p:nvPr>
        </p:nvSpPr>
        <p:spPr>
          <a:xfrm>
            <a:off x="2598705" y="3040119"/>
            <a:ext cx="7123113" cy="1673225"/>
          </a:xfrm>
        </p:spPr>
        <p:txBody>
          <a:bodyPr/>
          <a:lstStyle/>
          <a:p>
            <a:pPr eaLnBrk="1" hangingPunct="1"/>
            <a:r>
              <a:rPr lang="en-US" altLang="en-US" sz="4400" dirty="0"/>
              <a:t>Thank you for your attention!</a:t>
            </a:r>
          </a:p>
          <a:p>
            <a:pPr eaLnBrk="1" hangingPunct="1"/>
            <a:endParaRPr lang="en-US" altLang="en-US" dirty="0"/>
          </a:p>
        </p:txBody>
      </p:sp>
      <p:sp>
        <p:nvSpPr>
          <p:cNvPr id="46083" name="Title 3"/>
          <p:cNvSpPr>
            <a:spLocks noGrp="1"/>
          </p:cNvSpPr>
          <p:nvPr>
            <p:ph type="title"/>
          </p:nvPr>
        </p:nvSpPr>
        <p:spPr>
          <a:xfrm>
            <a:off x="2895600" y="1600200"/>
            <a:ext cx="8112594" cy="990600"/>
          </a:xfrm>
        </p:spPr>
        <p:txBody>
          <a:bodyPr/>
          <a:lstStyle/>
          <a:p>
            <a:pPr eaLnBrk="1" hangingPunct="1"/>
            <a:r>
              <a:rPr lang="en-US" altLang="en-US" dirty="0"/>
              <a:t> NETs: cancer to chronic disease!</a:t>
            </a:r>
          </a:p>
        </p:txBody>
      </p:sp>
    </p:spTree>
    <p:extLst>
      <p:ext uri="{BB962C8B-B14F-4D97-AF65-F5344CB8AC3E}">
        <p14:creationId xmlns:p14="http://schemas.microsoft.com/office/powerpoint/2010/main" val="18921655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47577" y="1057278"/>
            <a:ext cx="10887739" cy="2893100"/>
          </a:xfrm>
          <a:prstGeom prst="rect">
            <a:avLst/>
          </a:prstGeom>
          <a:noFill/>
        </p:spPr>
        <p:txBody>
          <a:bodyPr wrap="square">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a:defRPr/>
            </a:pPr>
            <a:r>
              <a:rPr lang="en-US" sz="37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Real World Therapeutics for Extending Progression-​Free Survival in Patients with GI NETs</a:t>
            </a:r>
          </a:p>
          <a:p>
            <a:pPr algn="ctr">
              <a:defRPr/>
            </a:pPr>
            <a:endPar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defRPr/>
            </a:pPr>
            <a:r>
              <a:rPr lang="en-US" sz="2600" dirty="0">
                <a:solidFill>
                  <a:srgbClr val="FFFFFF"/>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​Focus on Timing, Sequencing, and Regimen Initiation and Maintenance for Antiproliferative (SSA) and Chemotherapeutic Interventions</a:t>
            </a:r>
          </a:p>
          <a:p>
            <a:pPr algn="ctr">
              <a:defRPr/>
            </a:pPr>
            <a:endParaRPr lang="en-US" dirty="0">
              <a:solidFill>
                <a:srgbClr val="FFFF99"/>
              </a:solidFill>
              <a:latin typeface="Calibri" panose="020F0502020204030204" pitchFamily="34" charset="0"/>
              <a:cs typeface="Calibri" panose="020F0502020204030204" pitchFamily="34" charset="0"/>
            </a:endParaRPr>
          </a:p>
        </p:txBody>
      </p:sp>
      <p:sp>
        <p:nvSpPr>
          <p:cNvPr id="7" name="Title 1"/>
          <p:cNvSpPr txBox="1">
            <a:spLocks/>
          </p:cNvSpPr>
          <p:nvPr/>
        </p:nvSpPr>
        <p:spPr>
          <a:xfrm>
            <a:off x="1786271" y="350431"/>
            <a:ext cx="10531548"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800" kern="0" dirty="0">
                <a:solidFill>
                  <a:srgbClr val="FFFF99"/>
                </a:solidFill>
                <a:latin typeface="Calibri" panose="020F0502020204030204" pitchFamily="34" charset="0"/>
              </a:rPr>
              <a:t>A Year 2017 Technology, Pharmacology, and Surgical  Update</a:t>
            </a:r>
            <a:br>
              <a:rPr lang="en-US" sz="2800" kern="0" dirty="0">
                <a:solidFill>
                  <a:srgbClr val="FFFF99"/>
                </a:solidFill>
                <a:latin typeface="Calibri" panose="020F0502020204030204" pitchFamily="34" charset="0"/>
              </a:rPr>
            </a:br>
            <a:r>
              <a:rPr lang="en-US" sz="2800" kern="0" dirty="0">
                <a:solidFill>
                  <a:srgbClr val="FFFF99"/>
                </a:solidFill>
                <a:latin typeface="Calibri" panose="020F0502020204030204" pitchFamily="34" charset="0"/>
              </a:rPr>
              <a:t>    </a:t>
            </a:r>
            <a:endParaRPr lang="en-US" sz="2800" kern="0" dirty="0">
              <a:solidFill>
                <a:srgbClr val="FFFF99"/>
              </a:solidFill>
              <a:effectLst/>
              <a:latin typeface="Calibri" panose="020F0502020204030204" pitchFamily="34" charset="0"/>
            </a:endParaRPr>
          </a:p>
        </p:txBody>
      </p:sp>
      <p:sp>
        <p:nvSpPr>
          <p:cNvPr id="3" name="Rectangle 2"/>
          <p:cNvSpPr/>
          <p:nvPr/>
        </p:nvSpPr>
        <p:spPr>
          <a:xfrm>
            <a:off x="2695594" y="5057434"/>
            <a:ext cx="6108163" cy="1508105"/>
          </a:xfrm>
          <a:prstGeom prst="rect">
            <a:avLst/>
          </a:prstGeom>
        </p:spPr>
        <p:txBody>
          <a:bodyPr wrap="square">
            <a:spAutoFit/>
          </a:bodyPr>
          <a:lstStyle/>
          <a:p>
            <a:pPr algn="ctr" fontAlgn="auto">
              <a:spcBef>
                <a:spcPts val="0"/>
              </a:spcBef>
              <a:spcAft>
                <a:spcPts val="0"/>
              </a:spcAft>
              <a:defRPr/>
            </a:pPr>
            <a:r>
              <a:rPr lang="en-US" altLang="en-US" sz="2300" b="1" kern="0" dirty="0">
                <a:solidFill>
                  <a:srgbClr val="CCFFCC"/>
                </a:solidFill>
                <a:effectLst>
                  <a:outerShdw blurRad="38100" dist="38100" dir="2700000" algn="tl">
                    <a:srgbClr val="000000">
                      <a:alpha val="43137"/>
                    </a:srgbClr>
                  </a:outerShdw>
                </a:effectLst>
                <a:latin typeface="Calibri" panose="020F0502020204030204" pitchFamily="34" charset="0"/>
              </a:rPr>
              <a:t>ALEXANDRIA T. PHAN, MD FACP</a:t>
            </a:r>
          </a:p>
          <a:p>
            <a:pPr algn="ctr" fontAlgn="auto">
              <a:spcBef>
                <a:spcPts val="0"/>
              </a:spcBef>
              <a:spcAft>
                <a:spcPts val="0"/>
              </a:spcAft>
              <a:defRPr/>
            </a:pPr>
            <a:r>
              <a:rPr lang="en-US" sz="2300" kern="0" dirty="0">
                <a:solidFill>
                  <a:srgbClr val="FFFFFF"/>
                </a:solidFill>
                <a:effectLst>
                  <a:outerShdw blurRad="38100" dist="38100" dir="2700000" algn="tl">
                    <a:srgbClr val="000000">
                      <a:alpha val="43137"/>
                    </a:srgbClr>
                  </a:outerShdw>
                </a:effectLst>
                <a:latin typeface="Calibri" panose="020F0502020204030204" pitchFamily="34" charset="0"/>
              </a:rPr>
              <a:t>Professor | University of New Mexico NCI Designated Comprehensive Cancer Center Albuquerque, NM | Director of GI Working Group</a:t>
            </a:r>
            <a:endParaRPr lang="en-US" altLang="en-US" sz="2300" kern="0" dirty="0">
              <a:solidFill>
                <a:srgbClr val="FFFFFF"/>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1602946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8535" y="1360967"/>
            <a:ext cx="8083267" cy="3197798"/>
          </a:xfrm>
        </p:spPr>
        <p:txBody>
          <a:bodyPr/>
          <a:lstStyle/>
          <a:p>
            <a:r>
              <a:rPr lang="en-US" dirty="0">
                <a:effectLst/>
                <a:latin typeface="Calibri" panose="020F0502020204030204" pitchFamily="34" charset="0"/>
              </a:rPr>
              <a:t>Research funding:  </a:t>
            </a:r>
            <a:r>
              <a:rPr lang="en-US" dirty="0" err="1">
                <a:effectLst/>
                <a:latin typeface="Calibri" panose="020F0502020204030204" pitchFamily="34" charset="0"/>
              </a:rPr>
              <a:t>Incyte</a:t>
            </a:r>
            <a:r>
              <a:rPr lang="en-US" dirty="0">
                <a:effectLst/>
                <a:latin typeface="Calibri" panose="020F0502020204030204" pitchFamily="34" charset="0"/>
              </a:rPr>
              <a:t>, </a:t>
            </a:r>
            <a:r>
              <a:rPr lang="en-US" dirty="0" err="1">
                <a:effectLst/>
                <a:latin typeface="Calibri" panose="020F0502020204030204" pitchFamily="34" charset="0"/>
              </a:rPr>
              <a:t>Ipsen</a:t>
            </a:r>
            <a:r>
              <a:rPr lang="en-US" dirty="0">
                <a:effectLst/>
                <a:latin typeface="Calibri" panose="020F0502020204030204" pitchFamily="34" charset="0"/>
              </a:rPr>
              <a:t>, Novartis, and Taiho</a:t>
            </a:r>
          </a:p>
          <a:p>
            <a:endParaRPr lang="en-US" dirty="0">
              <a:effectLst/>
              <a:latin typeface="Calibri" panose="020F0502020204030204" pitchFamily="34" charset="0"/>
            </a:endParaRPr>
          </a:p>
          <a:p>
            <a:r>
              <a:rPr lang="en-US" dirty="0">
                <a:effectLst/>
                <a:latin typeface="Calibri" panose="020F0502020204030204" pitchFamily="34" charset="0"/>
              </a:rPr>
              <a:t>Advisory boards:  </a:t>
            </a:r>
            <a:r>
              <a:rPr lang="en-US" dirty="0" err="1">
                <a:effectLst/>
                <a:latin typeface="Calibri" panose="020F0502020204030204" pitchFamily="34" charset="0"/>
              </a:rPr>
              <a:t>Ipsen</a:t>
            </a:r>
            <a:r>
              <a:rPr lang="en-US" dirty="0">
                <a:effectLst/>
                <a:latin typeface="Calibri" panose="020F0502020204030204" pitchFamily="34" charset="0"/>
              </a:rPr>
              <a:t>, Lexicon, and Novartis</a:t>
            </a:r>
          </a:p>
          <a:p>
            <a:endParaRPr lang="en-US" dirty="0">
              <a:effectLst/>
              <a:latin typeface="Calibri" panose="020F0502020204030204" pitchFamily="34" charset="0"/>
            </a:endParaRPr>
          </a:p>
          <a:p>
            <a:r>
              <a:rPr lang="en-US" dirty="0">
                <a:effectLst/>
                <a:latin typeface="Calibri" panose="020F0502020204030204" pitchFamily="34" charset="0"/>
              </a:rPr>
              <a:t>Speaking bureaus: </a:t>
            </a:r>
            <a:r>
              <a:rPr lang="en-US" dirty="0" err="1">
                <a:effectLst/>
                <a:latin typeface="Calibri" panose="020F0502020204030204" pitchFamily="34" charset="0"/>
              </a:rPr>
              <a:t>Celgene</a:t>
            </a:r>
            <a:r>
              <a:rPr lang="en-US" dirty="0">
                <a:effectLst/>
                <a:latin typeface="Calibri" panose="020F0502020204030204" pitchFamily="34" charset="0"/>
              </a:rPr>
              <a:t>, Genentech, </a:t>
            </a:r>
            <a:r>
              <a:rPr lang="en-US" dirty="0" err="1">
                <a:effectLst/>
                <a:latin typeface="Calibri" panose="020F0502020204030204" pitchFamily="34" charset="0"/>
              </a:rPr>
              <a:t>Ipsen</a:t>
            </a:r>
            <a:r>
              <a:rPr lang="en-US" dirty="0">
                <a:effectLst/>
                <a:latin typeface="Calibri" panose="020F0502020204030204" pitchFamily="34" charset="0"/>
              </a:rPr>
              <a:t>, Lilly, and Novartis</a:t>
            </a:r>
          </a:p>
        </p:txBody>
      </p:sp>
      <p:sp>
        <p:nvSpPr>
          <p:cNvPr id="6" name="TextBox 5"/>
          <p:cNvSpPr txBox="1"/>
          <p:nvPr/>
        </p:nvSpPr>
        <p:spPr>
          <a:xfrm>
            <a:off x="3013009" y="124980"/>
            <a:ext cx="6671930" cy="769441"/>
          </a:xfrm>
          <a:prstGeom prst="rect">
            <a:avLst/>
          </a:prstGeom>
          <a:noFill/>
        </p:spPr>
        <p:txBody>
          <a:bodyPr wrap="square" rtlCol="0">
            <a:spAutoFit/>
          </a:bodyPr>
          <a:lstStyle/>
          <a:p>
            <a:pPr algn="ctr" fontAlgn="auto">
              <a:spcBef>
                <a:spcPts val="0"/>
              </a:spcBef>
              <a:spcAft>
                <a:spcPts val="0"/>
              </a:spcAft>
              <a:defRPr/>
            </a:pPr>
            <a:r>
              <a:rPr lang="en-US" sz="4400" kern="0" dirty="0">
                <a:solidFill>
                  <a:srgbClr val="FFFF99"/>
                </a:solidFill>
                <a:effectLst>
                  <a:outerShdw blurRad="38100" dist="38100" dir="2700000" algn="tl">
                    <a:srgbClr val="000000">
                      <a:alpha val="43137"/>
                    </a:srgbClr>
                  </a:outerShdw>
                </a:effectLst>
                <a:latin typeface="Calibri" panose="020F0502020204030204" pitchFamily="34" charset="0"/>
              </a:rPr>
              <a:t>Speaker Disclosures</a:t>
            </a:r>
          </a:p>
        </p:txBody>
      </p:sp>
    </p:spTree>
    <p:extLst>
      <p:ext uri="{BB962C8B-B14F-4D97-AF65-F5344CB8AC3E}">
        <p14:creationId xmlns:p14="http://schemas.microsoft.com/office/powerpoint/2010/main" val="18933582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1712" y="1456843"/>
            <a:ext cx="8906538" cy="4726983"/>
          </a:xfrm>
        </p:spPr>
        <p:txBody>
          <a:bodyPr>
            <a:noAutofit/>
          </a:bodyPr>
          <a:lstStyle/>
          <a:p>
            <a:r>
              <a:rPr lang="en-US" dirty="0">
                <a:effectLst/>
                <a:latin typeface="Calibri" panose="020F0502020204030204" pitchFamily="34" charset="0"/>
              </a:rPr>
              <a:t>Current landscape for management of advanced WDNET</a:t>
            </a:r>
          </a:p>
          <a:p>
            <a:endParaRPr lang="en-US" dirty="0">
              <a:effectLst/>
              <a:latin typeface="Calibri" panose="020F0502020204030204" pitchFamily="34" charset="0"/>
            </a:endParaRPr>
          </a:p>
          <a:p>
            <a:r>
              <a:rPr lang="en-US" dirty="0">
                <a:effectLst/>
                <a:latin typeface="Calibri" panose="020F0502020204030204" pitchFamily="34" charset="0"/>
              </a:rPr>
              <a:t>#1:  Watch and wait versus Initiation of Therapy</a:t>
            </a:r>
          </a:p>
          <a:p>
            <a:endParaRPr lang="en-US" dirty="0">
              <a:effectLst/>
              <a:latin typeface="Calibri" panose="020F0502020204030204" pitchFamily="34" charset="0"/>
            </a:endParaRPr>
          </a:p>
          <a:p>
            <a:r>
              <a:rPr lang="en-US" dirty="0">
                <a:effectLst/>
                <a:latin typeface="Calibri" panose="020F0502020204030204" pitchFamily="34" charset="0"/>
              </a:rPr>
              <a:t>#2:  Role of PRRT</a:t>
            </a:r>
          </a:p>
          <a:p>
            <a:endParaRPr lang="en-US" dirty="0">
              <a:effectLst/>
              <a:latin typeface="Calibri" panose="020F0502020204030204" pitchFamily="34" charset="0"/>
            </a:endParaRPr>
          </a:p>
          <a:p>
            <a:r>
              <a:rPr lang="en-US" dirty="0">
                <a:effectLst/>
                <a:latin typeface="Calibri" panose="020F0502020204030204" pitchFamily="34" charset="0"/>
              </a:rPr>
              <a:t>Conclusion</a:t>
            </a:r>
          </a:p>
          <a:p>
            <a:endParaRPr lang="en-US" dirty="0">
              <a:effectLst/>
              <a:latin typeface="Calibri" panose="020F0502020204030204" pitchFamily="34" charset="0"/>
            </a:endParaRPr>
          </a:p>
          <a:p>
            <a:endParaRPr lang="en-US" dirty="0">
              <a:effectLst/>
              <a:latin typeface="Calibri" panose="020F0502020204030204" pitchFamily="34" charset="0"/>
            </a:endParaRPr>
          </a:p>
          <a:p>
            <a:endParaRPr lang="en-US" dirty="0">
              <a:effectLst/>
              <a:latin typeface="Calibri" panose="020F0502020204030204" pitchFamily="34" charset="0"/>
            </a:endParaRPr>
          </a:p>
        </p:txBody>
      </p:sp>
      <p:sp>
        <p:nvSpPr>
          <p:cNvPr id="4" name="Rectangle 3"/>
          <p:cNvSpPr/>
          <p:nvPr/>
        </p:nvSpPr>
        <p:spPr>
          <a:xfrm>
            <a:off x="2971383" y="108492"/>
            <a:ext cx="6141218" cy="769441"/>
          </a:xfrm>
          <a:prstGeom prst="rect">
            <a:avLst/>
          </a:prstGeom>
        </p:spPr>
        <p:txBody>
          <a:bodyPr wrap="square">
            <a:spAutoFit/>
          </a:bodyPr>
          <a:lstStyle/>
          <a:p>
            <a:pPr algn="ctr" fontAlgn="auto">
              <a:spcBef>
                <a:spcPts val="0"/>
              </a:spcBef>
              <a:spcAft>
                <a:spcPts val="0"/>
              </a:spcAft>
              <a:defRPr/>
            </a:pPr>
            <a:r>
              <a:rPr lang="en-US" sz="4400" kern="0" dirty="0">
                <a:solidFill>
                  <a:srgbClr val="FFFF99"/>
                </a:solidFill>
                <a:effectLst>
                  <a:outerShdw blurRad="38100" dist="38100" dir="2700000" algn="tl">
                    <a:srgbClr val="000000">
                      <a:alpha val="43137"/>
                    </a:srgbClr>
                  </a:outerShdw>
                </a:effectLst>
                <a:latin typeface="Calibri" panose="020F0502020204030204" pitchFamily="34" charset="0"/>
              </a:rPr>
              <a:t>Outline of Presentation</a:t>
            </a:r>
          </a:p>
        </p:txBody>
      </p:sp>
    </p:spTree>
    <p:extLst>
      <p:ext uri="{BB962C8B-B14F-4D97-AF65-F5344CB8AC3E}">
        <p14:creationId xmlns:p14="http://schemas.microsoft.com/office/powerpoint/2010/main" val="14119116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1041536"/>
            <a:ext cx="12192000" cy="58164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auto">
              <a:spcBef>
                <a:spcPts val="0"/>
              </a:spcBef>
              <a:spcAft>
                <a:spcPts val="0"/>
              </a:spcAft>
              <a:defRPr/>
            </a:pPr>
            <a:endParaRPr lang="en-US" b="1" kern="0" dirty="0">
              <a:solidFill>
                <a:srgbClr val="FFFFFF"/>
              </a:solidFill>
              <a:latin typeface="Calibri" panose="020F0502020204030204" pitchFamily="34" charset="0"/>
            </a:endParaRPr>
          </a:p>
        </p:txBody>
      </p:sp>
      <p:sp>
        <p:nvSpPr>
          <p:cNvPr id="9" name="Rectangle 8"/>
          <p:cNvSpPr/>
          <p:nvPr/>
        </p:nvSpPr>
        <p:spPr bwMode="auto">
          <a:xfrm>
            <a:off x="1524000" y="1041536"/>
            <a:ext cx="9144000" cy="58164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auto">
              <a:spcBef>
                <a:spcPts val="0"/>
              </a:spcBef>
              <a:spcAft>
                <a:spcPts val="0"/>
              </a:spcAft>
              <a:defRPr/>
            </a:pPr>
            <a:endParaRPr lang="en-US" b="1" kern="0" dirty="0">
              <a:solidFill>
                <a:srgbClr val="FFFFFF"/>
              </a:solidFill>
              <a:latin typeface="Calibri" panose="020F0502020204030204" pitchFamily="34" charset="0"/>
            </a:endParaRPr>
          </a:p>
        </p:txBody>
      </p:sp>
      <p:pic>
        <p:nvPicPr>
          <p:cNvPr id="5" name="Picture 4"/>
          <p:cNvPicPr>
            <a:picLocks noChangeAspect="1"/>
          </p:cNvPicPr>
          <p:nvPr/>
        </p:nvPicPr>
        <p:blipFill>
          <a:blip r:embed="rId2"/>
          <a:stretch>
            <a:fillRect/>
          </a:stretch>
        </p:blipFill>
        <p:spPr>
          <a:xfrm>
            <a:off x="2089785" y="2125269"/>
            <a:ext cx="8012430" cy="3393291"/>
          </a:xfrm>
          <a:prstGeom prst="rect">
            <a:avLst/>
          </a:prstGeom>
        </p:spPr>
      </p:pic>
      <p:sp>
        <p:nvSpPr>
          <p:cNvPr id="6" name="TextBox 5"/>
          <p:cNvSpPr txBox="1"/>
          <p:nvPr/>
        </p:nvSpPr>
        <p:spPr>
          <a:xfrm>
            <a:off x="4368639" y="6038419"/>
            <a:ext cx="6182751" cy="523220"/>
          </a:xfrm>
          <a:prstGeom prst="rect">
            <a:avLst/>
          </a:prstGeom>
          <a:noFill/>
        </p:spPr>
        <p:txBody>
          <a:bodyPr wrap="square" rtlCol="0">
            <a:spAutoFit/>
          </a:bodyPr>
          <a:lstStyle/>
          <a:p>
            <a:pPr algn="r" defTabSz="685800" fontAlgn="auto">
              <a:spcBef>
                <a:spcPts val="0"/>
              </a:spcBef>
              <a:spcAft>
                <a:spcPts val="0"/>
              </a:spcAft>
              <a:defRPr/>
            </a:pPr>
            <a:r>
              <a:rPr lang="en-US" sz="1400" i="1" kern="0" dirty="0">
                <a:solidFill>
                  <a:srgbClr val="000000"/>
                </a:solidFill>
                <a:latin typeface="Calibri" panose="020F0502020204030204" pitchFamily="34" charset="0"/>
              </a:rPr>
              <a:t>Lawrence B et al. </a:t>
            </a:r>
            <a:r>
              <a:rPr lang="en-US" sz="1400" i="1" kern="0" dirty="0" err="1">
                <a:solidFill>
                  <a:srgbClr val="000000"/>
                </a:solidFill>
                <a:latin typeface="Calibri" panose="020F0502020204030204" pitchFamily="34" charset="0"/>
              </a:rPr>
              <a:t>Endocrinol</a:t>
            </a:r>
            <a:r>
              <a:rPr lang="en-US" sz="1400" i="1" kern="0" dirty="0">
                <a:solidFill>
                  <a:srgbClr val="000000"/>
                </a:solidFill>
                <a:latin typeface="Calibri" panose="020F0502020204030204" pitchFamily="34" charset="0"/>
              </a:rPr>
              <a:t> </a:t>
            </a:r>
            <a:r>
              <a:rPr lang="en-US" sz="1400" i="1" kern="0" dirty="0" err="1">
                <a:solidFill>
                  <a:srgbClr val="000000"/>
                </a:solidFill>
                <a:latin typeface="Calibri" panose="020F0502020204030204" pitchFamily="34" charset="0"/>
              </a:rPr>
              <a:t>Metab</a:t>
            </a:r>
            <a:r>
              <a:rPr lang="en-US" sz="1400" i="1" kern="0" dirty="0">
                <a:solidFill>
                  <a:srgbClr val="000000"/>
                </a:solidFill>
                <a:latin typeface="Calibri" panose="020F0502020204030204" pitchFamily="34" charset="0"/>
              </a:rPr>
              <a:t> </a:t>
            </a:r>
            <a:r>
              <a:rPr lang="en-US" sz="1400" i="1" kern="0" dirty="0" err="1">
                <a:solidFill>
                  <a:srgbClr val="000000"/>
                </a:solidFill>
                <a:latin typeface="Calibri" panose="020F0502020204030204" pitchFamily="34" charset="0"/>
              </a:rPr>
              <a:t>Clin</a:t>
            </a:r>
            <a:r>
              <a:rPr lang="en-US" sz="1400" i="1" kern="0" dirty="0">
                <a:solidFill>
                  <a:srgbClr val="000000"/>
                </a:solidFill>
                <a:latin typeface="Calibri" panose="020F0502020204030204" pitchFamily="34" charset="0"/>
              </a:rPr>
              <a:t> North Am 2011; </a:t>
            </a:r>
            <a:r>
              <a:rPr lang="en-US" sz="1400" i="1" kern="0" dirty="0" err="1">
                <a:solidFill>
                  <a:srgbClr val="000000"/>
                </a:solidFill>
                <a:latin typeface="Calibri" panose="020F0502020204030204" pitchFamily="34" charset="0"/>
              </a:rPr>
              <a:t>Vinik</a:t>
            </a:r>
            <a:r>
              <a:rPr lang="en-US" sz="1400" i="1" kern="0" dirty="0">
                <a:solidFill>
                  <a:srgbClr val="000000"/>
                </a:solidFill>
                <a:latin typeface="Calibri" panose="020F0502020204030204" pitchFamily="34" charset="0"/>
              </a:rPr>
              <a:t> AJ et al. Pancreas 2010; Yao JC et al JCO 2008</a:t>
            </a:r>
          </a:p>
        </p:txBody>
      </p:sp>
      <p:sp>
        <p:nvSpPr>
          <p:cNvPr id="7" name="TextBox 6"/>
          <p:cNvSpPr txBox="1"/>
          <p:nvPr/>
        </p:nvSpPr>
        <p:spPr>
          <a:xfrm>
            <a:off x="3094382" y="2447515"/>
            <a:ext cx="2286000" cy="461665"/>
          </a:xfrm>
          <a:prstGeom prst="rect">
            <a:avLst/>
          </a:prstGeom>
          <a:noFill/>
        </p:spPr>
        <p:txBody>
          <a:bodyPr wrap="square" rtlCol="0">
            <a:spAutoFit/>
          </a:bodyPr>
          <a:lstStyle/>
          <a:p>
            <a:pPr defTabSz="685800" fontAlgn="auto">
              <a:spcBef>
                <a:spcPts val="0"/>
              </a:spcBef>
              <a:spcAft>
                <a:spcPts val="0"/>
              </a:spcAft>
              <a:defRPr/>
            </a:pPr>
            <a:r>
              <a:rPr lang="en-US" sz="1200" b="1" kern="0" dirty="0">
                <a:solidFill>
                  <a:srgbClr val="00B050"/>
                </a:solidFill>
              </a:rPr>
              <a:t>Incidence of NETs and GEP-NETs</a:t>
            </a:r>
          </a:p>
        </p:txBody>
      </p:sp>
      <p:sp>
        <p:nvSpPr>
          <p:cNvPr id="8" name="TextBox 7"/>
          <p:cNvSpPr txBox="1"/>
          <p:nvPr/>
        </p:nvSpPr>
        <p:spPr>
          <a:xfrm>
            <a:off x="6727138" y="2447515"/>
            <a:ext cx="2549387" cy="461665"/>
          </a:xfrm>
          <a:prstGeom prst="rect">
            <a:avLst/>
          </a:prstGeom>
          <a:noFill/>
        </p:spPr>
        <p:txBody>
          <a:bodyPr wrap="square" rtlCol="0">
            <a:spAutoFit/>
          </a:bodyPr>
          <a:lstStyle/>
          <a:p>
            <a:pPr defTabSz="685800" fontAlgn="auto">
              <a:spcBef>
                <a:spcPts val="0"/>
              </a:spcBef>
              <a:spcAft>
                <a:spcPts val="0"/>
              </a:spcAft>
              <a:defRPr/>
            </a:pPr>
            <a:r>
              <a:rPr lang="en-US" sz="1200" b="1" kern="0" dirty="0">
                <a:solidFill>
                  <a:srgbClr val="00B050"/>
                </a:solidFill>
              </a:rPr>
              <a:t>Incidence of NETs and All Neoplasms</a:t>
            </a:r>
          </a:p>
        </p:txBody>
      </p:sp>
      <p:sp>
        <p:nvSpPr>
          <p:cNvPr id="3" name="TextBox 2"/>
          <p:cNvSpPr txBox="1"/>
          <p:nvPr/>
        </p:nvSpPr>
        <p:spPr>
          <a:xfrm>
            <a:off x="2853072" y="217966"/>
            <a:ext cx="7559749" cy="707886"/>
          </a:xfrm>
          <a:prstGeom prst="rect">
            <a:avLst/>
          </a:prstGeom>
          <a:noFill/>
        </p:spPr>
        <p:txBody>
          <a:bodyPr wrap="square" rtlCol="0">
            <a:spAutoFit/>
          </a:bodyPr>
          <a:lstStyle/>
          <a:p>
            <a:pPr algn="ctr" fontAlgn="auto">
              <a:spcBef>
                <a:spcPts val="0"/>
              </a:spcBef>
              <a:spcAft>
                <a:spcPts val="0"/>
              </a:spcAft>
              <a:defRPr/>
            </a:pPr>
            <a:r>
              <a:rPr lang="en-US" sz="4000" kern="0" dirty="0">
                <a:solidFill>
                  <a:srgbClr val="FFFF99"/>
                </a:solidFill>
                <a:effectLst>
                  <a:outerShdw blurRad="38100" dist="38100" dir="2700000" algn="tl">
                    <a:srgbClr val="000000">
                      <a:alpha val="43137"/>
                    </a:srgbClr>
                  </a:outerShdw>
                </a:effectLst>
                <a:latin typeface="Calibri" panose="020F0502020204030204" pitchFamily="34" charset="0"/>
              </a:rPr>
              <a:t>Incidence of WDNET is Increasing </a:t>
            </a:r>
          </a:p>
        </p:txBody>
      </p:sp>
      <p:sp>
        <p:nvSpPr>
          <p:cNvPr id="4" name="TextBox 3"/>
          <p:cNvSpPr txBox="1"/>
          <p:nvPr/>
        </p:nvSpPr>
        <p:spPr>
          <a:xfrm>
            <a:off x="2089785" y="1455021"/>
            <a:ext cx="7896290" cy="461665"/>
          </a:xfrm>
          <a:prstGeom prst="rect">
            <a:avLst/>
          </a:prstGeom>
          <a:solidFill>
            <a:srgbClr val="CCFFCC"/>
          </a:solidFill>
          <a:scene3d>
            <a:camera prst="orthographicFront"/>
            <a:lightRig rig="threePt" dir="t"/>
          </a:scene3d>
          <a:sp3d>
            <a:bevelT/>
          </a:sp3d>
        </p:spPr>
        <p:txBody>
          <a:bodyPr wrap="square" rtlCol="0">
            <a:spAutoFit/>
          </a:bodyPr>
          <a:lstStyle/>
          <a:p>
            <a:pPr algn="ctr" fontAlgn="auto">
              <a:spcBef>
                <a:spcPts val="0"/>
              </a:spcBef>
              <a:spcAft>
                <a:spcPts val="0"/>
              </a:spcAft>
              <a:defRPr/>
            </a:pPr>
            <a:r>
              <a:rPr lang="en-US" sz="2400" kern="0" dirty="0">
                <a:solidFill>
                  <a:srgbClr val="000000"/>
                </a:solidFill>
                <a:latin typeface="Calibri" panose="020F0502020204030204" pitchFamily="34" charset="0"/>
              </a:rPr>
              <a:t>Prevalence signifies increased societal burden of disease</a:t>
            </a:r>
            <a:endParaRPr lang="en-US" sz="2400" kern="0" dirty="0">
              <a:solidFill>
                <a:srgbClr val="000000"/>
              </a:solidFill>
            </a:endParaRPr>
          </a:p>
        </p:txBody>
      </p:sp>
    </p:spTree>
    <p:extLst>
      <p:ext uri="{BB962C8B-B14F-4D97-AF65-F5344CB8AC3E}">
        <p14:creationId xmlns:p14="http://schemas.microsoft.com/office/powerpoint/2010/main" val="26585951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2902" y="-38382"/>
            <a:ext cx="8245098" cy="994172"/>
          </a:xfrm>
        </p:spPr>
        <p:txBody>
          <a:bodyPr anchor="t">
            <a:noAutofit/>
          </a:bodyPr>
          <a:lstStyle/>
          <a:p>
            <a:r>
              <a:rPr lang="en-US" sz="3600" dirty="0">
                <a:solidFill>
                  <a:srgbClr val="FFFF99"/>
                </a:solidFill>
                <a:effectLst>
                  <a:outerShdw blurRad="38100" dist="38100" dir="2700000" algn="tl">
                    <a:srgbClr val="000000">
                      <a:alpha val="43137"/>
                    </a:srgbClr>
                  </a:outerShdw>
                </a:effectLst>
                <a:latin typeface="Calibri" panose="020F0502020204030204" pitchFamily="34" charset="0"/>
              </a:rPr>
              <a:t>Much Progress Had Been Made </a:t>
            </a:r>
            <a:br>
              <a:rPr lang="en-US" sz="3600" dirty="0">
                <a:solidFill>
                  <a:srgbClr val="FFFF99"/>
                </a:solidFill>
                <a:effectLst>
                  <a:outerShdw blurRad="38100" dist="38100" dir="2700000" algn="tl">
                    <a:srgbClr val="000000">
                      <a:alpha val="43137"/>
                    </a:srgbClr>
                  </a:outerShdw>
                </a:effectLst>
                <a:latin typeface="Calibri" panose="020F0502020204030204" pitchFamily="34" charset="0"/>
              </a:rPr>
            </a:br>
            <a:r>
              <a:rPr lang="en-US" sz="3600" dirty="0">
                <a:solidFill>
                  <a:srgbClr val="FFFF99"/>
                </a:solidFill>
                <a:effectLst>
                  <a:outerShdw blurRad="38100" dist="38100" dir="2700000" algn="tl">
                    <a:srgbClr val="000000">
                      <a:alpha val="43137"/>
                    </a:srgbClr>
                  </a:outerShdw>
                </a:effectLst>
                <a:latin typeface="Calibri" panose="020F0502020204030204" pitchFamily="34" charset="0"/>
              </a:rPr>
              <a:t>Through Level-1 Evidence</a:t>
            </a:r>
            <a:endParaRPr lang="en-US" sz="3600" i="1" dirty="0">
              <a:solidFill>
                <a:srgbClr val="FFFF99"/>
              </a:solidFill>
              <a:effectLst>
                <a:outerShdw blurRad="38100" dist="38100" dir="2700000" algn="tl">
                  <a:srgbClr val="000000">
                    <a:alpha val="43137"/>
                  </a:srgbClr>
                </a:outerShdw>
              </a:effectLst>
              <a:latin typeface="Calibri" panose="020F0502020204030204" pitchFamily="34" charset="0"/>
            </a:endParaRPr>
          </a:p>
        </p:txBody>
      </p:sp>
      <p:sp>
        <p:nvSpPr>
          <p:cNvPr id="19" name="TextBox 18"/>
          <p:cNvSpPr txBox="1"/>
          <p:nvPr/>
        </p:nvSpPr>
        <p:spPr>
          <a:xfrm>
            <a:off x="1642786" y="5935744"/>
            <a:ext cx="8816768" cy="738664"/>
          </a:xfrm>
          <a:prstGeom prst="rect">
            <a:avLst/>
          </a:prstGeom>
          <a:noFill/>
        </p:spPr>
        <p:txBody>
          <a:bodyPr wrap="square" rtlCol="0">
            <a:spAutoFit/>
          </a:bodyPr>
          <a:lstStyle/>
          <a:p>
            <a:pPr algn="r" defTabSz="685800" fontAlgn="auto">
              <a:spcBef>
                <a:spcPts val="0"/>
              </a:spcBef>
              <a:spcAft>
                <a:spcPts val="0"/>
              </a:spcAft>
              <a:defRPr/>
            </a:pP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MoertelCG</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et al. N </a:t>
            </a: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Engl</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J Med 1980; </a:t>
            </a: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Moertel</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et al. N </a:t>
            </a: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Engl</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J Med 1992; </a:t>
            </a: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RinkeA</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et al JCO 2009; </a:t>
            </a: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YaoJC</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et al NEJM 2011; </a:t>
            </a: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RaymondE</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et al NEJM 2011; </a:t>
            </a: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CaplanM</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et al NEJM 2014; </a:t>
            </a: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YaoJC</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Lancet 2016;  </a:t>
            </a: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KulkeM</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JCO 2016; and </a:t>
            </a:r>
            <a:r>
              <a:rPr lang="en-US" sz="1400" i="1" kern="0" dirty="0" err="1">
                <a:solidFill>
                  <a:srgbClr val="FFFFFF"/>
                </a:solidFill>
                <a:effectLst>
                  <a:outerShdw blurRad="38100" dist="38100" dir="2700000" algn="tl">
                    <a:srgbClr val="000000">
                      <a:alpha val="43137"/>
                    </a:srgbClr>
                  </a:outerShdw>
                </a:effectLst>
                <a:latin typeface="Calibri" panose="020F0502020204030204" pitchFamily="34" charset="0"/>
              </a:rPr>
              <a:t>StrosbergJ</a:t>
            </a:r>
            <a:r>
              <a:rPr lang="en-US" sz="1400" i="1" kern="0" dirty="0">
                <a:solidFill>
                  <a:srgbClr val="FFFFFF"/>
                </a:solidFill>
                <a:effectLst>
                  <a:outerShdw blurRad="38100" dist="38100" dir="2700000" algn="tl">
                    <a:srgbClr val="000000">
                      <a:alpha val="43137"/>
                    </a:srgbClr>
                  </a:outerShdw>
                </a:effectLst>
                <a:latin typeface="Calibri" panose="020F0502020204030204" pitchFamily="34" charset="0"/>
              </a:rPr>
              <a:t> NEJM 2017.</a:t>
            </a:r>
          </a:p>
        </p:txBody>
      </p:sp>
      <p:grpSp>
        <p:nvGrpSpPr>
          <p:cNvPr id="39" name="Group 38"/>
          <p:cNvGrpSpPr/>
          <p:nvPr/>
        </p:nvGrpSpPr>
        <p:grpSpPr>
          <a:xfrm>
            <a:off x="1622534" y="1972495"/>
            <a:ext cx="9045466" cy="3606033"/>
            <a:chOff x="51165" y="1120000"/>
            <a:chExt cx="12060621" cy="4808045"/>
          </a:xfrm>
        </p:grpSpPr>
        <p:grpSp>
          <p:nvGrpSpPr>
            <p:cNvPr id="28" name="Group 27"/>
            <p:cNvGrpSpPr/>
            <p:nvPr/>
          </p:nvGrpSpPr>
          <p:grpSpPr>
            <a:xfrm>
              <a:off x="5485790" y="1452513"/>
              <a:ext cx="1954761" cy="3723108"/>
              <a:chOff x="4353022" y="1461995"/>
              <a:chExt cx="1954761" cy="3723108"/>
            </a:xfrm>
          </p:grpSpPr>
          <p:sp>
            <p:nvSpPr>
              <p:cNvPr id="16" name="TextBox 24"/>
              <p:cNvSpPr txBox="1">
                <a:spLocks noChangeArrowheads="1"/>
              </p:cNvSpPr>
              <p:nvPr/>
            </p:nvSpPr>
            <p:spPr bwMode="auto">
              <a:xfrm>
                <a:off x="4353022" y="1461995"/>
                <a:ext cx="1954761" cy="1231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fontAlgn="auto">
                  <a:spcBef>
                    <a:spcPct val="0"/>
                  </a:spcBef>
                  <a:spcAft>
                    <a:spcPts val="0"/>
                  </a:spcAft>
                  <a:buNone/>
                  <a:defRPr/>
                </a:pPr>
                <a:r>
                  <a:rPr lang="en-US" altLang="en-US" sz="1350" kern="0" dirty="0" err="1">
                    <a:solidFill>
                      <a:srgbClr val="FFFFFF"/>
                    </a:solidFill>
                    <a:effectLst>
                      <a:outerShdw blurRad="38100" dist="38100" dir="2700000" algn="tl">
                        <a:srgbClr val="000000">
                          <a:alpha val="43137"/>
                        </a:srgbClr>
                      </a:outerShdw>
                    </a:effectLst>
                    <a:latin typeface="Calibri" panose="020F0502020204030204" pitchFamily="34" charset="0"/>
                  </a:rPr>
                  <a:t>Sunitinib</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 in progressive PNET</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SU011248</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2011</a:t>
                </a:r>
              </a:p>
            </p:txBody>
          </p:sp>
          <p:sp>
            <p:nvSpPr>
              <p:cNvPr id="27" name="Down Arrow 26"/>
              <p:cNvSpPr/>
              <p:nvPr/>
            </p:nvSpPr>
            <p:spPr>
              <a:xfrm>
                <a:off x="5062738" y="2662324"/>
                <a:ext cx="425917" cy="2522779"/>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en-US" sz="1350" kern="0">
                  <a:solidFill>
                    <a:sysClr val="windowText" lastClr="000000"/>
                  </a:solidFill>
                  <a:latin typeface="Tahoma"/>
                  <a:ea typeface="Tahoma"/>
                  <a:cs typeface="Tahoma"/>
                </a:endParaRPr>
              </a:p>
            </p:txBody>
          </p:sp>
        </p:grpSp>
        <p:grpSp>
          <p:nvGrpSpPr>
            <p:cNvPr id="22" name="Group 21"/>
            <p:cNvGrpSpPr/>
            <p:nvPr/>
          </p:nvGrpSpPr>
          <p:grpSpPr>
            <a:xfrm>
              <a:off x="51165" y="2692881"/>
              <a:ext cx="1495325" cy="2482740"/>
              <a:chOff x="51165" y="2692881"/>
              <a:chExt cx="1495325" cy="2482740"/>
            </a:xfrm>
          </p:grpSpPr>
          <p:sp>
            <p:nvSpPr>
              <p:cNvPr id="13" name="TextBox 5"/>
              <p:cNvSpPr txBox="1">
                <a:spLocks noChangeArrowheads="1"/>
              </p:cNvSpPr>
              <p:nvPr/>
            </p:nvSpPr>
            <p:spPr bwMode="auto">
              <a:xfrm>
                <a:off x="51165" y="2692881"/>
                <a:ext cx="1495325" cy="15081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fontAlgn="auto">
                  <a:spcBef>
                    <a:spcPct val="0"/>
                  </a:spcBef>
                  <a:spcAft>
                    <a:spcPts val="0"/>
                  </a:spcAft>
                  <a:buNone/>
                  <a:defRPr/>
                </a:pPr>
                <a:r>
                  <a:rPr lang="en-US" altLang="en-US" sz="1350" kern="0" dirty="0" err="1">
                    <a:solidFill>
                      <a:srgbClr val="FFFFFF"/>
                    </a:solidFill>
                    <a:effectLst>
                      <a:outerShdw blurRad="38100" dist="38100" dir="2700000" algn="tl">
                        <a:srgbClr val="000000">
                          <a:alpha val="43137"/>
                        </a:srgbClr>
                      </a:outerShdw>
                    </a:effectLst>
                    <a:latin typeface="Calibri" panose="020F0502020204030204" pitchFamily="34" charset="0"/>
                  </a:rPr>
                  <a:t>Streptozocin</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-based chemo progressive PNET</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1980, 1992</a:t>
                </a:r>
              </a:p>
            </p:txBody>
          </p:sp>
          <p:sp>
            <p:nvSpPr>
              <p:cNvPr id="21" name="Down Arrow 20"/>
              <p:cNvSpPr/>
              <p:nvPr/>
            </p:nvSpPr>
            <p:spPr>
              <a:xfrm>
                <a:off x="564622" y="4131755"/>
                <a:ext cx="425917" cy="1043866"/>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en-US" sz="1350" kern="0">
                  <a:solidFill>
                    <a:sysClr val="windowText" lastClr="000000"/>
                  </a:solidFill>
                  <a:latin typeface="Tahoma"/>
                  <a:ea typeface="Tahoma"/>
                  <a:cs typeface="Tahoma"/>
                </a:endParaRPr>
              </a:p>
            </p:txBody>
          </p:sp>
        </p:grpSp>
        <p:grpSp>
          <p:nvGrpSpPr>
            <p:cNvPr id="24" name="Group 23"/>
            <p:cNvGrpSpPr/>
            <p:nvPr/>
          </p:nvGrpSpPr>
          <p:grpSpPr>
            <a:xfrm>
              <a:off x="3011335" y="2701907"/>
              <a:ext cx="1794883" cy="2487587"/>
              <a:chOff x="1458819" y="2689299"/>
              <a:chExt cx="1794883" cy="2487587"/>
            </a:xfrm>
          </p:grpSpPr>
          <p:sp>
            <p:nvSpPr>
              <p:cNvPr id="14" name="TextBox 22"/>
              <p:cNvSpPr txBox="1">
                <a:spLocks noChangeArrowheads="1"/>
              </p:cNvSpPr>
              <p:nvPr/>
            </p:nvSpPr>
            <p:spPr bwMode="auto">
              <a:xfrm>
                <a:off x="1458819" y="2689299"/>
                <a:ext cx="1794883" cy="15081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fontAlgn="auto">
                  <a:spcBef>
                    <a:spcPct val="0"/>
                  </a:spcBef>
                  <a:spcAft>
                    <a:spcPts val="0"/>
                  </a:spcAft>
                  <a:buNone/>
                  <a:defRPr/>
                </a:pPr>
                <a:r>
                  <a:rPr lang="en-US" altLang="en-US" sz="1350" kern="0" dirty="0" err="1">
                    <a:solidFill>
                      <a:srgbClr val="FFFFFF"/>
                    </a:solidFill>
                    <a:effectLst>
                      <a:outerShdw blurRad="38100" dist="38100" dir="2700000" algn="tl">
                        <a:srgbClr val="000000">
                          <a:alpha val="43137"/>
                        </a:srgbClr>
                      </a:outerShdw>
                    </a:effectLst>
                    <a:latin typeface="Calibri" panose="020F0502020204030204" pitchFamily="34" charset="0"/>
                  </a:rPr>
                  <a:t>Octreotide</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 LAR in </a:t>
                </a:r>
                <a:r>
                  <a:rPr lang="en-US" altLang="en-US" sz="1350" kern="0" dirty="0" err="1">
                    <a:solidFill>
                      <a:srgbClr val="FFFFFF"/>
                    </a:solidFill>
                    <a:effectLst>
                      <a:outerShdw blurRad="38100" dist="38100" dir="2700000" algn="tl">
                        <a:srgbClr val="000000">
                          <a:alpha val="43137"/>
                        </a:srgbClr>
                      </a:outerShdw>
                    </a:effectLst>
                    <a:latin typeface="Calibri" panose="020F0502020204030204" pitchFamily="34" charset="0"/>
                  </a:rPr>
                  <a:t>midgut</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 NET (Ki67</a:t>
                </a:r>
                <a:r>
                  <a:rPr lang="en-US" altLang="en-US" sz="1350" u="sng" kern="0" dirty="0">
                    <a:solidFill>
                      <a:srgbClr val="FFFFFF"/>
                    </a:solidFill>
                    <a:effectLst>
                      <a:outerShdw blurRad="38100" dist="38100" dir="2700000" algn="tl">
                        <a:srgbClr val="000000">
                          <a:alpha val="43137"/>
                        </a:srgbClr>
                      </a:outerShdw>
                    </a:effectLst>
                    <a:latin typeface="Calibri" panose="020F0502020204030204" pitchFamily="34" charset="0"/>
                  </a:rPr>
                  <a:t>&lt;</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2%)</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PROMID </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2009</a:t>
                </a:r>
              </a:p>
            </p:txBody>
          </p:sp>
          <p:sp>
            <p:nvSpPr>
              <p:cNvPr id="23" name="Down Arrow 22"/>
              <p:cNvSpPr/>
              <p:nvPr/>
            </p:nvSpPr>
            <p:spPr>
              <a:xfrm>
                <a:off x="2143301" y="4133020"/>
                <a:ext cx="425917" cy="1043866"/>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en-US" sz="1350" kern="0">
                  <a:solidFill>
                    <a:sysClr val="windowText" lastClr="000000"/>
                  </a:solidFill>
                  <a:latin typeface="Tahoma"/>
                  <a:ea typeface="Tahoma"/>
                  <a:cs typeface="Tahoma"/>
                </a:endParaRPr>
              </a:p>
            </p:txBody>
          </p:sp>
        </p:grpSp>
        <p:grpSp>
          <p:nvGrpSpPr>
            <p:cNvPr id="26" name="Group 25"/>
            <p:cNvGrpSpPr/>
            <p:nvPr/>
          </p:nvGrpSpPr>
          <p:grpSpPr>
            <a:xfrm>
              <a:off x="4820461" y="2729226"/>
              <a:ext cx="1594031" cy="2446395"/>
              <a:chOff x="2843063" y="2738708"/>
              <a:chExt cx="1594031" cy="2446395"/>
            </a:xfrm>
          </p:grpSpPr>
          <p:sp>
            <p:nvSpPr>
              <p:cNvPr id="15" name="TextBox 23"/>
              <p:cNvSpPr txBox="1">
                <a:spLocks noChangeArrowheads="1"/>
              </p:cNvSpPr>
              <p:nvPr/>
            </p:nvSpPr>
            <p:spPr bwMode="auto">
              <a:xfrm>
                <a:off x="2843063" y="2738708"/>
                <a:ext cx="1594031" cy="1508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fontAlgn="auto">
                  <a:spcBef>
                    <a:spcPct val="0"/>
                  </a:spcBef>
                  <a:spcAft>
                    <a:spcPts val="0"/>
                  </a:spcAft>
                  <a:buNone/>
                  <a:defRPr/>
                </a:pPr>
                <a:r>
                  <a:rPr lang="en-US" altLang="en-US" sz="1350" kern="0" dirty="0" err="1">
                    <a:solidFill>
                      <a:srgbClr val="FFFFFF"/>
                    </a:solidFill>
                    <a:effectLst>
                      <a:outerShdw blurRad="38100" dist="38100" dir="2700000" algn="tl">
                        <a:srgbClr val="000000">
                          <a:alpha val="43137"/>
                        </a:srgbClr>
                      </a:outerShdw>
                    </a:effectLst>
                    <a:latin typeface="Calibri" panose="020F0502020204030204" pitchFamily="34" charset="0"/>
                  </a:rPr>
                  <a:t>Everolimus</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 in progressive PNET</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RADIANT-3</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2011</a:t>
                </a:r>
              </a:p>
            </p:txBody>
          </p:sp>
          <p:sp>
            <p:nvSpPr>
              <p:cNvPr id="25" name="Down Arrow 24"/>
              <p:cNvSpPr/>
              <p:nvPr/>
            </p:nvSpPr>
            <p:spPr>
              <a:xfrm>
                <a:off x="3816530" y="4141237"/>
                <a:ext cx="425917" cy="1043866"/>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en-US" sz="1350" kern="0">
                  <a:solidFill>
                    <a:sysClr val="windowText" lastClr="000000"/>
                  </a:solidFill>
                  <a:latin typeface="Tahoma"/>
                  <a:ea typeface="Tahoma"/>
                  <a:cs typeface="Tahoma"/>
                </a:endParaRPr>
              </a:p>
            </p:txBody>
          </p:sp>
        </p:grpSp>
        <p:grpSp>
          <p:nvGrpSpPr>
            <p:cNvPr id="30" name="Group 29"/>
            <p:cNvGrpSpPr/>
            <p:nvPr/>
          </p:nvGrpSpPr>
          <p:grpSpPr>
            <a:xfrm>
              <a:off x="7491868" y="2629680"/>
              <a:ext cx="1896327" cy="2570828"/>
              <a:chOff x="6319144" y="2616657"/>
              <a:chExt cx="1896327" cy="2570828"/>
            </a:xfrm>
          </p:grpSpPr>
          <p:sp>
            <p:nvSpPr>
              <p:cNvPr id="17" name="TextBox 25"/>
              <p:cNvSpPr txBox="1">
                <a:spLocks noChangeArrowheads="1"/>
              </p:cNvSpPr>
              <p:nvPr/>
            </p:nvSpPr>
            <p:spPr bwMode="auto">
              <a:xfrm>
                <a:off x="6319144" y="2616657"/>
                <a:ext cx="1896327" cy="15081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fontAlgn="auto">
                  <a:spcBef>
                    <a:spcPct val="0"/>
                  </a:spcBef>
                  <a:spcAft>
                    <a:spcPts val="0"/>
                  </a:spcAft>
                  <a:buNone/>
                  <a:defRPr/>
                </a:pPr>
                <a:r>
                  <a:rPr lang="en-US" altLang="en-US" sz="1350" kern="0" dirty="0" err="1">
                    <a:solidFill>
                      <a:srgbClr val="FFFFFF"/>
                    </a:solidFill>
                    <a:effectLst>
                      <a:outerShdw blurRad="38100" dist="38100" dir="2700000" algn="tl">
                        <a:srgbClr val="000000">
                          <a:alpha val="43137"/>
                        </a:srgbClr>
                      </a:outerShdw>
                    </a:effectLst>
                    <a:latin typeface="Calibri" panose="020F0502020204030204" pitchFamily="34" charset="0"/>
                  </a:rPr>
                  <a:t>Lanreotide</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 Depot in GEP- and CUP-NET (Ki67 </a:t>
                </a:r>
                <a:r>
                  <a:rPr lang="en-US" altLang="en-US" sz="1350" u="sng" kern="0" dirty="0">
                    <a:solidFill>
                      <a:srgbClr val="FFFFFF"/>
                    </a:solidFill>
                    <a:effectLst>
                      <a:outerShdw blurRad="38100" dist="38100" dir="2700000" algn="tl">
                        <a:srgbClr val="000000">
                          <a:alpha val="43137"/>
                        </a:srgbClr>
                      </a:outerShdw>
                    </a:effectLst>
                    <a:latin typeface="Calibri" panose="020F0502020204030204" pitchFamily="34" charset="0"/>
                  </a:rPr>
                  <a:t>&lt;</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10%)</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CLARINET</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2014</a:t>
                </a:r>
              </a:p>
            </p:txBody>
          </p:sp>
          <p:sp>
            <p:nvSpPr>
              <p:cNvPr id="29" name="Down Arrow 28"/>
              <p:cNvSpPr/>
              <p:nvPr/>
            </p:nvSpPr>
            <p:spPr>
              <a:xfrm>
                <a:off x="7132069" y="4098247"/>
                <a:ext cx="425917" cy="1089238"/>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en-US" sz="1350" kern="0">
                  <a:solidFill>
                    <a:sysClr val="windowText" lastClr="000000"/>
                  </a:solidFill>
                  <a:latin typeface="Tahoma"/>
                  <a:ea typeface="Tahoma"/>
                  <a:cs typeface="Tahoma"/>
                </a:endParaRPr>
              </a:p>
            </p:txBody>
          </p:sp>
        </p:grpSp>
        <p:grpSp>
          <p:nvGrpSpPr>
            <p:cNvPr id="34" name="Group 33"/>
            <p:cNvGrpSpPr/>
            <p:nvPr/>
          </p:nvGrpSpPr>
          <p:grpSpPr>
            <a:xfrm>
              <a:off x="9522172" y="1120000"/>
              <a:ext cx="2311686" cy="4080510"/>
              <a:chOff x="9213959" y="1120000"/>
              <a:chExt cx="2311686" cy="4080510"/>
            </a:xfrm>
          </p:grpSpPr>
          <p:sp>
            <p:nvSpPr>
              <p:cNvPr id="6" name="TextBox 25"/>
              <p:cNvSpPr txBox="1">
                <a:spLocks noChangeArrowheads="1"/>
              </p:cNvSpPr>
              <p:nvPr/>
            </p:nvSpPr>
            <p:spPr bwMode="auto">
              <a:xfrm>
                <a:off x="9213959" y="1120000"/>
                <a:ext cx="2311686" cy="1231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PRRT in progressive </a:t>
                </a:r>
                <a:r>
                  <a:rPr lang="en-US" altLang="en-US" sz="1350" kern="0" dirty="0" err="1">
                    <a:solidFill>
                      <a:srgbClr val="FFFFFF"/>
                    </a:solidFill>
                    <a:effectLst>
                      <a:outerShdw blurRad="38100" dist="38100" dir="2700000" algn="tl">
                        <a:srgbClr val="000000">
                          <a:alpha val="43137"/>
                        </a:srgbClr>
                      </a:outerShdw>
                    </a:effectLst>
                    <a:latin typeface="Calibri" panose="020F0502020204030204" pitchFamily="34" charset="0"/>
                  </a:rPr>
                  <a:t>midgut</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 NET</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NETTER-1</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(2016)</a:t>
                </a:r>
              </a:p>
            </p:txBody>
          </p:sp>
          <p:sp>
            <p:nvSpPr>
              <p:cNvPr id="33" name="Down Arrow 32"/>
              <p:cNvSpPr/>
              <p:nvPr/>
            </p:nvSpPr>
            <p:spPr>
              <a:xfrm>
                <a:off x="10105867" y="2375372"/>
                <a:ext cx="454781" cy="2825138"/>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en-US" sz="1350" kern="0">
                  <a:solidFill>
                    <a:sysClr val="windowText" lastClr="000000"/>
                  </a:solidFill>
                  <a:latin typeface="Tahoma"/>
                  <a:ea typeface="Tahoma"/>
                  <a:cs typeface="Tahoma"/>
                </a:endParaRPr>
              </a:p>
            </p:txBody>
          </p:sp>
        </p:grpSp>
        <p:grpSp>
          <p:nvGrpSpPr>
            <p:cNvPr id="32" name="Group 31"/>
            <p:cNvGrpSpPr/>
            <p:nvPr/>
          </p:nvGrpSpPr>
          <p:grpSpPr>
            <a:xfrm>
              <a:off x="9130372" y="2346652"/>
              <a:ext cx="1547644" cy="2842842"/>
              <a:chOff x="8231844" y="2333400"/>
              <a:chExt cx="1547644" cy="2842842"/>
            </a:xfrm>
          </p:grpSpPr>
          <p:sp>
            <p:nvSpPr>
              <p:cNvPr id="20" name="TextBox 23"/>
              <p:cNvSpPr txBox="1">
                <a:spLocks noChangeArrowheads="1"/>
              </p:cNvSpPr>
              <p:nvPr/>
            </p:nvSpPr>
            <p:spPr bwMode="auto">
              <a:xfrm>
                <a:off x="8231844" y="2333400"/>
                <a:ext cx="1547644" cy="17851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fontAlgn="auto">
                  <a:spcBef>
                    <a:spcPct val="0"/>
                  </a:spcBef>
                  <a:spcAft>
                    <a:spcPts val="0"/>
                  </a:spcAft>
                  <a:buNone/>
                  <a:defRPr/>
                </a:pPr>
                <a:r>
                  <a:rPr lang="en-US" altLang="en-US" sz="1350" kern="0" dirty="0" err="1">
                    <a:solidFill>
                      <a:srgbClr val="FFFFFF"/>
                    </a:solidFill>
                    <a:effectLst>
                      <a:outerShdw blurRad="38100" dist="38100" dir="2700000" algn="tl">
                        <a:srgbClr val="000000">
                          <a:alpha val="43137"/>
                        </a:srgbClr>
                      </a:outerShdw>
                    </a:effectLst>
                    <a:latin typeface="Calibri" panose="020F0502020204030204" pitchFamily="34" charset="0"/>
                  </a:rPr>
                  <a:t>Everolimus</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 in progressive </a:t>
                </a:r>
                <a:r>
                  <a:rPr lang="en-US" altLang="en-US" sz="1350" kern="0" dirty="0" err="1">
                    <a:solidFill>
                      <a:srgbClr val="FFFFFF"/>
                    </a:solidFill>
                    <a:effectLst>
                      <a:outerShdw blurRad="38100" dist="38100" dir="2700000" algn="tl">
                        <a:srgbClr val="000000">
                          <a:alpha val="43137"/>
                        </a:srgbClr>
                      </a:outerShdw>
                    </a:effectLst>
                    <a:latin typeface="Calibri" panose="020F0502020204030204" pitchFamily="34" charset="0"/>
                  </a:rPr>
                  <a:t>midgut</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 &amp; lung NET</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RADIANT-4</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2016</a:t>
                </a:r>
              </a:p>
            </p:txBody>
          </p:sp>
          <p:sp>
            <p:nvSpPr>
              <p:cNvPr id="31" name="Down Arrow 30"/>
              <p:cNvSpPr/>
              <p:nvPr/>
            </p:nvSpPr>
            <p:spPr>
              <a:xfrm>
                <a:off x="8840228" y="4087003"/>
                <a:ext cx="425917" cy="1089239"/>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en-US" sz="1350" kern="0">
                  <a:solidFill>
                    <a:sysClr val="windowText" lastClr="000000"/>
                  </a:solidFill>
                  <a:latin typeface="Tahoma"/>
                  <a:ea typeface="Tahoma"/>
                  <a:cs typeface="Tahoma"/>
                </a:endParaRPr>
              </a:p>
            </p:txBody>
          </p:sp>
        </p:grpSp>
        <p:grpSp>
          <p:nvGrpSpPr>
            <p:cNvPr id="38" name="Group 37"/>
            <p:cNvGrpSpPr/>
            <p:nvPr/>
          </p:nvGrpSpPr>
          <p:grpSpPr>
            <a:xfrm>
              <a:off x="51165" y="4937445"/>
              <a:ext cx="12060621" cy="990600"/>
              <a:chOff x="51165" y="4937445"/>
              <a:chExt cx="12060621" cy="990600"/>
            </a:xfrm>
            <a:solidFill>
              <a:srgbClr val="00B0F0"/>
            </a:solidFill>
          </p:grpSpPr>
          <p:sp>
            <p:nvSpPr>
              <p:cNvPr id="7" name="Right Arrow 6"/>
              <p:cNvSpPr>
                <a:spLocks noChangeArrowheads="1"/>
              </p:cNvSpPr>
              <p:nvPr/>
            </p:nvSpPr>
            <p:spPr bwMode="auto">
              <a:xfrm>
                <a:off x="51165" y="4937445"/>
                <a:ext cx="12060621" cy="990600"/>
              </a:xfrm>
              <a:prstGeom prst="rightArrow">
                <a:avLst>
                  <a:gd name="adj1" fmla="val 50000"/>
                  <a:gd name="adj2" fmla="val 49980"/>
                </a:avLst>
              </a:prstGeom>
              <a:solidFill>
                <a:srgbClr val="FFFF99"/>
              </a:solidFill>
              <a:ln w="9525" algn="ctr">
                <a:solidFill>
                  <a:schemeClr val="tx1"/>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fontAlgn="auto">
                  <a:spcBef>
                    <a:spcPct val="0"/>
                  </a:spcBef>
                  <a:spcAft>
                    <a:spcPts val="0"/>
                  </a:spcAft>
                  <a:buNone/>
                  <a:defRPr/>
                </a:pPr>
                <a:endParaRPr lang="en-US" altLang="en-US" sz="3000" kern="0">
                  <a:solidFill>
                    <a:srgbClr val="FF0000"/>
                  </a:solidFill>
                  <a:latin typeface="Tahoma"/>
                </a:endParaRPr>
              </a:p>
            </p:txBody>
          </p:sp>
          <p:sp>
            <p:nvSpPr>
              <p:cNvPr id="35" name="TextBox 34"/>
              <p:cNvSpPr txBox="1"/>
              <p:nvPr/>
            </p:nvSpPr>
            <p:spPr>
              <a:xfrm>
                <a:off x="186264" y="5213760"/>
                <a:ext cx="1182635" cy="492442"/>
              </a:xfrm>
              <a:prstGeom prst="rect">
                <a:avLst/>
              </a:prstGeom>
              <a:solidFill>
                <a:srgbClr val="FFFF99"/>
              </a:solidFill>
            </p:spPr>
            <p:txBody>
              <a:bodyPr wrap="square" rtlCol="0">
                <a:spAutoFit/>
              </a:bodyPr>
              <a:lstStyle/>
              <a:p>
                <a:pPr algn="ctr" defTabSz="685800" fontAlgn="auto">
                  <a:spcBef>
                    <a:spcPts val="0"/>
                  </a:spcBef>
                  <a:spcAft>
                    <a:spcPts val="0"/>
                  </a:spcAft>
                  <a:defRPr/>
                </a:pPr>
                <a:r>
                  <a:rPr lang="en-US" b="1" kern="0" dirty="0">
                    <a:solidFill>
                      <a:srgbClr val="000000"/>
                    </a:solidFill>
                    <a:latin typeface="Calibri" panose="020F0502020204030204" pitchFamily="34" charset="0"/>
                  </a:rPr>
                  <a:t>1980s</a:t>
                </a:r>
              </a:p>
            </p:txBody>
          </p:sp>
          <p:sp>
            <p:nvSpPr>
              <p:cNvPr id="36" name="TextBox 35"/>
              <p:cNvSpPr txBox="1"/>
              <p:nvPr/>
            </p:nvSpPr>
            <p:spPr>
              <a:xfrm>
                <a:off x="4477672" y="5213760"/>
                <a:ext cx="1182635" cy="492443"/>
              </a:xfrm>
              <a:prstGeom prst="rect">
                <a:avLst/>
              </a:prstGeom>
              <a:solidFill>
                <a:srgbClr val="FFFF99"/>
              </a:solidFill>
            </p:spPr>
            <p:txBody>
              <a:bodyPr wrap="square" rtlCol="0">
                <a:spAutoFit/>
              </a:bodyPr>
              <a:lstStyle/>
              <a:p>
                <a:pPr algn="ctr" defTabSz="685800" fontAlgn="auto">
                  <a:spcBef>
                    <a:spcPts val="0"/>
                  </a:spcBef>
                  <a:spcAft>
                    <a:spcPts val="0"/>
                  </a:spcAft>
                  <a:defRPr/>
                </a:pPr>
                <a:r>
                  <a:rPr lang="en-US" b="1" kern="0" dirty="0">
                    <a:solidFill>
                      <a:srgbClr val="000000"/>
                    </a:solidFill>
                    <a:latin typeface="Calibri" panose="020F0502020204030204" pitchFamily="34" charset="0"/>
                  </a:rPr>
                  <a:t>2010s</a:t>
                </a:r>
              </a:p>
            </p:txBody>
          </p:sp>
          <p:sp>
            <p:nvSpPr>
              <p:cNvPr id="37" name="TextBox 36"/>
              <p:cNvSpPr txBox="1"/>
              <p:nvPr/>
            </p:nvSpPr>
            <p:spPr>
              <a:xfrm>
                <a:off x="9416078" y="5213760"/>
                <a:ext cx="1414165" cy="492443"/>
              </a:xfrm>
              <a:prstGeom prst="rect">
                <a:avLst/>
              </a:prstGeom>
              <a:solidFill>
                <a:srgbClr val="FFFF99"/>
              </a:solidFill>
            </p:spPr>
            <p:txBody>
              <a:bodyPr wrap="square" rtlCol="0">
                <a:spAutoFit/>
              </a:bodyPr>
              <a:lstStyle/>
              <a:p>
                <a:pPr algn="ctr" defTabSz="685800" fontAlgn="auto">
                  <a:spcBef>
                    <a:spcPts val="0"/>
                  </a:spcBef>
                  <a:spcAft>
                    <a:spcPts val="0"/>
                  </a:spcAft>
                  <a:defRPr/>
                </a:pPr>
                <a:r>
                  <a:rPr lang="en-US" b="1" kern="0" dirty="0">
                    <a:solidFill>
                      <a:srgbClr val="000000"/>
                    </a:solidFill>
                    <a:latin typeface="Calibri" panose="020F0502020204030204" pitchFamily="34" charset="0"/>
                  </a:rPr>
                  <a:t>2015</a:t>
                </a:r>
              </a:p>
            </p:txBody>
          </p:sp>
        </p:grpSp>
      </p:grpSp>
      <p:sp>
        <p:nvSpPr>
          <p:cNvPr id="3" name="TextBox 2"/>
          <p:cNvSpPr txBox="1"/>
          <p:nvPr/>
        </p:nvSpPr>
        <p:spPr>
          <a:xfrm>
            <a:off x="2526514" y="1339312"/>
            <a:ext cx="7328096" cy="461665"/>
          </a:xfrm>
          <a:prstGeom prst="rect">
            <a:avLst/>
          </a:prstGeom>
          <a:solidFill>
            <a:schemeClr val="accent1">
              <a:lumMod val="20000"/>
              <a:lumOff val="80000"/>
            </a:schemeClr>
          </a:solidFill>
          <a:scene3d>
            <a:camera prst="orthographicFront"/>
            <a:lightRig rig="threePt" dir="t"/>
          </a:scene3d>
          <a:sp3d>
            <a:bevelT/>
          </a:sp3d>
        </p:spPr>
        <p:txBody>
          <a:bodyPr wrap="none" rtlCol="0">
            <a:spAutoFit/>
          </a:bodyPr>
          <a:lstStyle/>
          <a:p>
            <a:pPr fontAlgn="auto">
              <a:spcBef>
                <a:spcPts val="0"/>
              </a:spcBef>
              <a:spcAft>
                <a:spcPts val="0"/>
              </a:spcAft>
              <a:defRPr/>
            </a:pPr>
            <a:r>
              <a:rPr lang="en-US" sz="2400" kern="0" dirty="0">
                <a:solidFill>
                  <a:srgbClr val="000000"/>
                </a:solidFill>
                <a:latin typeface="Calibri" panose="020F0502020204030204" pitchFamily="34" charset="0"/>
              </a:rPr>
              <a:t>Neuroendocrine tumor treatment paradigm had changed</a:t>
            </a:r>
            <a:endParaRPr lang="en-US" sz="2400" kern="0" dirty="0">
              <a:solidFill>
                <a:srgbClr val="000000"/>
              </a:solidFill>
            </a:endParaRPr>
          </a:p>
        </p:txBody>
      </p:sp>
      <p:sp>
        <p:nvSpPr>
          <p:cNvPr id="40" name="TextBox 25"/>
          <p:cNvSpPr txBox="1">
            <a:spLocks noChangeArrowheads="1"/>
          </p:cNvSpPr>
          <p:nvPr/>
        </p:nvSpPr>
        <p:spPr bwMode="auto">
          <a:xfrm>
            <a:off x="9484709" y="3346964"/>
            <a:ext cx="1196084"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defTabSz="685800" fontAlgn="auto">
              <a:spcBef>
                <a:spcPct val="0"/>
              </a:spcBef>
              <a:spcAft>
                <a:spcPts val="0"/>
              </a:spcAft>
              <a:buNone/>
              <a:defRPr/>
            </a:pPr>
            <a:r>
              <a:rPr lang="en-US" altLang="en-US" sz="1350" kern="0" dirty="0" err="1">
                <a:solidFill>
                  <a:srgbClr val="FFFFFF"/>
                </a:solidFill>
                <a:effectLst>
                  <a:outerShdw blurRad="38100" dist="38100" dir="2700000" algn="tl">
                    <a:srgbClr val="000000">
                      <a:alpha val="43137"/>
                    </a:srgbClr>
                  </a:outerShdw>
                </a:effectLst>
                <a:latin typeface="Calibri" panose="020F0502020204030204" pitchFamily="34" charset="0"/>
              </a:rPr>
              <a:t>Telotristate</a:t>
            </a: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 oral for CS</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TELESTAR</a:t>
            </a:r>
          </a:p>
          <a:p>
            <a:pPr algn="ctr" defTabSz="685800" fontAlgn="auto">
              <a:spcBef>
                <a:spcPct val="0"/>
              </a:spcBef>
              <a:spcAft>
                <a:spcPts val="0"/>
              </a:spcAft>
              <a:buNone/>
              <a:defRPr/>
            </a:pPr>
            <a:r>
              <a:rPr lang="en-US" altLang="en-US" sz="1350" kern="0" dirty="0">
                <a:solidFill>
                  <a:srgbClr val="FFFFFF"/>
                </a:solidFill>
                <a:effectLst>
                  <a:outerShdw blurRad="38100" dist="38100" dir="2700000" algn="tl">
                    <a:srgbClr val="000000">
                      <a:alpha val="43137"/>
                    </a:srgbClr>
                  </a:outerShdw>
                </a:effectLst>
                <a:latin typeface="Calibri" panose="020F0502020204030204" pitchFamily="34" charset="0"/>
              </a:rPr>
              <a:t>(2016)</a:t>
            </a:r>
          </a:p>
        </p:txBody>
      </p:sp>
      <p:sp>
        <p:nvSpPr>
          <p:cNvPr id="41" name="Down Arrow 32"/>
          <p:cNvSpPr/>
          <p:nvPr/>
        </p:nvSpPr>
        <p:spPr>
          <a:xfrm>
            <a:off x="9892509" y="4231311"/>
            <a:ext cx="296509" cy="759629"/>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en-US" sz="1350" kern="0">
              <a:solidFill>
                <a:sysClr val="windowText" lastClr="000000"/>
              </a:solidFill>
              <a:latin typeface="Tahoma"/>
              <a:ea typeface="Tahoma"/>
              <a:cs typeface="Tahoma"/>
            </a:endParaRPr>
          </a:p>
        </p:txBody>
      </p:sp>
    </p:spTree>
    <p:extLst>
      <p:ext uri="{BB962C8B-B14F-4D97-AF65-F5344CB8AC3E}">
        <p14:creationId xmlns:p14="http://schemas.microsoft.com/office/powerpoint/2010/main" val="3024550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6934692" y="2043855"/>
            <a:ext cx="3345223" cy="284712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sp>
        <p:nvSpPr>
          <p:cNvPr id="7" name="Rectangle 6"/>
          <p:cNvSpPr/>
          <p:nvPr/>
        </p:nvSpPr>
        <p:spPr bwMode="auto">
          <a:xfrm>
            <a:off x="1731824" y="2043859"/>
            <a:ext cx="4656572" cy="253877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graphicFrame>
        <p:nvGraphicFramePr>
          <p:cNvPr id="4" name="Content Placeholder 3"/>
          <p:cNvGraphicFramePr>
            <a:graphicFrameLocks noGrp="1"/>
          </p:cNvGraphicFramePr>
          <p:nvPr>
            <p:ph idx="1"/>
            <p:extLst/>
          </p:nvPr>
        </p:nvGraphicFramePr>
        <p:xfrm>
          <a:off x="1874877" y="2226466"/>
          <a:ext cx="4380615" cy="2242608"/>
        </p:xfrm>
        <a:graphic>
          <a:graphicData uri="http://schemas.openxmlformats.org/drawingml/2006/table">
            <a:tbl>
              <a:tblPr firstRow="1" bandRow="1">
                <a:tableStyleId>{5C22544A-7EE6-4342-B048-85BDC9FD1C3A}</a:tableStyleId>
              </a:tblPr>
              <a:tblGrid>
                <a:gridCol w="1460205">
                  <a:extLst>
                    <a:ext uri="{9D8B030D-6E8A-4147-A177-3AD203B41FA5}">
                      <a16:colId xmlns:a16="http://schemas.microsoft.com/office/drawing/2014/main" val="20000"/>
                    </a:ext>
                  </a:extLst>
                </a:gridCol>
                <a:gridCol w="1460205">
                  <a:extLst>
                    <a:ext uri="{9D8B030D-6E8A-4147-A177-3AD203B41FA5}">
                      <a16:colId xmlns:a16="http://schemas.microsoft.com/office/drawing/2014/main" val="20001"/>
                    </a:ext>
                  </a:extLst>
                </a:gridCol>
                <a:gridCol w="1460205">
                  <a:extLst>
                    <a:ext uri="{9D8B030D-6E8A-4147-A177-3AD203B41FA5}">
                      <a16:colId xmlns:a16="http://schemas.microsoft.com/office/drawing/2014/main" val="20002"/>
                    </a:ext>
                  </a:extLst>
                </a:gridCol>
              </a:tblGrid>
              <a:tr h="373768">
                <a:tc gridSpan="3">
                  <a:txBody>
                    <a:bodyPr/>
                    <a:lstStyle/>
                    <a:p>
                      <a:pPr algn="ctr"/>
                      <a:r>
                        <a:rPr lang="en-US" sz="2000" dirty="0">
                          <a:solidFill>
                            <a:schemeClr val="bg2"/>
                          </a:solidFill>
                          <a:latin typeface="Calibri" panose="020F0502020204030204" pitchFamily="34" charset="0"/>
                        </a:rPr>
                        <a:t>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Study</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CLARINET</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0.58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RADIANT-3</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SUN-1111</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Sunitinib</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0.42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Chemo</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Streptozocin</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0.57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bl>
          </a:graphicData>
        </a:graphic>
      </p:graphicFrame>
      <p:sp>
        <p:nvSpPr>
          <p:cNvPr id="5" name="TextBox 4"/>
          <p:cNvSpPr txBox="1"/>
          <p:nvPr/>
        </p:nvSpPr>
        <p:spPr>
          <a:xfrm>
            <a:off x="2393212" y="6125009"/>
            <a:ext cx="7886700" cy="523220"/>
          </a:xfrm>
          <a:prstGeom prst="rect">
            <a:avLst/>
          </a:prstGeom>
          <a:noFill/>
        </p:spPr>
        <p:txBody>
          <a:bodyPr wrap="square" rtlCol="0">
            <a:spAutoFit/>
          </a:bodyPr>
          <a:lstStyle/>
          <a:p>
            <a:pPr algn="r" defTabSz="685800" fontAlgn="auto">
              <a:spcBef>
                <a:spcPts val="0"/>
              </a:spcBef>
              <a:spcAft>
                <a:spcPts val="0"/>
              </a:spcAft>
              <a:defRPr/>
            </a:pPr>
            <a:r>
              <a:rPr lang="en-US" sz="1400" i="1" kern="0" dirty="0" err="1">
                <a:solidFill>
                  <a:prstClr val="white"/>
                </a:solidFill>
                <a:latin typeface="Calibri" panose="020F0502020204030204" pitchFamily="34" charset="0"/>
              </a:rPr>
              <a:t>Caplin</a:t>
            </a:r>
            <a:r>
              <a:rPr lang="en-US" sz="1400" i="1" kern="0" dirty="0">
                <a:solidFill>
                  <a:prstClr val="white"/>
                </a:solidFill>
                <a:latin typeface="Calibri" panose="020F0502020204030204" pitchFamily="34" charset="0"/>
              </a:rPr>
              <a:t> M et al NEJM 2014; Yao JC et al NEJM 2011, Raymond E et al NEJM 2011; Pavel M et al Lancet 2011; Rinke A et al JCO 2009; Yao JC et al Lancet 2016; </a:t>
            </a:r>
            <a:r>
              <a:rPr lang="en-US" sz="1400" i="1" kern="0" dirty="0" err="1">
                <a:solidFill>
                  <a:prstClr val="white"/>
                </a:solidFill>
                <a:latin typeface="Calibri" panose="020F0502020204030204" pitchFamily="34" charset="0"/>
              </a:rPr>
              <a:t>Strosberg</a:t>
            </a:r>
            <a:r>
              <a:rPr lang="en-US" sz="1400" i="1" kern="0" dirty="0">
                <a:solidFill>
                  <a:prstClr val="white"/>
                </a:solidFill>
                <a:latin typeface="Calibri" panose="020F0502020204030204" pitchFamily="34" charset="0"/>
              </a:rPr>
              <a:t> J  NEJM 2017</a:t>
            </a:r>
          </a:p>
        </p:txBody>
      </p:sp>
      <p:graphicFrame>
        <p:nvGraphicFramePr>
          <p:cNvPr id="6" name="Content Placeholder 3"/>
          <p:cNvGraphicFramePr>
            <a:graphicFrameLocks/>
          </p:cNvGraphicFramePr>
          <p:nvPr>
            <p:extLst/>
          </p:nvPr>
        </p:nvGraphicFramePr>
        <p:xfrm>
          <a:off x="7071538" y="2193513"/>
          <a:ext cx="3058767" cy="2616376"/>
        </p:xfrm>
        <a:graphic>
          <a:graphicData uri="http://schemas.openxmlformats.org/drawingml/2006/table">
            <a:tbl>
              <a:tblPr firstRow="1" bandRow="1">
                <a:tableStyleId>{5C22544A-7EE6-4342-B048-85BDC9FD1C3A}</a:tableStyleId>
              </a:tblPr>
              <a:tblGrid>
                <a:gridCol w="1731759">
                  <a:extLst>
                    <a:ext uri="{9D8B030D-6E8A-4147-A177-3AD203B41FA5}">
                      <a16:colId xmlns:a16="http://schemas.microsoft.com/office/drawing/2014/main" val="20000"/>
                    </a:ext>
                  </a:extLst>
                </a:gridCol>
                <a:gridCol w="1327008">
                  <a:extLst>
                    <a:ext uri="{9D8B030D-6E8A-4147-A177-3AD203B41FA5}">
                      <a16:colId xmlns:a16="http://schemas.microsoft.com/office/drawing/2014/main" val="20001"/>
                    </a:ext>
                  </a:extLst>
                </a:gridCol>
              </a:tblGrid>
              <a:tr h="373768">
                <a:tc gridSpan="2">
                  <a:txBody>
                    <a:bodyPr/>
                    <a:lstStyle/>
                    <a:p>
                      <a:pPr algn="ctr"/>
                      <a:r>
                        <a:rPr lang="en-US" sz="2000" dirty="0">
                          <a:solidFill>
                            <a:schemeClr val="bg2"/>
                          </a:solidFill>
                          <a:latin typeface="Calibri" panose="020F0502020204030204" pitchFamily="34" charset="0"/>
                        </a:rPr>
                        <a:t>Non-Pancreatic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Octreotide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Everolimus+LAR</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0.77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0.48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Lu-DOTATATE</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0.21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6"/>
                  </a:ext>
                </a:extLst>
              </a:tr>
            </a:tbl>
          </a:graphicData>
        </a:graphic>
      </p:graphicFrame>
      <p:sp>
        <p:nvSpPr>
          <p:cNvPr id="3" name="TextBox 2"/>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Tree>
    <p:extLst>
      <p:ext uri="{BB962C8B-B14F-4D97-AF65-F5344CB8AC3E}">
        <p14:creationId xmlns:p14="http://schemas.microsoft.com/office/powerpoint/2010/main" val="14863847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3715" y="359407"/>
            <a:ext cx="7886700" cy="2852737"/>
          </a:xfrm>
        </p:spPr>
        <p:txBody>
          <a:bodyPr/>
          <a:lstStyle/>
          <a:p>
            <a:r>
              <a:rPr lang="en-US" dirty="0">
                <a:solidFill>
                  <a:srgbClr val="FFFF99"/>
                </a:solidFill>
                <a:latin typeface="Calibri" panose="020F0502020204030204" pitchFamily="34" charset="0"/>
              </a:rPr>
              <a:t>Paradigm Changing </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MEDICAL Therapy</a:t>
            </a:r>
          </a:p>
        </p:txBody>
      </p:sp>
      <p:sp>
        <p:nvSpPr>
          <p:cNvPr id="3" name="Text Placeholder 2"/>
          <p:cNvSpPr>
            <a:spLocks noGrp="1"/>
          </p:cNvSpPr>
          <p:nvPr>
            <p:ph type="body" idx="1"/>
          </p:nvPr>
        </p:nvSpPr>
        <p:spPr>
          <a:xfrm>
            <a:off x="1993715" y="3579374"/>
            <a:ext cx="7886700" cy="1814039"/>
          </a:xfrm>
        </p:spPr>
        <p:txBody>
          <a:bodyPr>
            <a:noAutofit/>
          </a:bodyPr>
          <a:lstStyle/>
          <a:p>
            <a:pPr algn="ctr"/>
            <a:r>
              <a:rPr lang="en-US" sz="2800" dirty="0">
                <a:solidFill>
                  <a:schemeClr val="tx1"/>
                </a:solidFill>
                <a:effectLst/>
                <a:latin typeface="Calibri" panose="020F0502020204030204" pitchFamily="34" charset="0"/>
              </a:rPr>
              <a:t>Chemotherapy</a:t>
            </a:r>
          </a:p>
          <a:p>
            <a:pPr algn="ctr"/>
            <a:r>
              <a:rPr lang="en-US" sz="2800" dirty="0" err="1">
                <a:solidFill>
                  <a:schemeClr val="tx1"/>
                </a:solidFill>
                <a:effectLst/>
                <a:latin typeface="Calibri" panose="020F0502020204030204" pitchFamily="34" charset="0"/>
              </a:rPr>
              <a:t>Somatostatin</a:t>
            </a:r>
            <a:r>
              <a:rPr lang="en-US" sz="2800" dirty="0">
                <a:solidFill>
                  <a:schemeClr val="tx1"/>
                </a:solidFill>
                <a:effectLst/>
                <a:latin typeface="Calibri" panose="020F0502020204030204" pitchFamily="34" charset="0"/>
              </a:rPr>
              <a:t> Analogs</a:t>
            </a:r>
          </a:p>
          <a:p>
            <a:pPr algn="ctr"/>
            <a:r>
              <a:rPr lang="en-US" sz="2800" dirty="0">
                <a:solidFill>
                  <a:schemeClr val="tx1"/>
                </a:solidFill>
                <a:effectLst/>
                <a:latin typeface="Calibri" panose="020F0502020204030204" pitchFamily="34" charset="0"/>
              </a:rPr>
              <a:t>Targeted Small Molecular Therapy</a:t>
            </a:r>
          </a:p>
        </p:txBody>
      </p:sp>
      <p:sp>
        <p:nvSpPr>
          <p:cNvPr id="4" name="Title 1"/>
          <p:cNvSpPr txBox="1">
            <a:spLocks/>
          </p:cNvSpPr>
          <p:nvPr/>
        </p:nvSpPr>
        <p:spPr>
          <a:xfrm>
            <a:off x="2909888" y="100566"/>
            <a:ext cx="7758112"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800" kern="0" dirty="0">
                <a:solidFill>
                  <a:srgbClr val="FFFF99"/>
                </a:solidFill>
                <a:latin typeface="Calibri" panose="020F0502020204030204" pitchFamily="34" charset="0"/>
              </a:rPr>
              <a:t>A Year 2017 Technology, Pharmacology, </a:t>
            </a:r>
          </a:p>
          <a:p>
            <a:pPr>
              <a:defRPr/>
            </a:pPr>
            <a:r>
              <a:rPr lang="en-US" sz="2800" kern="0" dirty="0">
                <a:solidFill>
                  <a:srgbClr val="FFFF99"/>
                </a:solidFill>
                <a:latin typeface="Calibri" panose="020F0502020204030204" pitchFamily="34" charset="0"/>
              </a:rPr>
              <a:t>and Surgical  Update</a:t>
            </a:r>
            <a:br>
              <a:rPr lang="en-US" sz="2800" kern="0" dirty="0">
                <a:solidFill>
                  <a:srgbClr val="FFFF99"/>
                </a:solidFill>
                <a:latin typeface="Calibri" panose="020F0502020204030204" pitchFamily="34" charset="0"/>
              </a:rPr>
            </a:br>
            <a:r>
              <a:rPr lang="en-US" sz="2800" kern="0" dirty="0">
                <a:solidFill>
                  <a:srgbClr val="FFFF99"/>
                </a:solidFill>
                <a:latin typeface="Calibri" panose="020F0502020204030204" pitchFamily="34" charset="0"/>
              </a:rPr>
              <a:t>    </a:t>
            </a:r>
            <a:endParaRPr lang="en-US" sz="2800" kern="0" dirty="0">
              <a:solidFill>
                <a:srgbClr val="FFFF99"/>
              </a:solidFill>
              <a:effectLst/>
              <a:latin typeface="Calibri" panose="020F0502020204030204" pitchFamily="34" charset="0"/>
            </a:endParaRPr>
          </a:p>
        </p:txBody>
      </p:sp>
    </p:spTree>
    <p:extLst>
      <p:ext uri="{BB962C8B-B14F-4D97-AF65-F5344CB8AC3E}">
        <p14:creationId xmlns:p14="http://schemas.microsoft.com/office/powerpoint/2010/main" val="36328886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993715" y="359407"/>
            <a:ext cx="7886700" cy="2852737"/>
          </a:xfrm>
        </p:spPr>
        <p:txBody>
          <a:bodyPr/>
          <a:lstStyle/>
          <a:p>
            <a:r>
              <a:rPr lang="en-US" dirty="0">
                <a:solidFill>
                  <a:srgbClr val="FFFF99"/>
                </a:solidFill>
                <a:latin typeface="Calibri" panose="020F0502020204030204" pitchFamily="34" charset="0"/>
              </a:rPr>
              <a:t>Paradigm Changing </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MEDICAL Therapy</a:t>
            </a:r>
          </a:p>
        </p:txBody>
      </p:sp>
      <p:sp>
        <p:nvSpPr>
          <p:cNvPr id="7" name="Text Placeholder 2"/>
          <p:cNvSpPr>
            <a:spLocks noGrp="1"/>
          </p:cNvSpPr>
          <p:nvPr>
            <p:ph type="body" idx="1"/>
          </p:nvPr>
        </p:nvSpPr>
        <p:spPr>
          <a:xfrm>
            <a:off x="1993715" y="3579371"/>
            <a:ext cx="7886700" cy="1969022"/>
          </a:xfrm>
        </p:spPr>
        <p:txBody>
          <a:bodyPr>
            <a:noAutofit/>
          </a:bodyPr>
          <a:lstStyle/>
          <a:p>
            <a:pPr algn="ctr"/>
            <a:r>
              <a:rPr lang="en-US" sz="2800" dirty="0">
                <a:solidFill>
                  <a:schemeClr val="tx1"/>
                </a:solidFill>
                <a:effectLst/>
                <a:latin typeface="Calibri" panose="020F0502020204030204" pitchFamily="34" charset="0"/>
              </a:rPr>
              <a:t>Chemotherapy</a:t>
            </a:r>
          </a:p>
          <a:p>
            <a:pPr algn="ctr"/>
            <a:r>
              <a:rPr lang="en-US" sz="2800" dirty="0" err="1">
                <a:solidFill>
                  <a:schemeClr val="tx1">
                    <a:lumMod val="50000"/>
                  </a:schemeClr>
                </a:solidFill>
                <a:effectLst/>
                <a:latin typeface="Calibri" panose="020F0502020204030204" pitchFamily="34" charset="0"/>
              </a:rPr>
              <a:t>Somatostatin</a:t>
            </a:r>
            <a:r>
              <a:rPr lang="en-US" sz="2800" dirty="0">
                <a:solidFill>
                  <a:schemeClr val="tx1">
                    <a:lumMod val="50000"/>
                  </a:schemeClr>
                </a:solidFill>
                <a:effectLst/>
                <a:latin typeface="Calibri" panose="020F0502020204030204" pitchFamily="34" charset="0"/>
              </a:rPr>
              <a:t> Analogs</a:t>
            </a:r>
          </a:p>
          <a:p>
            <a:pPr algn="ctr"/>
            <a:r>
              <a:rPr lang="en-US" sz="2800" dirty="0">
                <a:solidFill>
                  <a:schemeClr val="tx1">
                    <a:lumMod val="50000"/>
                  </a:schemeClr>
                </a:solidFill>
                <a:effectLst/>
                <a:latin typeface="Calibri" panose="020F0502020204030204" pitchFamily="34" charset="0"/>
              </a:rPr>
              <a:t>Targeted Small Molecular Therapy</a:t>
            </a:r>
          </a:p>
        </p:txBody>
      </p:sp>
      <p:sp>
        <p:nvSpPr>
          <p:cNvPr id="8" name="Title 1"/>
          <p:cNvSpPr txBox="1">
            <a:spLocks/>
          </p:cNvSpPr>
          <p:nvPr/>
        </p:nvSpPr>
        <p:spPr>
          <a:xfrm>
            <a:off x="2909888" y="100566"/>
            <a:ext cx="7758112"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800" kern="0" dirty="0">
                <a:solidFill>
                  <a:srgbClr val="FFFF99"/>
                </a:solidFill>
                <a:latin typeface="Calibri" panose="020F0502020204030204" pitchFamily="34" charset="0"/>
              </a:rPr>
              <a:t>A Year 2017 Technology, Pharmacology, </a:t>
            </a:r>
          </a:p>
          <a:p>
            <a:pPr>
              <a:defRPr/>
            </a:pPr>
            <a:r>
              <a:rPr lang="en-US" sz="2800" kern="0" dirty="0">
                <a:solidFill>
                  <a:srgbClr val="FFFF99"/>
                </a:solidFill>
                <a:latin typeface="Calibri" panose="020F0502020204030204" pitchFamily="34" charset="0"/>
              </a:rPr>
              <a:t>and Surgical  Update</a:t>
            </a:r>
            <a:br>
              <a:rPr lang="en-US" sz="2800" kern="0" dirty="0">
                <a:solidFill>
                  <a:srgbClr val="FFFF99"/>
                </a:solidFill>
                <a:latin typeface="Calibri" panose="020F0502020204030204" pitchFamily="34" charset="0"/>
              </a:rPr>
            </a:br>
            <a:r>
              <a:rPr lang="en-US" sz="2800" kern="0" dirty="0">
                <a:solidFill>
                  <a:srgbClr val="FFFF99"/>
                </a:solidFill>
                <a:latin typeface="Calibri" panose="020F0502020204030204" pitchFamily="34" charset="0"/>
              </a:rPr>
              <a:t>    </a:t>
            </a:r>
            <a:endParaRPr lang="en-US" sz="2800" kern="0" dirty="0">
              <a:solidFill>
                <a:srgbClr val="FFFF99"/>
              </a:solidFill>
              <a:effectLst/>
              <a:latin typeface="Calibri" panose="020F0502020204030204" pitchFamily="34" charset="0"/>
            </a:endParaRPr>
          </a:p>
        </p:txBody>
      </p:sp>
    </p:spTree>
    <p:extLst>
      <p:ext uri="{BB962C8B-B14F-4D97-AF65-F5344CB8AC3E}">
        <p14:creationId xmlns:p14="http://schemas.microsoft.com/office/powerpoint/2010/main" val="3434087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
        <p:nvSpPr>
          <p:cNvPr id="8" name="Rectangle 7"/>
          <p:cNvSpPr/>
          <p:nvPr/>
        </p:nvSpPr>
        <p:spPr bwMode="auto">
          <a:xfrm>
            <a:off x="6934692" y="2043855"/>
            <a:ext cx="3345223" cy="284712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sp>
        <p:nvSpPr>
          <p:cNvPr id="9" name="Rectangle 8"/>
          <p:cNvSpPr/>
          <p:nvPr/>
        </p:nvSpPr>
        <p:spPr bwMode="auto">
          <a:xfrm>
            <a:off x="1731824" y="2043859"/>
            <a:ext cx="4656572" cy="253877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graphicFrame>
        <p:nvGraphicFramePr>
          <p:cNvPr id="10" name="Content Placeholder 3"/>
          <p:cNvGraphicFramePr>
            <a:graphicFrameLocks noGrp="1"/>
          </p:cNvGraphicFramePr>
          <p:nvPr>
            <p:ph idx="1"/>
            <p:extLst/>
          </p:nvPr>
        </p:nvGraphicFramePr>
        <p:xfrm>
          <a:off x="1874877" y="2226466"/>
          <a:ext cx="4380615" cy="2242608"/>
        </p:xfrm>
        <a:graphic>
          <a:graphicData uri="http://schemas.openxmlformats.org/drawingml/2006/table">
            <a:tbl>
              <a:tblPr firstRow="1" bandRow="1">
                <a:tableStyleId>{5C22544A-7EE6-4342-B048-85BDC9FD1C3A}</a:tableStyleId>
              </a:tblPr>
              <a:tblGrid>
                <a:gridCol w="1460205">
                  <a:extLst>
                    <a:ext uri="{9D8B030D-6E8A-4147-A177-3AD203B41FA5}">
                      <a16:colId xmlns:a16="http://schemas.microsoft.com/office/drawing/2014/main" val="20000"/>
                    </a:ext>
                  </a:extLst>
                </a:gridCol>
                <a:gridCol w="1460205">
                  <a:extLst>
                    <a:ext uri="{9D8B030D-6E8A-4147-A177-3AD203B41FA5}">
                      <a16:colId xmlns:a16="http://schemas.microsoft.com/office/drawing/2014/main" val="20001"/>
                    </a:ext>
                  </a:extLst>
                </a:gridCol>
                <a:gridCol w="1460205">
                  <a:extLst>
                    <a:ext uri="{9D8B030D-6E8A-4147-A177-3AD203B41FA5}">
                      <a16:colId xmlns:a16="http://schemas.microsoft.com/office/drawing/2014/main" val="20002"/>
                    </a:ext>
                  </a:extLst>
                </a:gridCol>
              </a:tblGrid>
              <a:tr h="373768">
                <a:tc gridSpan="3">
                  <a:txBody>
                    <a:bodyPr/>
                    <a:lstStyle/>
                    <a:p>
                      <a:pPr algn="ctr"/>
                      <a:r>
                        <a:rPr lang="en-US" sz="2000" dirty="0">
                          <a:solidFill>
                            <a:schemeClr val="bg2"/>
                          </a:solidFill>
                          <a:latin typeface="Calibri" panose="020F0502020204030204" pitchFamily="34" charset="0"/>
                        </a:rPr>
                        <a:t>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Study</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CLARINET</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0.58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RADIANT-3</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SUN-1111</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Sunitinib</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0.42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Chemo</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rgbClr val="FFFF00"/>
                          </a:solidFill>
                          <a:effectLst>
                            <a:outerShdw blurRad="38100" dist="38100" dir="2700000" algn="tl">
                              <a:srgbClr val="000000">
                                <a:alpha val="43137"/>
                              </a:srgbClr>
                            </a:outerShdw>
                          </a:effectLst>
                          <a:latin typeface="Calibri" panose="020F0502020204030204" pitchFamily="34" charset="0"/>
                        </a:rPr>
                        <a:t>Streptozocin</a:t>
                      </a:r>
                      <a:endParaRPr lang="en-US" sz="1800" b="1" dirty="0">
                        <a:solidFill>
                          <a:srgbClr val="FFFF00"/>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0.57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bl>
          </a:graphicData>
        </a:graphic>
      </p:graphicFrame>
      <p:sp>
        <p:nvSpPr>
          <p:cNvPr id="11" name="TextBox 10"/>
          <p:cNvSpPr txBox="1"/>
          <p:nvPr/>
        </p:nvSpPr>
        <p:spPr>
          <a:xfrm>
            <a:off x="2243604" y="6103702"/>
            <a:ext cx="7886700" cy="492443"/>
          </a:xfrm>
          <a:prstGeom prst="rect">
            <a:avLst/>
          </a:prstGeom>
          <a:noFill/>
        </p:spPr>
        <p:txBody>
          <a:bodyPr wrap="square" rtlCol="0">
            <a:spAutoFit/>
          </a:bodyPr>
          <a:lstStyle/>
          <a:p>
            <a:pPr algn="r" defTabSz="685800" fontAlgn="auto">
              <a:spcBef>
                <a:spcPts val="0"/>
              </a:spcBef>
              <a:spcAft>
                <a:spcPts val="0"/>
              </a:spcAft>
              <a:defRPr/>
            </a:pPr>
            <a:r>
              <a:rPr lang="en-US" sz="1300" i="1" kern="0" dirty="0" err="1">
                <a:solidFill>
                  <a:prstClr val="white"/>
                </a:solidFill>
                <a:latin typeface="Calibri" panose="020F0502020204030204" pitchFamily="34" charset="0"/>
              </a:rPr>
              <a:t>Caplin</a:t>
            </a:r>
            <a:r>
              <a:rPr lang="en-US" sz="1300" i="1" kern="0" dirty="0">
                <a:solidFill>
                  <a:prstClr val="white"/>
                </a:solidFill>
                <a:latin typeface="Calibri" panose="020F0502020204030204" pitchFamily="34" charset="0"/>
              </a:rPr>
              <a:t> M et al NEJM 2014; Yao JC et al NEJM 2011, Raymond E et al NEJM 2011; Pavel M et al Lancet 2011; </a:t>
            </a:r>
            <a:r>
              <a:rPr lang="en-US" sz="1300" i="1" kern="0" dirty="0" err="1">
                <a:solidFill>
                  <a:prstClr val="white"/>
                </a:solidFill>
                <a:latin typeface="Calibri" panose="020F0502020204030204" pitchFamily="34" charset="0"/>
              </a:rPr>
              <a:t>Rinke</a:t>
            </a:r>
            <a:r>
              <a:rPr lang="en-US" sz="1300" i="1" kern="0" dirty="0">
                <a:solidFill>
                  <a:prstClr val="white"/>
                </a:solidFill>
                <a:latin typeface="Calibri" panose="020F0502020204030204" pitchFamily="34" charset="0"/>
              </a:rPr>
              <a:t> A et al JCO 2009; Yao JC et al Lancet 2016; </a:t>
            </a:r>
            <a:r>
              <a:rPr lang="en-US" sz="1300" i="1" kern="0" dirty="0" err="1">
                <a:solidFill>
                  <a:prstClr val="white"/>
                </a:solidFill>
                <a:latin typeface="Calibri" panose="020F0502020204030204" pitchFamily="34" charset="0"/>
              </a:rPr>
              <a:t>Strosberg</a:t>
            </a:r>
            <a:r>
              <a:rPr lang="en-US" sz="1300" i="1" kern="0" dirty="0">
                <a:solidFill>
                  <a:prstClr val="white"/>
                </a:solidFill>
                <a:latin typeface="Calibri" panose="020F0502020204030204" pitchFamily="34" charset="0"/>
              </a:rPr>
              <a:t> J ASCO GI 2015</a:t>
            </a:r>
          </a:p>
        </p:txBody>
      </p:sp>
      <p:graphicFrame>
        <p:nvGraphicFramePr>
          <p:cNvPr id="12" name="Content Placeholder 3"/>
          <p:cNvGraphicFramePr>
            <a:graphicFrameLocks/>
          </p:cNvGraphicFramePr>
          <p:nvPr>
            <p:extLst/>
          </p:nvPr>
        </p:nvGraphicFramePr>
        <p:xfrm>
          <a:off x="7071538" y="2193513"/>
          <a:ext cx="3058767" cy="2616376"/>
        </p:xfrm>
        <a:graphic>
          <a:graphicData uri="http://schemas.openxmlformats.org/drawingml/2006/table">
            <a:tbl>
              <a:tblPr firstRow="1" bandRow="1">
                <a:tableStyleId>{5C22544A-7EE6-4342-B048-85BDC9FD1C3A}</a:tableStyleId>
              </a:tblPr>
              <a:tblGrid>
                <a:gridCol w="1731759">
                  <a:extLst>
                    <a:ext uri="{9D8B030D-6E8A-4147-A177-3AD203B41FA5}">
                      <a16:colId xmlns:a16="http://schemas.microsoft.com/office/drawing/2014/main" val="20000"/>
                    </a:ext>
                  </a:extLst>
                </a:gridCol>
                <a:gridCol w="1327008">
                  <a:extLst>
                    <a:ext uri="{9D8B030D-6E8A-4147-A177-3AD203B41FA5}">
                      <a16:colId xmlns:a16="http://schemas.microsoft.com/office/drawing/2014/main" val="20001"/>
                    </a:ext>
                  </a:extLst>
                </a:gridCol>
              </a:tblGrid>
              <a:tr h="373768">
                <a:tc gridSpan="2">
                  <a:txBody>
                    <a:bodyPr/>
                    <a:lstStyle/>
                    <a:p>
                      <a:pPr algn="ctr"/>
                      <a:r>
                        <a:rPr lang="en-US" sz="2000" dirty="0">
                          <a:solidFill>
                            <a:schemeClr val="bg2"/>
                          </a:solidFill>
                          <a:latin typeface="Calibri" panose="020F0502020204030204" pitchFamily="34" charset="0"/>
                        </a:rPr>
                        <a:t>Non-Pancreatic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Octreotide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Everolimus+LAR</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0.77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0.48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Lu-DOTATATE</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0.21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810408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2579" name="Rectangle 3"/>
          <p:cNvSpPr>
            <a:spLocks noChangeArrowheads="1"/>
          </p:cNvSpPr>
          <p:nvPr/>
        </p:nvSpPr>
        <p:spPr bwMode="auto">
          <a:xfrm>
            <a:off x="5612577" y="2620836"/>
            <a:ext cx="9144000" cy="369332"/>
          </a:xfrm>
          <a:prstGeom prst="rect">
            <a:avLst/>
          </a:prstGeom>
          <a:noFill/>
          <a:ln>
            <a:noFill/>
          </a:ln>
          <a:effectLst>
            <a:outerShdw dist="17961" dir="2700000" algn="ctr" rotWithShape="0">
              <a:schemeClr val="bg2"/>
            </a:outerShdw>
          </a:effectLst>
          <a:extLst/>
        </p:spPr>
        <p:txBody>
          <a:bodyPr>
            <a:spAutoFit/>
          </a:bodyPr>
          <a:lstStyle/>
          <a:p>
            <a:pPr algn="ctr" eaLnBrk="0" hangingPunct="0">
              <a:defRPr/>
            </a:pPr>
            <a:endParaRPr lang="en-US">
              <a:solidFill>
                <a:srgbClr val="FFFFFF"/>
              </a:solidFill>
              <a:effectLst>
                <a:outerShdw blurRad="38100" dist="38100" dir="2700000" algn="tl">
                  <a:srgbClr val="000000">
                    <a:alpha val="43137"/>
                  </a:srgbClr>
                </a:outerShdw>
              </a:effectLst>
              <a:latin typeface="Calibri" panose="020F0502020204030204" pitchFamily="34" charset="0"/>
              <a:ea typeface="MS PGothic" pitchFamily="34" charset="-128"/>
              <a:cs typeface="+mn-cs"/>
            </a:endParaRPr>
          </a:p>
        </p:txBody>
      </p:sp>
      <p:sp>
        <p:nvSpPr>
          <p:cNvPr id="3992580" name="Text Box 4"/>
          <p:cNvSpPr txBox="1">
            <a:spLocks noChangeArrowheads="1"/>
          </p:cNvSpPr>
          <p:nvPr/>
        </p:nvSpPr>
        <p:spPr bwMode="auto">
          <a:xfrm>
            <a:off x="2819400" y="201614"/>
            <a:ext cx="7848600" cy="579437"/>
          </a:xfrm>
          <a:prstGeom prst="rect">
            <a:avLst/>
          </a:prstGeom>
          <a:noFill/>
          <a:ln w="50800">
            <a:noFill/>
            <a:miter lim="800000"/>
            <a:headEnd/>
            <a:tailEnd/>
          </a:ln>
          <a:effectLst/>
        </p:spPr>
        <p:txBody>
          <a:bodyPr>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eaLnBrk="0" hangingPunct="0">
              <a:buFont typeface="Monotype Sorts" charset="2"/>
              <a:buNone/>
              <a:defRPr/>
            </a:pPr>
            <a:r>
              <a:rPr lang="en-US" altLang="en-US" sz="3200">
                <a:solidFill>
                  <a:srgbClr val="FFF88C"/>
                </a:solidFill>
                <a:effectLst>
                  <a:outerShdw blurRad="38100" dist="38100" dir="2700000" algn="tl">
                    <a:srgbClr val="000000"/>
                  </a:outerShdw>
                </a:effectLst>
                <a:latin typeface="Calibri" pitchFamily="34" charset="0"/>
                <a:cs typeface="+mn-cs"/>
              </a:rPr>
              <a:t>Distinguished Program Faculty</a:t>
            </a:r>
          </a:p>
        </p:txBody>
      </p:sp>
      <p:sp>
        <p:nvSpPr>
          <p:cNvPr id="3" name="Rectangle 2"/>
          <p:cNvSpPr>
            <a:spLocks noChangeArrowheads="1"/>
          </p:cNvSpPr>
          <p:nvPr/>
        </p:nvSpPr>
        <p:spPr bwMode="auto">
          <a:xfrm>
            <a:off x="1861400" y="1693088"/>
            <a:ext cx="184731" cy="5539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hangingPunct="0"/>
            <a:br>
              <a:rPr lang="en-US" altLang="en-US" sz="1200" dirty="0">
                <a:solidFill>
                  <a:srgbClr val="2F2F2F"/>
                </a:solidFill>
                <a:latin typeface="Calibri" panose="020F0502020204030204" pitchFamily="34" charset="0"/>
              </a:rPr>
            </a:br>
            <a:endParaRPr lang="en-US" altLang="en-US" dirty="0">
              <a:latin typeface="Arial" panose="020B0604020202020204" pitchFamily="34" charset="0"/>
            </a:endParaRPr>
          </a:p>
        </p:txBody>
      </p:sp>
      <p:sp>
        <p:nvSpPr>
          <p:cNvPr id="7" name="TextBox 6"/>
          <p:cNvSpPr txBox="1"/>
          <p:nvPr/>
        </p:nvSpPr>
        <p:spPr>
          <a:xfrm>
            <a:off x="431123" y="1432432"/>
            <a:ext cx="5365619" cy="5170646"/>
          </a:xfrm>
          <a:prstGeom prst="rect">
            <a:avLst/>
          </a:prstGeom>
          <a:noFill/>
        </p:spPr>
        <p:txBody>
          <a:bodyPr wrap="square" rtlCol="0">
            <a:spAutoFit/>
          </a:bodyPr>
          <a:lstStyle/>
          <a:p>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Edward M. Wolin, MD  - Program Chair</a:t>
            </a:r>
            <a:endParaRPr lang="en-US" sz="2200"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Neuroendocrine Tumor Program </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Einstein Center for Cancer Care </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Medical System </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Albert Einstein College of Medicine </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New York, NY</a:t>
            </a:r>
          </a:p>
          <a:p>
            <a:endPar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David C. Metz, MD  </a:t>
            </a:r>
            <a:r>
              <a:rPr lang="en-US" sz="2200" b="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endPar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Professor of Medicine  </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University of Pennsylvania  </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Associate Chief for Clinical Affairs, GI Division </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Hospital of the University of Pennsylvania  </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Philadelphia, PA</a:t>
            </a:r>
          </a:p>
          <a:p>
            <a:endPar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endPar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8" name="TextBox 7"/>
          <p:cNvSpPr txBox="1"/>
          <p:nvPr/>
        </p:nvSpPr>
        <p:spPr>
          <a:xfrm>
            <a:off x="6506487" y="1432432"/>
            <a:ext cx="5064502" cy="4832092"/>
          </a:xfrm>
          <a:prstGeom prst="rect">
            <a:avLst/>
          </a:prstGeom>
          <a:noFill/>
        </p:spPr>
        <p:txBody>
          <a:bodyPr wrap="square" rtlCol="0">
            <a:spAutoFit/>
          </a:bodyPr>
          <a:lstStyle/>
          <a:p>
            <a:pPr fontAlgn="auto">
              <a:spcBef>
                <a:spcPts val="0"/>
              </a:spcBef>
              <a:spcAft>
                <a:spcPts val="0"/>
              </a:spcAft>
              <a:defRPr/>
            </a:pPr>
            <a:r>
              <a:rPr lang="en-US" altLang="en-US" sz="2200" b="1" kern="0" dirty="0">
                <a:solidFill>
                  <a:srgbClr val="CCFFCC"/>
                </a:solidFill>
                <a:effectLst>
                  <a:outerShdw blurRad="38100" dist="38100" dir="2700000" algn="tl">
                    <a:srgbClr val="000000">
                      <a:alpha val="43137"/>
                    </a:srgbClr>
                  </a:outerShdw>
                </a:effectLst>
                <a:latin typeface="Calibri" panose="020F0502020204030204" pitchFamily="34" charset="0"/>
              </a:rPr>
              <a:t>ALEXANDRIA T. PHAN, MD FACP</a:t>
            </a:r>
          </a:p>
          <a:p>
            <a:pPr fontAlgn="auto">
              <a:spcBef>
                <a:spcPts val="0"/>
              </a:spcBef>
              <a:spcAft>
                <a:spcPts val="0"/>
              </a:spcAft>
              <a:defRPr/>
            </a:pPr>
            <a:r>
              <a:rPr lang="en-US" sz="2200" kern="0" dirty="0">
                <a:solidFill>
                  <a:srgbClr val="FFFFFF"/>
                </a:solidFill>
                <a:effectLst>
                  <a:outerShdw blurRad="38100" dist="38100" dir="2700000" algn="tl">
                    <a:srgbClr val="000000">
                      <a:alpha val="43137"/>
                    </a:srgbClr>
                  </a:outerShdw>
                </a:effectLst>
                <a:latin typeface="Calibri" panose="020F0502020204030204" pitchFamily="34" charset="0"/>
              </a:rPr>
              <a:t>Professor | University of New Mexico NCI Designated Comprehensive Cancer Center Albuquerque, NM | Director of GI Working Group</a:t>
            </a:r>
            <a:endParaRPr lang="en-US" altLang="en-US" sz="2200" kern="0" dirty="0">
              <a:solidFill>
                <a:srgbClr val="FFFFFF"/>
              </a:solidFill>
              <a:effectLst>
                <a:outerShdw blurRad="38100" dist="38100" dir="2700000" algn="tl">
                  <a:srgbClr val="000000">
                    <a:alpha val="43137"/>
                  </a:srgbClr>
                </a:outerShdw>
              </a:effectLst>
              <a:latin typeface="Calibri" panose="020F0502020204030204" pitchFamily="34" charset="0"/>
            </a:endParaRPr>
          </a:p>
          <a:p>
            <a:endPar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Philip </a:t>
            </a:r>
            <a:r>
              <a:rPr lang="en-US" sz="2200" b="1" dirty="0" err="1">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Agop</a:t>
            </a:r>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Philip, MD, PhD, FRCP</a:t>
            </a:r>
            <a:endParaRPr lang="en-US" sz="2200"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Professor of Oncology and Medicine</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Vice President of Medical Affairs</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Leader, GI &amp; Neuroendocrine Tumor </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Multidisciplinary Team</a:t>
            </a:r>
          </a:p>
          <a:p>
            <a:r>
              <a:rPr lang="en-US" sz="220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Karmanos</a:t>
            </a:r>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Cancer Center</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Wayne State University School of Medicine</a:t>
            </a:r>
          </a:p>
          <a:p>
            <a:r>
              <a:rPr lang="en-US" sz="22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Detroit, MI</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4498" y="646486"/>
            <a:ext cx="8341242" cy="2852737"/>
          </a:xfrm>
          <a:noFill/>
        </p:spPr>
        <p:txBody>
          <a:bodyPr>
            <a:normAutofit/>
          </a:bodyPr>
          <a:lstStyle/>
          <a:p>
            <a:r>
              <a:rPr lang="en-US" dirty="0" err="1">
                <a:solidFill>
                  <a:srgbClr val="FFFF99"/>
                </a:solidFill>
                <a:latin typeface="Calibri" panose="020F0502020204030204" pitchFamily="34" charset="0"/>
              </a:rPr>
              <a:t>Streptozocin</a:t>
            </a:r>
            <a:r>
              <a:rPr lang="en-US" dirty="0">
                <a:solidFill>
                  <a:srgbClr val="FFFF99"/>
                </a:solidFill>
                <a:latin typeface="Calibri" panose="020F0502020204030204" pitchFamily="34" charset="0"/>
              </a:rPr>
              <a:t> was evaluated in RCT showing improved TTP or OS in PNETs</a:t>
            </a:r>
          </a:p>
        </p:txBody>
      </p:sp>
      <p:sp>
        <p:nvSpPr>
          <p:cNvPr id="3" name="Text Placeholder 2"/>
          <p:cNvSpPr>
            <a:spLocks noGrp="1"/>
          </p:cNvSpPr>
          <p:nvPr>
            <p:ph type="body" idx="1"/>
          </p:nvPr>
        </p:nvSpPr>
        <p:spPr>
          <a:xfrm>
            <a:off x="4301756" y="4299347"/>
            <a:ext cx="3306727" cy="547842"/>
          </a:xfrm>
          <a:solidFill>
            <a:schemeClr val="accent1">
              <a:lumMod val="20000"/>
              <a:lumOff val="80000"/>
            </a:schemeClr>
          </a:solidFill>
          <a:scene3d>
            <a:camera prst="orthographicFront"/>
            <a:lightRig rig="threePt" dir="t"/>
          </a:scene3d>
          <a:sp3d>
            <a:bevelT/>
          </a:sp3d>
        </p:spPr>
        <p:txBody>
          <a:bodyPr/>
          <a:lstStyle/>
          <a:p>
            <a:pPr algn="ctr"/>
            <a:r>
              <a:rPr lang="en-US" sz="2800" dirty="0">
                <a:solidFill>
                  <a:schemeClr val="bg2"/>
                </a:solidFill>
                <a:effectLst/>
                <a:latin typeface="Calibri" panose="020F0502020204030204" pitchFamily="34" charset="0"/>
              </a:rPr>
              <a:t>FDA INDICATION</a:t>
            </a:r>
          </a:p>
        </p:txBody>
      </p:sp>
      <p:sp>
        <p:nvSpPr>
          <p:cNvPr id="5" name="TextBox 4"/>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Tree>
    <p:extLst>
      <p:ext uri="{BB962C8B-B14F-4D97-AF65-F5344CB8AC3E}">
        <p14:creationId xmlns:p14="http://schemas.microsoft.com/office/powerpoint/2010/main" val="31328684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64" y="1325534"/>
            <a:ext cx="8249717" cy="2159000"/>
          </a:xfrm>
        </p:spPr>
        <p:txBody>
          <a:bodyPr>
            <a:noAutofit/>
          </a:bodyPr>
          <a:lstStyle/>
          <a:p>
            <a:r>
              <a:rPr lang="en-US" dirty="0">
                <a:solidFill>
                  <a:srgbClr val="FFFF99"/>
                </a:solidFill>
                <a:latin typeface="Calibri" panose="020F0502020204030204" pitchFamily="34" charset="0"/>
              </a:rPr>
              <a:t>For </a:t>
            </a:r>
            <a:r>
              <a:rPr lang="en-US" dirty="0" err="1">
                <a:solidFill>
                  <a:srgbClr val="FFFF99"/>
                </a:solidFill>
                <a:latin typeface="Calibri" panose="020F0502020204030204" pitchFamily="34" charset="0"/>
              </a:rPr>
              <a:t>midgut</a:t>
            </a:r>
            <a:r>
              <a:rPr lang="en-US" dirty="0">
                <a:solidFill>
                  <a:srgbClr val="FFFF99"/>
                </a:solidFill>
                <a:latin typeface="Calibri" panose="020F0502020204030204" pitchFamily="34" charset="0"/>
              </a:rPr>
              <a:t>, lung and thymus NETs (carcinoid tumors)</a:t>
            </a:r>
          </a:p>
          <a:p>
            <a:pPr lvl="1">
              <a:buClr>
                <a:srgbClr val="00FFFF"/>
              </a:buClr>
            </a:pPr>
            <a:r>
              <a:rPr lang="en-US" sz="2800" dirty="0">
                <a:latin typeface="Calibri" panose="020F0502020204030204" pitchFamily="34" charset="0"/>
              </a:rPr>
              <a:t>Clinically significant progressive disease AND no other options feasible</a:t>
            </a:r>
          </a:p>
          <a:p>
            <a:pPr marL="455613" lvl="1" indent="0">
              <a:buNone/>
            </a:pPr>
            <a:endParaRPr lang="en-US" sz="2800" dirty="0">
              <a:latin typeface="Calibri" panose="020F0502020204030204" pitchFamily="34" charset="0"/>
            </a:endParaRPr>
          </a:p>
          <a:p>
            <a:r>
              <a:rPr lang="en-US" dirty="0">
                <a:solidFill>
                  <a:srgbClr val="FFFF99"/>
                </a:solidFill>
                <a:latin typeface="Calibri" panose="020F0502020204030204" pitchFamily="34" charset="0"/>
              </a:rPr>
              <a:t>For pancreatic NETs</a:t>
            </a:r>
          </a:p>
          <a:p>
            <a:pPr lvl="1">
              <a:buClr>
                <a:srgbClr val="00FFFF"/>
              </a:buClr>
            </a:pPr>
            <a:r>
              <a:rPr lang="en-US" sz="2800" dirty="0">
                <a:latin typeface="Calibri" panose="020F0502020204030204" pitchFamily="34" charset="0"/>
              </a:rPr>
              <a:t>Clinically symptomatic</a:t>
            </a:r>
          </a:p>
          <a:p>
            <a:pPr lvl="1">
              <a:buClr>
                <a:srgbClr val="00FFFF"/>
              </a:buClr>
            </a:pPr>
            <a:r>
              <a:rPr lang="en-US" sz="2800" dirty="0">
                <a:latin typeface="Calibri" panose="020F0502020204030204" pitchFamily="34" charset="0"/>
              </a:rPr>
              <a:t>Clinically significant tumor burden</a:t>
            </a:r>
          </a:p>
          <a:p>
            <a:pPr lvl="1">
              <a:buClr>
                <a:srgbClr val="00FFFF"/>
              </a:buClr>
            </a:pPr>
            <a:r>
              <a:rPr lang="en-US" sz="2800" dirty="0">
                <a:latin typeface="Calibri" panose="020F0502020204030204" pitchFamily="34" charset="0"/>
              </a:rPr>
              <a:t>Clinically significant progressive disease</a:t>
            </a:r>
          </a:p>
        </p:txBody>
      </p:sp>
      <p:sp>
        <p:nvSpPr>
          <p:cNvPr id="4" name="TextBox 3"/>
          <p:cNvSpPr txBox="1"/>
          <p:nvPr/>
        </p:nvSpPr>
        <p:spPr>
          <a:xfrm>
            <a:off x="2809700" y="55421"/>
            <a:ext cx="7858300" cy="877163"/>
          </a:xfrm>
          <a:prstGeom prst="rect">
            <a:avLst/>
          </a:prstGeom>
          <a:noFill/>
        </p:spPr>
        <p:txBody>
          <a:bodyPr wrap="square" rtlCol="0">
            <a:spAutoFit/>
          </a:bodyPr>
          <a:lstStyle/>
          <a:p>
            <a:pPr algn="ctr" fontAlgn="auto">
              <a:spcBef>
                <a:spcPts val="0"/>
              </a:spcBef>
              <a:spcAft>
                <a:spcPts val="0"/>
              </a:spcAft>
              <a:defRPr/>
            </a:pPr>
            <a:r>
              <a:rPr lang="en-US" sz="2800" kern="0" dirty="0">
                <a:solidFill>
                  <a:srgbClr val="FFFF99"/>
                </a:solidFill>
                <a:effectLst>
                  <a:outerShdw blurRad="38100" dist="38100" dir="2700000" algn="tl">
                    <a:srgbClr val="000000"/>
                  </a:outerShdw>
                </a:effectLst>
                <a:latin typeface="Calibri" panose="020F0502020204030204" pitchFamily="34" charset="0"/>
              </a:rPr>
              <a:t>2016 NCCN Guidelines for Cytotoxic Chemotherapy</a:t>
            </a:r>
            <a:br>
              <a:rPr lang="en-US" sz="2800" kern="0" dirty="0">
                <a:solidFill>
                  <a:srgbClr val="FFFF99"/>
                </a:solidFill>
                <a:effectLst>
                  <a:outerShdw blurRad="38100" dist="38100" dir="2700000" algn="tl">
                    <a:srgbClr val="000000"/>
                  </a:outerShdw>
                </a:effectLst>
                <a:latin typeface="Calibri" panose="020F0502020204030204" pitchFamily="34" charset="0"/>
              </a:rPr>
            </a:br>
            <a:r>
              <a:rPr lang="en-US" sz="2300" kern="0" dirty="0" err="1">
                <a:solidFill>
                  <a:srgbClr val="FFFF99"/>
                </a:solidFill>
                <a:effectLst>
                  <a:outerShdw blurRad="38100" dist="38100" dir="2700000" algn="tl">
                    <a:srgbClr val="000000"/>
                  </a:outerShdw>
                </a:effectLst>
                <a:latin typeface="Calibri" panose="020F0502020204030204" pitchFamily="34" charset="0"/>
              </a:rPr>
              <a:t>Streptozocin</a:t>
            </a:r>
            <a:r>
              <a:rPr lang="en-US" sz="2300" kern="0" dirty="0">
                <a:solidFill>
                  <a:srgbClr val="FFFF99"/>
                </a:solidFill>
                <a:effectLst>
                  <a:outerShdw blurRad="38100" dist="38100" dir="2700000" algn="tl">
                    <a:srgbClr val="000000"/>
                  </a:outerShdw>
                </a:effectLst>
                <a:latin typeface="Calibri" panose="020F0502020204030204" pitchFamily="34" charset="0"/>
              </a:rPr>
              <a:t>- or Temozolomide-based Chemotherapy </a:t>
            </a:r>
          </a:p>
        </p:txBody>
      </p:sp>
    </p:spTree>
    <p:extLst>
      <p:ext uri="{BB962C8B-B14F-4D97-AF65-F5344CB8AC3E}">
        <p14:creationId xmlns:p14="http://schemas.microsoft.com/office/powerpoint/2010/main" val="22218748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64" y="1325534"/>
            <a:ext cx="8249717" cy="2159000"/>
          </a:xfrm>
        </p:spPr>
        <p:txBody>
          <a:bodyPr>
            <a:noAutofit/>
          </a:bodyPr>
          <a:lstStyle/>
          <a:p>
            <a:r>
              <a:rPr lang="en-US" dirty="0">
                <a:solidFill>
                  <a:srgbClr val="FFFF99"/>
                </a:solidFill>
                <a:latin typeface="Calibri" panose="020F0502020204030204" pitchFamily="34" charset="0"/>
              </a:rPr>
              <a:t>For </a:t>
            </a:r>
            <a:r>
              <a:rPr lang="en-US" dirty="0" err="1">
                <a:solidFill>
                  <a:srgbClr val="FFFF99"/>
                </a:solidFill>
                <a:latin typeface="Calibri" panose="020F0502020204030204" pitchFamily="34" charset="0"/>
              </a:rPr>
              <a:t>midgut</a:t>
            </a:r>
            <a:r>
              <a:rPr lang="en-US" dirty="0">
                <a:solidFill>
                  <a:srgbClr val="FFFF99"/>
                </a:solidFill>
                <a:latin typeface="Calibri" panose="020F0502020204030204" pitchFamily="34" charset="0"/>
              </a:rPr>
              <a:t>, lung and thymus NETs (carcinoid tumors)</a:t>
            </a:r>
          </a:p>
          <a:p>
            <a:pPr lvl="1">
              <a:buClr>
                <a:srgbClr val="00FFFF"/>
              </a:buClr>
            </a:pPr>
            <a:r>
              <a:rPr lang="en-US" sz="2800" dirty="0">
                <a:latin typeface="Calibri" panose="020F0502020204030204" pitchFamily="34" charset="0"/>
              </a:rPr>
              <a:t>Clinically significant progressive disease AND no other options feasible</a:t>
            </a:r>
          </a:p>
          <a:p>
            <a:pPr marL="455613" lvl="1" indent="0">
              <a:buNone/>
            </a:pPr>
            <a:endParaRPr lang="en-US" sz="2800" dirty="0">
              <a:latin typeface="Calibri" panose="020F0502020204030204" pitchFamily="34" charset="0"/>
            </a:endParaRPr>
          </a:p>
          <a:p>
            <a:r>
              <a:rPr lang="en-US" dirty="0">
                <a:solidFill>
                  <a:srgbClr val="FFFF99"/>
                </a:solidFill>
                <a:latin typeface="Calibri" panose="020F0502020204030204" pitchFamily="34" charset="0"/>
              </a:rPr>
              <a:t>For pancreatic NETs</a:t>
            </a:r>
          </a:p>
          <a:p>
            <a:pPr lvl="1">
              <a:buClr>
                <a:srgbClr val="00FFFF"/>
              </a:buClr>
            </a:pPr>
            <a:r>
              <a:rPr lang="en-US" sz="2800" dirty="0">
                <a:solidFill>
                  <a:srgbClr val="FFFF99"/>
                </a:solidFill>
                <a:latin typeface="Calibri" panose="020F0502020204030204" pitchFamily="34" charset="0"/>
              </a:rPr>
              <a:t>Clinically symptomatic</a:t>
            </a:r>
          </a:p>
          <a:p>
            <a:pPr lvl="1">
              <a:buClr>
                <a:srgbClr val="00FFFF"/>
              </a:buClr>
            </a:pPr>
            <a:r>
              <a:rPr lang="en-US" sz="2800" dirty="0">
                <a:latin typeface="Calibri" panose="020F0502020204030204" pitchFamily="34" charset="0"/>
              </a:rPr>
              <a:t>Clinically significant tumor burden</a:t>
            </a:r>
          </a:p>
          <a:p>
            <a:pPr lvl="1">
              <a:buClr>
                <a:srgbClr val="00FFFF"/>
              </a:buClr>
            </a:pPr>
            <a:r>
              <a:rPr lang="en-US" sz="2800" dirty="0">
                <a:latin typeface="Calibri" panose="020F0502020204030204" pitchFamily="34" charset="0"/>
              </a:rPr>
              <a:t>Clinically significant progressive disease</a:t>
            </a:r>
          </a:p>
        </p:txBody>
      </p:sp>
      <p:sp>
        <p:nvSpPr>
          <p:cNvPr id="4" name="TextBox 3"/>
          <p:cNvSpPr txBox="1"/>
          <p:nvPr/>
        </p:nvSpPr>
        <p:spPr>
          <a:xfrm>
            <a:off x="2809700" y="55421"/>
            <a:ext cx="7858300" cy="877163"/>
          </a:xfrm>
          <a:prstGeom prst="rect">
            <a:avLst/>
          </a:prstGeom>
          <a:noFill/>
        </p:spPr>
        <p:txBody>
          <a:bodyPr wrap="square" rtlCol="0">
            <a:spAutoFit/>
          </a:bodyPr>
          <a:lstStyle/>
          <a:p>
            <a:pPr algn="ctr" fontAlgn="auto">
              <a:spcBef>
                <a:spcPts val="0"/>
              </a:spcBef>
              <a:spcAft>
                <a:spcPts val="0"/>
              </a:spcAft>
              <a:defRPr/>
            </a:pPr>
            <a:r>
              <a:rPr lang="en-US" sz="2800" kern="0" dirty="0">
                <a:solidFill>
                  <a:srgbClr val="FFFF99"/>
                </a:solidFill>
                <a:effectLst>
                  <a:outerShdw blurRad="38100" dist="38100" dir="2700000" algn="tl">
                    <a:srgbClr val="000000"/>
                  </a:outerShdw>
                </a:effectLst>
                <a:latin typeface="Calibri" panose="020F0502020204030204" pitchFamily="34" charset="0"/>
              </a:rPr>
              <a:t>2016 NCCN Guidelines for Cytotoxic Chemotherapy</a:t>
            </a:r>
            <a:br>
              <a:rPr lang="en-US" sz="2800" kern="0" dirty="0">
                <a:solidFill>
                  <a:srgbClr val="FFFF99"/>
                </a:solidFill>
                <a:effectLst>
                  <a:outerShdw blurRad="38100" dist="38100" dir="2700000" algn="tl">
                    <a:srgbClr val="000000"/>
                  </a:outerShdw>
                </a:effectLst>
                <a:latin typeface="Calibri" panose="020F0502020204030204" pitchFamily="34" charset="0"/>
              </a:rPr>
            </a:br>
            <a:r>
              <a:rPr lang="en-US" sz="2300" kern="0" dirty="0" err="1">
                <a:solidFill>
                  <a:srgbClr val="FFFF99"/>
                </a:solidFill>
                <a:effectLst>
                  <a:outerShdw blurRad="38100" dist="38100" dir="2700000" algn="tl">
                    <a:srgbClr val="000000"/>
                  </a:outerShdw>
                </a:effectLst>
                <a:latin typeface="Calibri" panose="020F0502020204030204" pitchFamily="34" charset="0"/>
              </a:rPr>
              <a:t>Streptozocin</a:t>
            </a:r>
            <a:r>
              <a:rPr lang="en-US" sz="2300" kern="0" dirty="0">
                <a:solidFill>
                  <a:srgbClr val="FFFF99"/>
                </a:solidFill>
                <a:effectLst>
                  <a:outerShdw blurRad="38100" dist="38100" dir="2700000" algn="tl">
                    <a:srgbClr val="000000"/>
                  </a:outerShdw>
                </a:effectLst>
                <a:latin typeface="Calibri" panose="020F0502020204030204" pitchFamily="34" charset="0"/>
              </a:rPr>
              <a:t>- or Temozolomide-based Chemotherapy </a:t>
            </a:r>
          </a:p>
        </p:txBody>
      </p:sp>
      <p:sp>
        <p:nvSpPr>
          <p:cNvPr id="5" name="Rectangle 4"/>
          <p:cNvSpPr/>
          <p:nvPr/>
        </p:nvSpPr>
        <p:spPr>
          <a:xfrm>
            <a:off x="2307839" y="1838505"/>
            <a:ext cx="7484165" cy="1263924"/>
          </a:xfrm>
          <a:prstGeom prst="rect">
            <a:avLst/>
          </a:prstGeom>
          <a:solidFill>
            <a:srgbClr val="CCFFCC"/>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Cytotoxic chemotherapy recommended if clinically significant progressive disease </a:t>
            </a:r>
            <a:r>
              <a:rPr lang="en-US" sz="2100" b="1" i="1" u="sng" kern="0" dirty="0">
                <a:solidFill>
                  <a:srgbClr val="000000"/>
                </a:solidFill>
                <a:latin typeface="Calibri" panose="020F0502020204030204" pitchFamily="34" charset="0"/>
                <a:ea typeface="Tahoma"/>
                <a:cs typeface="Tahoma"/>
              </a:rPr>
              <a:t>AND no other options feasible</a:t>
            </a:r>
          </a:p>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(only </a:t>
            </a:r>
            <a:r>
              <a:rPr lang="en-US" sz="2100" kern="0" dirty="0" err="1">
                <a:solidFill>
                  <a:srgbClr val="000000"/>
                </a:solidFill>
                <a:latin typeface="Calibri" panose="020F0502020204030204" pitchFamily="34" charset="0"/>
                <a:ea typeface="Tahoma"/>
                <a:cs typeface="Tahoma"/>
              </a:rPr>
              <a:t>Streptozocin</a:t>
            </a:r>
            <a:r>
              <a:rPr lang="en-US" sz="2100" kern="0" dirty="0">
                <a:solidFill>
                  <a:srgbClr val="000000"/>
                </a:solidFill>
                <a:latin typeface="Calibri" panose="020F0502020204030204" pitchFamily="34" charset="0"/>
                <a:ea typeface="Tahoma"/>
                <a:cs typeface="Tahoma"/>
              </a:rPr>
              <a:t> was FDA approved)</a:t>
            </a:r>
          </a:p>
        </p:txBody>
      </p:sp>
      <p:sp>
        <p:nvSpPr>
          <p:cNvPr id="6" name="Rectangle 5"/>
          <p:cNvSpPr/>
          <p:nvPr/>
        </p:nvSpPr>
        <p:spPr>
          <a:xfrm>
            <a:off x="2307838" y="3877490"/>
            <a:ext cx="7484165" cy="1531421"/>
          </a:xfrm>
          <a:prstGeom prst="rect">
            <a:avLst/>
          </a:prstGeom>
          <a:solidFill>
            <a:srgbClr val="CCFF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Cytotoxic chemotherapy recommended for front line and progressive disease with significant tumor burden</a:t>
            </a:r>
          </a:p>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(only </a:t>
            </a:r>
            <a:r>
              <a:rPr lang="en-US" sz="2100" kern="0" dirty="0" err="1">
                <a:solidFill>
                  <a:srgbClr val="000000"/>
                </a:solidFill>
                <a:latin typeface="Calibri" panose="020F0502020204030204" pitchFamily="34" charset="0"/>
                <a:ea typeface="Tahoma"/>
                <a:cs typeface="Tahoma"/>
              </a:rPr>
              <a:t>Streptozocin</a:t>
            </a:r>
            <a:r>
              <a:rPr lang="en-US" sz="2100" kern="0" dirty="0">
                <a:solidFill>
                  <a:srgbClr val="000000"/>
                </a:solidFill>
                <a:latin typeface="Calibri" panose="020F0502020204030204" pitchFamily="34" charset="0"/>
                <a:ea typeface="Tahoma"/>
                <a:cs typeface="Tahoma"/>
              </a:rPr>
              <a:t> was FDA approved)  </a:t>
            </a:r>
          </a:p>
        </p:txBody>
      </p:sp>
    </p:spTree>
    <p:extLst>
      <p:ext uri="{BB962C8B-B14F-4D97-AF65-F5344CB8AC3E}">
        <p14:creationId xmlns:p14="http://schemas.microsoft.com/office/powerpoint/2010/main" val="2984205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993715" y="359407"/>
            <a:ext cx="7886700" cy="2852737"/>
          </a:xfrm>
        </p:spPr>
        <p:txBody>
          <a:bodyPr/>
          <a:lstStyle/>
          <a:p>
            <a:r>
              <a:rPr lang="en-US" dirty="0">
                <a:solidFill>
                  <a:srgbClr val="FFFF99"/>
                </a:solidFill>
                <a:latin typeface="Calibri" panose="020F0502020204030204" pitchFamily="34" charset="0"/>
              </a:rPr>
              <a:t>Paradigm Changing </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MEDICAL Therapy</a:t>
            </a:r>
          </a:p>
        </p:txBody>
      </p:sp>
      <p:sp>
        <p:nvSpPr>
          <p:cNvPr id="7" name="Text Placeholder 2"/>
          <p:cNvSpPr>
            <a:spLocks noGrp="1"/>
          </p:cNvSpPr>
          <p:nvPr>
            <p:ph type="body" idx="1"/>
          </p:nvPr>
        </p:nvSpPr>
        <p:spPr>
          <a:xfrm>
            <a:off x="1993715" y="3579374"/>
            <a:ext cx="7886700" cy="1500187"/>
          </a:xfrm>
        </p:spPr>
        <p:txBody>
          <a:bodyPr>
            <a:noAutofit/>
          </a:bodyPr>
          <a:lstStyle/>
          <a:p>
            <a:pPr algn="ctr"/>
            <a:r>
              <a:rPr lang="en-US" sz="2800" dirty="0">
                <a:solidFill>
                  <a:srgbClr val="7F7F7F"/>
                </a:solidFill>
                <a:effectLst/>
                <a:latin typeface="Calibri" panose="020F0502020204030204" pitchFamily="34" charset="0"/>
              </a:rPr>
              <a:t>Chemotherapy</a:t>
            </a:r>
          </a:p>
          <a:p>
            <a:pPr algn="ctr"/>
            <a:r>
              <a:rPr lang="en-US" sz="2800" dirty="0" err="1">
                <a:solidFill>
                  <a:schemeClr val="tx1"/>
                </a:solidFill>
                <a:effectLst/>
                <a:latin typeface="Calibri" panose="020F0502020204030204" pitchFamily="34" charset="0"/>
              </a:rPr>
              <a:t>Somatostatin</a:t>
            </a:r>
            <a:r>
              <a:rPr lang="en-US" sz="2800" dirty="0">
                <a:solidFill>
                  <a:schemeClr val="tx1"/>
                </a:solidFill>
                <a:effectLst/>
                <a:latin typeface="Calibri" panose="020F0502020204030204" pitchFamily="34" charset="0"/>
              </a:rPr>
              <a:t> Analogs</a:t>
            </a:r>
          </a:p>
          <a:p>
            <a:pPr algn="ctr"/>
            <a:r>
              <a:rPr lang="en-US" sz="2800" dirty="0">
                <a:solidFill>
                  <a:srgbClr val="7F7F7F"/>
                </a:solidFill>
                <a:effectLst/>
                <a:latin typeface="Calibri" panose="020F0502020204030204" pitchFamily="34" charset="0"/>
              </a:rPr>
              <a:t>Targeted Small Molecular Therapy</a:t>
            </a:r>
          </a:p>
        </p:txBody>
      </p:sp>
      <p:sp>
        <p:nvSpPr>
          <p:cNvPr id="8" name="Title 1"/>
          <p:cNvSpPr txBox="1">
            <a:spLocks/>
          </p:cNvSpPr>
          <p:nvPr/>
        </p:nvSpPr>
        <p:spPr>
          <a:xfrm>
            <a:off x="2909888" y="100566"/>
            <a:ext cx="7758112"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800" kern="0" dirty="0">
                <a:solidFill>
                  <a:srgbClr val="FFFF99"/>
                </a:solidFill>
                <a:latin typeface="Calibri" panose="020F0502020204030204" pitchFamily="34" charset="0"/>
              </a:rPr>
              <a:t>A Year 2017 Technology, Pharmacology, </a:t>
            </a:r>
          </a:p>
          <a:p>
            <a:pPr>
              <a:defRPr/>
            </a:pPr>
            <a:r>
              <a:rPr lang="en-US" sz="2800" kern="0" dirty="0">
                <a:solidFill>
                  <a:srgbClr val="FFFF99"/>
                </a:solidFill>
                <a:latin typeface="Calibri" panose="020F0502020204030204" pitchFamily="34" charset="0"/>
              </a:rPr>
              <a:t>and Surgical  Update</a:t>
            </a:r>
            <a:br>
              <a:rPr lang="en-US" sz="2800" kern="0" dirty="0">
                <a:solidFill>
                  <a:srgbClr val="FFFF99"/>
                </a:solidFill>
                <a:latin typeface="Calibri" panose="020F0502020204030204" pitchFamily="34" charset="0"/>
              </a:rPr>
            </a:br>
            <a:r>
              <a:rPr lang="en-US" sz="2800" kern="0" dirty="0">
                <a:solidFill>
                  <a:srgbClr val="FFFF99"/>
                </a:solidFill>
                <a:latin typeface="Calibri" panose="020F0502020204030204" pitchFamily="34" charset="0"/>
              </a:rPr>
              <a:t>    </a:t>
            </a:r>
            <a:endParaRPr lang="en-US" sz="2800" kern="0" dirty="0">
              <a:solidFill>
                <a:srgbClr val="FFFF99"/>
              </a:solidFill>
              <a:effectLst/>
              <a:latin typeface="Calibri" panose="020F0502020204030204" pitchFamily="34" charset="0"/>
            </a:endParaRPr>
          </a:p>
        </p:txBody>
      </p:sp>
    </p:spTree>
    <p:extLst>
      <p:ext uri="{BB962C8B-B14F-4D97-AF65-F5344CB8AC3E}">
        <p14:creationId xmlns:p14="http://schemas.microsoft.com/office/powerpoint/2010/main" val="20617193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6934692" y="2043855"/>
            <a:ext cx="3345223" cy="284712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sp>
        <p:nvSpPr>
          <p:cNvPr id="9" name="Rectangle 8"/>
          <p:cNvSpPr/>
          <p:nvPr/>
        </p:nvSpPr>
        <p:spPr bwMode="auto">
          <a:xfrm>
            <a:off x="1731824" y="2043859"/>
            <a:ext cx="4656572" cy="253877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graphicFrame>
        <p:nvGraphicFramePr>
          <p:cNvPr id="10" name="Content Placeholder 3"/>
          <p:cNvGraphicFramePr>
            <a:graphicFrameLocks noGrp="1"/>
          </p:cNvGraphicFramePr>
          <p:nvPr>
            <p:ph idx="1"/>
            <p:extLst/>
          </p:nvPr>
        </p:nvGraphicFramePr>
        <p:xfrm>
          <a:off x="1874877" y="2226466"/>
          <a:ext cx="4380615" cy="2242608"/>
        </p:xfrm>
        <a:graphic>
          <a:graphicData uri="http://schemas.openxmlformats.org/drawingml/2006/table">
            <a:tbl>
              <a:tblPr firstRow="1" bandRow="1">
                <a:tableStyleId>{5C22544A-7EE6-4342-B048-85BDC9FD1C3A}</a:tableStyleId>
              </a:tblPr>
              <a:tblGrid>
                <a:gridCol w="1460205">
                  <a:extLst>
                    <a:ext uri="{9D8B030D-6E8A-4147-A177-3AD203B41FA5}">
                      <a16:colId xmlns:a16="http://schemas.microsoft.com/office/drawing/2014/main" val="20000"/>
                    </a:ext>
                  </a:extLst>
                </a:gridCol>
                <a:gridCol w="1460205">
                  <a:extLst>
                    <a:ext uri="{9D8B030D-6E8A-4147-A177-3AD203B41FA5}">
                      <a16:colId xmlns:a16="http://schemas.microsoft.com/office/drawing/2014/main" val="20001"/>
                    </a:ext>
                  </a:extLst>
                </a:gridCol>
                <a:gridCol w="1460205">
                  <a:extLst>
                    <a:ext uri="{9D8B030D-6E8A-4147-A177-3AD203B41FA5}">
                      <a16:colId xmlns:a16="http://schemas.microsoft.com/office/drawing/2014/main" val="20002"/>
                    </a:ext>
                  </a:extLst>
                </a:gridCol>
              </a:tblGrid>
              <a:tr h="373768">
                <a:tc gridSpan="3">
                  <a:txBody>
                    <a:bodyPr/>
                    <a:lstStyle/>
                    <a:p>
                      <a:pPr algn="ctr"/>
                      <a:r>
                        <a:rPr lang="en-US" sz="2000" dirty="0">
                          <a:solidFill>
                            <a:schemeClr val="bg2"/>
                          </a:solidFill>
                          <a:latin typeface="Calibri" panose="020F0502020204030204" pitchFamily="34" charset="0"/>
                        </a:rPr>
                        <a:t>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Study</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CLARINET</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rgbClr val="FFFF00"/>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rgbClr val="FFFF00"/>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0.58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RADIANT-3</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SUN-1111</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Sunitinib</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0.42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Chemo</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Streptozocin</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0.57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bl>
          </a:graphicData>
        </a:graphic>
      </p:graphicFrame>
      <p:sp>
        <p:nvSpPr>
          <p:cNvPr id="11" name="TextBox 10"/>
          <p:cNvSpPr txBox="1"/>
          <p:nvPr/>
        </p:nvSpPr>
        <p:spPr>
          <a:xfrm>
            <a:off x="2445046" y="6078514"/>
            <a:ext cx="7886700" cy="523220"/>
          </a:xfrm>
          <a:prstGeom prst="rect">
            <a:avLst/>
          </a:prstGeom>
          <a:noFill/>
        </p:spPr>
        <p:txBody>
          <a:bodyPr wrap="square" rtlCol="0">
            <a:spAutoFit/>
          </a:bodyPr>
          <a:lstStyle/>
          <a:p>
            <a:pPr algn="r" defTabSz="685800" fontAlgn="auto">
              <a:spcBef>
                <a:spcPts val="0"/>
              </a:spcBef>
              <a:spcAft>
                <a:spcPts val="0"/>
              </a:spcAft>
              <a:defRPr/>
            </a:pPr>
            <a:r>
              <a:rPr lang="en-US" sz="1400" i="1" kern="0" dirty="0" err="1">
                <a:solidFill>
                  <a:prstClr val="white"/>
                </a:solidFill>
                <a:latin typeface="Calibri" panose="020F0502020204030204" pitchFamily="34" charset="0"/>
              </a:rPr>
              <a:t>Caplin</a:t>
            </a:r>
            <a:r>
              <a:rPr lang="en-US" sz="1400" i="1" kern="0" dirty="0">
                <a:solidFill>
                  <a:prstClr val="white"/>
                </a:solidFill>
                <a:latin typeface="Calibri" panose="020F0502020204030204" pitchFamily="34" charset="0"/>
              </a:rPr>
              <a:t> M et al NEJM 2014; Yao JC et al NEJM 2011, Raymond E et al NEJM 2011; Pavel M et al Lancet 2011; </a:t>
            </a:r>
            <a:r>
              <a:rPr lang="en-US" sz="1400" i="1" kern="0" dirty="0" err="1">
                <a:solidFill>
                  <a:prstClr val="white"/>
                </a:solidFill>
                <a:latin typeface="Calibri" panose="020F0502020204030204" pitchFamily="34" charset="0"/>
              </a:rPr>
              <a:t>Rinke</a:t>
            </a:r>
            <a:r>
              <a:rPr lang="en-US" sz="1400" i="1" kern="0" dirty="0">
                <a:solidFill>
                  <a:prstClr val="white"/>
                </a:solidFill>
                <a:latin typeface="Calibri" panose="020F0502020204030204" pitchFamily="34" charset="0"/>
              </a:rPr>
              <a:t> A et al JCO 2009; Yao JC et al Lancet 2016; </a:t>
            </a:r>
            <a:r>
              <a:rPr lang="en-US" sz="1400" i="1" kern="0" dirty="0" err="1">
                <a:solidFill>
                  <a:prstClr val="white"/>
                </a:solidFill>
                <a:latin typeface="Calibri" panose="020F0502020204030204" pitchFamily="34" charset="0"/>
              </a:rPr>
              <a:t>Strosberg</a:t>
            </a:r>
            <a:r>
              <a:rPr lang="en-US" sz="1400" i="1" kern="0" dirty="0">
                <a:solidFill>
                  <a:prstClr val="white"/>
                </a:solidFill>
                <a:latin typeface="Calibri" panose="020F0502020204030204" pitchFamily="34" charset="0"/>
              </a:rPr>
              <a:t> J ASCO GI 2015</a:t>
            </a:r>
          </a:p>
        </p:txBody>
      </p:sp>
      <p:graphicFrame>
        <p:nvGraphicFramePr>
          <p:cNvPr id="12" name="Content Placeholder 3"/>
          <p:cNvGraphicFramePr>
            <a:graphicFrameLocks/>
          </p:cNvGraphicFramePr>
          <p:nvPr>
            <p:extLst/>
          </p:nvPr>
        </p:nvGraphicFramePr>
        <p:xfrm>
          <a:off x="7071538" y="2193513"/>
          <a:ext cx="3058767" cy="2616376"/>
        </p:xfrm>
        <a:graphic>
          <a:graphicData uri="http://schemas.openxmlformats.org/drawingml/2006/table">
            <a:tbl>
              <a:tblPr firstRow="1" bandRow="1">
                <a:tableStyleId>{5C22544A-7EE6-4342-B048-85BDC9FD1C3A}</a:tableStyleId>
              </a:tblPr>
              <a:tblGrid>
                <a:gridCol w="1731759">
                  <a:extLst>
                    <a:ext uri="{9D8B030D-6E8A-4147-A177-3AD203B41FA5}">
                      <a16:colId xmlns:a16="http://schemas.microsoft.com/office/drawing/2014/main" val="20000"/>
                    </a:ext>
                  </a:extLst>
                </a:gridCol>
                <a:gridCol w="1327008">
                  <a:extLst>
                    <a:ext uri="{9D8B030D-6E8A-4147-A177-3AD203B41FA5}">
                      <a16:colId xmlns:a16="http://schemas.microsoft.com/office/drawing/2014/main" val="20001"/>
                    </a:ext>
                  </a:extLst>
                </a:gridCol>
              </a:tblGrid>
              <a:tr h="373768">
                <a:tc gridSpan="2">
                  <a:txBody>
                    <a:bodyPr/>
                    <a:lstStyle/>
                    <a:p>
                      <a:pPr algn="ctr"/>
                      <a:r>
                        <a:rPr lang="en-US" sz="2000" dirty="0">
                          <a:solidFill>
                            <a:schemeClr val="bg2"/>
                          </a:solidFill>
                          <a:latin typeface="Calibri" panose="020F0502020204030204" pitchFamily="34" charset="0"/>
                        </a:rPr>
                        <a:t>Non-Pancreatic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err="1">
                          <a:solidFill>
                            <a:srgbClr val="FFFF00"/>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rgbClr val="FFFF00"/>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err="1">
                          <a:solidFill>
                            <a:srgbClr val="FFFF00"/>
                          </a:solidFill>
                          <a:effectLst>
                            <a:outerShdw blurRad="38100" dist="38100" dir="2700000" algn="tl">
                              <a:srgbClr val="000000">
                                <a:alpha val="43137"/>
                              </a:srgbClr>
                            </a:outerShdw>
                          </a:effectLst>
                          <a:latin typeface="Calibri" panose="020F0502020204030204" pitchFamily="34" charset="0"/>
                        </a:rPr>
                        <a:t>Octreotide</a:t>
                      </a:r>
                      <a:endParaRPr lang="en-US" sz="1800" b="1" dirty="0">
                        <a:solidFill>
                          <a:srgbClr val="FFFF00"/>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0.34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Everolimus+LAR</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0.77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0.48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Lu-DOTATATE</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0.21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6"/>
                  </a:ext>
                </a:extLst>
              </a:tr>
            </a:tbl>
          </a:graphicData>
        </a:graphic>
      </p:graphicFrame>
      <p:sp>
        <p:nvSpPr>
          <p:cNvPr id="13" name="TextBox 12"/>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Tree>
    <p:extLst>
      <p:ext uri="{BB962C8B-B14F-4D97-AF65-F5344CB8AC3E}">
        <p14:creationId xmlns:p14="http://schemas.microsoft.com/office/powerpoint/2010/main" val="17187090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4981" y="1236593"/>
            <a:ext cx="7886700" cy="2852737"/>
          </a:xfrm>
          <a:noFill/>
        </p:spPr>
        <p:txBody>
          <a:bodyPr/>
          <a:lstStyle/>
          <a:p>
            <a:r>
              <a:rPr lang="en-US" dirty="0">
                <a:solidFill>
                  <a:srgbClr val="FFFF99"/>
                </a:solidFill>
                <a:latin typeface="Calibri" panose="020F0502020204030204" pitchFamily="34" charset="0"/>
              </a:rPr>
              <a:t>Lanreotide Depot (</a:t>
            </a:r>
            <a:r>
              <a:rPr lang="en-US" dirty="0" err="1">
                <a:solidFill>
                  <a:srgbClr val="FFFF99"/>
                </a:solidFill>
                <a:latin typeface="Calibri" panose="020F0502020204030204" pitchFamily="34" charset="0"/>
              </a:rPr>
              <a:t>Somatuline</a:t>
            </a:r>
            <a:r>
              <a:rPr lang="en-US" baseline="30000" dirty="0" err="1">
                <a:solidFill>
                  <a:srgbClr val="FFFF99"/>
                </a:solidFill>
                <a:latin typeface="Calibri" panose="020F0502020204030204" pitchFamily="34" charset="0"/>
              </a:rPr>
              <a:t>TM</a:t>
            </a:r>
            <a:r>
              <a:rPr lang="en-US" dirty="0">
                <a:solidFill>
                  <a:srgbClr val="FFFF99"/>
                </a:solidFill>
                <a:latin typeface="Calibri" panose="020F0502020204030204" pitchFamily="34" charset="0"/>
              </a:rPr>
              <a:t>) 120 mg IMPROVED PFS in </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GEP-NETs</a:t>
            </a:r>
          </a:p>
        </p:txBody>
      </p:sp>
      <p:sp>
        <p:nvSpPr>
          <p:cNvPr id="11" name="TextBox 10"/>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
        <p:nvSpPr>
          <p:cNvPr id="13" name="Text Placeholder 2"/>
          <p:cNvSpPr txBox="1">
            <a:spLocks/>
          </p:cNvSpPr>
          <p:nvPr/>
        </p:nvSpPr>
        <p:spPr bwMode="auto">
          <a:xfrm>
            <a:off x="4437877" y="4690473"/>
            <a:ext cx="3306727" cy="547842"/>
          </a:xfrm>
          <a:prstGeom prst="rect">
            <a:avLst/>
          </a:prstGeom>
          <a:solidFill>
            <a:schemeClr val="accent1">
              <a:lumMod val="20000"/>
              <a:lumOff val="80000"/>
            </a:schemeClr>
          </a:solidFill>
          <a:ln w="12700">
            <a:noFill/>
            <a:miter lim="800000"/>
            <a:headEnd/>
            <a:tailEnd/>
          </a:ln>
          <a:effectLst/>
          <a:scene3d>
            <a:camera prst="orthographicFront"/>
            <a:lightRig rig="threePt" dir="t"/>
          </a:scene3d>
          <a:sp3d>
            <a:bevelT/>
          </a:sp3d>
        </p:spPr>
        <p:txBody>
          <a:bodyPr vert="horz" wrap="square" lIns="91440" tIns="91440" rIns="45720" bIns="45720" numCol="1" anchor="t" anchorCtr="0" compatLnSpc="1">
            <a:prstTxWarp prst="textNoShape">
              <a:avLst/>
            </a:prstTxWarp>
            <a:spAutoFit/>
          </a:bodyPr>
          <a:lstStyle>
            <a:lvl1pPr marL="0" indent="0" algn="l" rtl="0" eaLnBrk="0" fontAlgn="base" hangingPunct="0">
              <a:lnSpc>
                <a:spcPct val="95000"/>
              </a:lnSpc>
              <a:spcBef>
                <a:spcPct val="35000"/>
              </a:spcBef>
              <a:spcAft>
                <a:spcPct val="0"/>
              </a:spcAft>
              <a:buClr>
                <a:srgbClr val="CC0000"/>
              </a:buClr>
              <a:buSzPct val="68000"/>
              <a:buFont typeface="Arial Black" pitchFamily="34" charset="0"/>
              <a:buNone/>
              <a:defRPr sz="1800">
                <a:solidFill>
                  <a:schemeClr val="tx1">
                    <a:tint val="75000"/>
                  </a:schemeClr>
                </a:solidFill>
                <a:effectLst>
                  <a:outerShdw blurRad="38100" dist="38100" dir="2700000" algn="tl">
                    <a:srgbClr val="000000"/>
                  </a:outerShdw>
                </a:effectLst>
                <a:latin typeface="+mn-lt"/>
                <a:ea typeface="MS PGothic" pitchFamily="34" charset="-128"/>
                <a:cs typeface="+mn-cs"/>
              </a:defRPr>
            </a:lvl1pPr>
            <a:lvl2pPr marL="342900" indent="0" algn="l" rtl="0" eaLnBrk="0" fontAlgn="base" hangingPunct="0">
              <a:lnSpc>
                <a:spcPct val="95000"/>
              </a:lnSpc>
              <a:spcBef>
                <a:spcPct val="25000"/>
              </a:spcBef>
              <a:spcAft>
                <a:spcPct val="0"/>
              </a:spcAft>
              <a:buClr>
                <a:schemeClr val="accent2"/>
              </a:buClr>
              <a:buSzPct val="68000"/>
              <a:buFont typeface="Arial" pitchFamily="34" charset="0"/>
              <a:buNone/>
              <a:defRPr sz="1500">
                <a:solidFill>
                  <a:schemeClr val="tx1">
                    <a:tint val="75000"/>
                  </a:schemeClr>
                </a:solidFill>
                <a:effectLst>
                  <a:outerShdw blurRad="38100" dist="38100" dir="2700000" algn="tl">
                    <a:srgbClr val="000000"/>
                  </a:outerShdw>
                </a:effectLst>
                <a:latin typeface="+mn-lt"/>
                <a:ea typeface="+mn-ea"/>
                <a:cs typeface="+mn-cs"/>
              </a:defRPr>
            </a:lvl2pPr>
            <a:lvl3pPr marL="685800" indent="0" algn="l" rtl="0" eaLnBrk="0" fontAlgn="base" hangingPunct="0">
              <a:lnSpc>
                <a:spcPct val="95000"/>
              </a:lnSpc>
              <a:spcBef>
                <a:spcPct val="15000"/>
              </a:spcBef>
              <a:spcAft>
                <a:spcPct val="0"/>
              </a:spcAft>
              <a:buClr>
                <a:schemeClr val="tx2"/>
              </a:buClr>
              <a:buFont typeface="Times" charset="0"/>
              <a:buNone/>
              <a:defRPr sz="1350" i="1">
                <a:solidFill>
                  <a:schemeClr val="tx1">
                    <a:tint val="75000"/>
                  </a:schemeClr>
                </a:solidFill>
                <a:effectLst>
                  <a:outerShdw blurRad="38100" dist="38100" dir="2700000" algn="tl">
                    <a:srgbClr val="000000"/>
                  </a:outerShdw>
                </a:effectLst>
                <a:latin typeface="+mn-lt"/>
                <a:ea typeface="+mn-ea"/>
                <a:cs typeface="+mn-cs"/>
              </a:defRPr>
            </a:lvl3pPr>
            <a:lvl4pPr marL="1028700" indent="0" algn="l" rtl="0" eaLnBrk="0" fontAlgn="base" hangingPunct="0">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ea typeface="+mn-ea"/>
                <a:cs typeface="+mn-cs"/>
              </a:defRPr>
            </a:lvl4pPr>
            <a:lvl5pPr marL="1371600" indent="0" algn="l" rtl="0" eaLnBrk="0" fontAlgn="base" hangingPunct="0">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ea typeface="+mn-ea"/>
                <a:cs typeface="+mn-cs"/>
              </a:defRPr>
            </a:lvl5pPr>
            <a:lvl6pPr marL="17145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6pPr>
            <a:lvl7pPr marL="20574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7pPr>
            <a:lvl8pPr marL="24003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8pPr>
            <a:lvl9pPr marL="27432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9pPr>
          </a:lstStyle>
          <a:p>
            <a:pPr algn="ctr">
              <a:defRPr/>
            </a:pPr>
            <a:r>
              <a:rPr lang="en-US" sz="2800" kern="0">
                <a:solidFill>
                  <a:srgbClr val="000000"/>
                </a:solidFill>
                <a:effectLst/>
                <a:latin typeface="Calibri" panose="020F0502020204030204" pitchFamily="34" charset="0"/>
                <a:cs typeface="Tahoma"/>
              </a:rPr>
              <a:t>FDA INDICATION</a:t>
            </a:r>
            <a:endParaRPr lang="en-US" sz="2800" kern="0" dirty="0">
              <a:solidFill>
                <a:srgbClr val="000000"/>
              </a:solidFill>
              <a:effectLst/>
              <a:latin typeface="Calibri" panose="020F0502020204030204" pitchFamily="34" charset="0"/>
              <a:cs typeface="Tahoma"/>
            </a:endParaRPr>
          </a:p>
        </p:txBody>
      </p:sp>
    </p:spTree>
    <p:extLst>
      <p:ext uri="{BB962C8B-B14F-4D97-AF65-F5344CB8AC3E}">
        <p14:creationId xmlns:p14="http://schemas.microsoft.com/office/powerpoint/2010/main" val="25045252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83724" y="1286741"/>
            <a:ext cx="8212974" cy="2159000"/>
          </a:xfrm>
        </p:spPr>
        <p:txBody>
          <a:bodyPr>
            <a:noAutofit/>
          </a:bodyPr>
          <a:lstStyle/>
          <a:p>
            <a:r>
              <a:rPr lang="en-US" dirty="0">
                <a:solidFill>
                  <a:srgbClr val="FFFF99"/>
                </a:solidFill>
                <a:latin typeface="Calibri" panose="020F0502020204030204" pitchFamily="34" charset="0"/>
              </a:rPr>
              <a:t>For </a:t>
            </a:r>
            <a:r>
              <a:rPr lang="en-US" dirty="0" err="1">
                <a:solidFill>
                  <a:srgbClr val="FFFF99"/>
                </a:solidFill>
                <a:latin typeface="Calibri" panose="020F0502020204030204" pitchFamily="34" charset="0"/>
              </a:rPr>
              <a:t>midgut</a:t>
            </a:r>
            <a:r>
              <a:rPr lang="en-US" dirty="0">
                <a:solidFill>
                  <a:srgbClr val="FFFF99"/>
                </a:solidFill>
                <a:latin typeface="Calibri" panose="020F0502020204030204" pitchFamily="34" charset="0"/>
              </a:rPr>
              <a:t>, lung and thymus NETs (carcinoid tumors)</a:t>
            </a:r>
          </a:p>
          <a:p>
            <a:pPr lvl="1">
              <a:buClr>
                <a:srgbClr val="00FFFF"/>
              </a:buClr>
            </a:pPr>
            <a:r>
              <a:rPr lang="en-US" sz="2400" dirty="0">
                <a:latin typeface="Calibri" panose="020F0502020204030204" pitchFamily="34" charset="0"/>
              </a:rPr>
              <a:t>Asymptomatic, low tumor burden</a:t>
            </a:r>
          </a:p>
          <a:p>
            <a:pPr lvl="1">
              <a:buClr>
                <a:srgbClr val="00FFFF"/>
              </a:buClr>
            </a:pPr>
            <a:r>
              <a:rPr lang="en-US" sz="2400" dirty="0">
                <a:latin typeface="Calibri" panose="020F0502020204030204" pitchFamily="34" charset="0"/>
              </a:rPr>
              <a:t>Clinically significant tumor burden</a:t>
            </a:r>
          </a:p>
          <a:p>
            <a:pPr lvl="1">
              <a:buClr>
                <a:srgbClr val="00FFFF"/>
              </a:buClr>
            </a:pPr>
            <a:r>
              <a:rPr lang="en-US" sz="2400" dirty="0">
                <a:latin typeface="Calibri" panose="020F0502020204030204" pitchFamily="34" charset="0"/>
              </a:rPr>
              <a:t>Carcinoid syndrome </a:t>
            </a:r>
          </a:p>
          <a:p>
            <a:pPr lvl="1">
              <a:buClr>
                <a:srgbClr val="00FFFF"/>
              </a:buClr>
            </a:pPr>
            <a:r>
              <a:rPr lang="en-US" sz="2400" dirty="0">
                <a:latin typeface="Calibri" panose="020F0502020204030204" pitchFamily="34" charset="0"/>
              </a:rPr>
              <a:t>Clinically significant progressive disease</a:t>
            </a:r>
          </a:p>
          <a:p>
            <a:pPr lvl="1"/>
            <a:endParaRPr lang="en-US" sz="2800" dirty="0">
              <a:latin typeface="Calibri" panose="020F0502020204030204" pitchFamily="34" charset="0"/>
            </a:endParaRPr>
          </a:p>
          <a:p>
            <a:r>
              <a:rPr lang="en-US" dirty="0">
                <a:solidFill>
                  <a:srgbClr val="FFFF99"/>
                </a:solidFill>
                <a:latin typeface="Calibri" panose="020F0502020204030204" pitchFamily="34" charset="0"/>
              </a:rPr>
              <a:t>For pancreatic NETs</a:t>
            </a:r>
          </a:p>
          <a:p>
            <a:pPr lvl="1">
              <a:buClr>
                <a:srgbClr val="00FFFF"/>
              </a:buClr>
            </a:pPr>
            <a:r>
              <a:rPr lang="en-US" sz="2400" dirty="0">
                <a:latin typeface="Calibri" panose="020F0502020204030204" pitchFamily="34" charset="0"/>
              </a:rPr>
              <a:t>Asymptomatic, low tumor burden and stable disease </a:t>
            </a:r>
          </a:p>
          <a:p>
            <a:pPr lvl="1">
              <a:buClr>
                <a:srgbClr val="00FFFF"/>
              </a:buClr>
            </a:pPr>
            <a:r>
              <a:rPr lang="en-US" sz="2400" dirty="0">
                <a:latin typeface="Calibri" panose="020F0502020204030204" pitchFamily="34" charset="0"/>
              </a:rPr>
              <a:t>Clinically symptomatic</a:t>
            </a:r>
          </a:p>
          <a:p>
            <a:pPr lvl="1">
              <a:buClr>
                <a:srgbClr val="00FFFF"/>
              </a:buClr>
            </a:pPr>
            <a:r>
              <a:rPr lang="en-US" sz="2400" dirty="0">
                <a:latin typeface="Calibri" panose="020F0502020204030204" pitchFamily="34" charset="0"/>
              </a:rPr>
              <a:t>Clinically significant tumor burden</a:t>
            </a:r>
          </a:p>
          <a:p>
            <a:pPr lvl="1">
              <a:buClr>
                <a:srgbClr val="00FFFF"/>
              </a:buClr>
            </a:pPr>
            <a:r>
              <a:rPr lang="en-US" sz="2400" dirty="0">
                <a:latin typeface="Calibri" panose="020F0502020204030204" pitchFamily="34" charset="0"/>
              </a:rPr>
              <a:t>Clinically significant progressive disease</a:t>
            </a:r>
          </a:p>
        </p:txBody>
      </p:sp>
      <p:sp>
        <p:nvSpPr>
          <p:cNvPr id="4" name="TextBox 3"/>
          <p:cNvSpPr txBox="1"/>
          <p:nvPr/>
        </p:nvSpPr>
        <p:spPr>
          <a:xfrm>
            <a:off x="2870662" y="66505"/>
            <a:ext cx="7625542" cy="877163"/>
          </a:xfrm>
          <a:prstGeom prst="rect">
            <a:avLst/>
          </a:prstGeom>
          <a:noFill/>
        </p:spPr>
        <p:txBody>
          <a:bodyPr wrap="square" rtlCol="0">
            <a:spAutoFit/>
          </a:bodyPr>
          <a:lstStyle/>
          <a:p>
            <a:pPr algn="ctr" fontAlgn="auto">
              <a:spcBef>
                <a:spcPts val="0"/>
              </a:spcBef>
              <a:spcAft>
                <a:spcPts val="0"/>
              </a:spcAft>
              <a:defRPr/>
            </a:pPr>
            <a:r>
              <a:rPr lang="en-US" sz="2800" kern="0" dirty="0">
                <a:solidFill>
                  <a:srgbClr val="FFFF99"/>
                </a:solidFill>
                <a:effectLst>
                  <a:outerShdw blurRad="38100" dist="38100" dir="2700000" algn="tl">
                    <a:srgbClr val="000000"/>
                  </a:outerShdw>
                </a:effectLst>
                <a:latin typeface="Calibri" panose="020F0502020204030204" pitchFamily="34" charset="0"/>
              </a:rPr>
              <a:t>2016 NCCN Guidelines for </a:t>
            </a:r>
            <a:r>
              <a:rPr lang="en-US" sz="2800" kern="0" dirty="0" err="1">
                <a:solidFill>
                  <a:srgbClr val="FFFF99"/>
                </a:solidFill>
                <a:effectLst>
                  <a:outerShdw blurRad="38100" dist="38100" dir="2700000" algn="tl">
                    <a:srgbClr val="000000"/>
                  </a:outerShdw>
                </a:effectLst>
                <a:latin typeface="Calibri" panose="020F0502020204030204" pitchFamily="34" charset="0"/>
              </a:rPr>
              <a:t>Somotastatin</a:t>
            </a:r>
            <a:r>
              <a:rPr lang="en-US" sz="2800" kern="0" dirty="0">
                <a:solidFill>
                  <a:srgbClr val="FFFF99"/>
                </a:solidFill>
                <a:effectLst>
                  <a:outerShdw blurRad="38100" dist="38100" dir="2700000" algn="tl">
                    <a:srgbClr val="000000"/>
                  </a:outerShdw>
                </a:effectLst>
                <a:latin typeface="Calibri" panose="020F0502020204030204" pitchFamily="34" charset="0"/>
              </a:rPr>
              <a:t> Analogs</a:t>
            </a:r>
            <a:br>
              <a:rPr lang="en-US" kern="0" dirty="0">
                <a:solidFill>
                  <a:srgbClr val="FFFF99"/>
                </a:solidFill>
                <a:effectLst>
                  <a:outerShdw blurRad="38100" dist="38100" dir="2700000" algn="tl">
                    <a:srgbClr val="000000"/>
                  </a:outerShdw>
                </a:effectLst>
                <a:latin typeface="Calibri" panose="020F0502020204030204" pitchFamily="34" charset="0"/>
              </a:rPr>
            </a:br>
            <a:r>
              <a:rPr lang="en-US" sz="2300" kern="0" dirty="0">
                <a:solidFill>
                  <a:srgbClr val="FFFF99"/>
                </a:solidFill>
                <a:effectLst>
                  <a:outerShdw blurRad="38100" dist="38100" dir="2700000" algn="tl">
                    <a:srgbClr val="000000"/>
                  </a:outerShdw>
                </a:effectLst>
                <a:latin typeface="Calibri" panose="020F0502020204030204" pitchFamily="34" charset="0"/>
              </a:rPr>
              <a:t>Lanreotide Depot &amp; Octreotide LAR</a:t>
            </a:r>
          </a:p>
        </p:txBody>
      </p:sp>
    </p:spTree>
    <p:extLst>
      <p:ext uri="{BB962C8B-B14F-4D97-AF65-F5344CB8AC3E}">
        <p14:creationId xmlns:p14="http://schemas.microsoft.com/office/powerpoint/2010/main" val="38433098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83724" y="1286741"/>
            <a:ext cx="8212974" cy="2159000"/>
          </a:xfrm>
        </p:spPr>
        <p:txBody>
          <a:bodyPr>
            <a:noAutofit/>
          </a:bodyPr>
          <a:lstStyle/>
          <a:p>
            <a:r>
              <a:rPr lang="en-US" dirty="0">
                <a:solidFill>
                  <a:srgbClr val="FFFF99"/>
                </a:solidFill>
                <a:latin typeface="Calibri" panose="020F0502020204030204" pitchFamily="34" charset="0"/>
              </a:rPr>
              <a:t>For </a:t>
            </a:r>
            <a:r>
              <a:rPr lang="en-US" dirty="0" err="1">
                <a:solidFill>
                  <a:srgbClr val="FFFF99"/>
                </a:solidFill>
                <a:latin typeface="Calibri" panose="020F0502020204030204" pitchFamily="34" charset="0"/>
              </a:rPr>
              <a:t>midgut</a:t>
            </a:r>
            <a:r>
              <a:rPr lang="en-US" dirty="0">
                <a:solidFill>
                  <a:srgbClr val="FFFF99"/>
                </a:solidFill>
                <a:latin typeface="Calibri" panose="020F0502020204030204" pitchFamily="34" charset="0"/>
              </a:rPr>
              <a:t>, lung and thymus NETs (carcinoid tumors)</a:t>
            </a:r>
          </a:p>
          <a:p>
            <a:pPr lvl="1">
              <a:buClr>
                <a:srgbClr val="00FFFF"/>
              </a:buClr>
            </a:pPr>
            <a:r>
              <a:rPr lang="en-US" sz="2400" dirty="0">
                <a:latin typeface="Calibri" panose="020F0502020204030204" pitchFamily="34" charset="0"/>
              </a:rPr>
              <a:t>Asymptomatic, low tumor burden</a:t>
            </a:r>
          </a:p>
          <a:p>
            <a:pPr lvl="1">
              <a:buClr>
                <a:srgbClr val="00FFFF"/>
              </a:buClr>
            </a:pPr>
            <a:r>
              <a:rPr lang="en-US" sz="2400" dirty="0">
                <a:latin typeface="Calibri" panose="020F0502020204030204" pitchFamily="34" charset="0"/>
              </a:rPr>
              <a:t>Clinically significant tumor burden</a:t>
            </a:r>
          </a:p>
          <a:p>
            <a:pPr lvl="1">
              <a:buClr>
                <a:srgbClr val="00FFFF"/>
              </a:buClr>
            </a:pPr>
            <a:r>
              <a:rPr lang="en-US" sz="2400" dirty="0">
                <a:latin typeface="Calibri" panose="020F0502020204030204" pitchFamily="34" charset="0"/>
              </a:rPr>
              <a:t>Carcinoid syndrome </a:t>
            </a:r>
          </a:p>
          <a:p>
            <a:pPr lvl="1">
              <a:buClr>
                <a:srgbClr val="00FFFF"/>
              </a:buClr>
            </a:pPr>
            <a:r>
              <a:rPr lang="en-US" sz="2400" dirty="0">
                <a:latin typeface="Calibri" panose="020F0502020204030204" pitchFamily="34" charset="0"/>
              </a:rPr>
              <a:t>Clinically significant progressive disease</a:t>
            </a:r>
          </a:p>
          <a:p>
            <a:pPr lvl="1"/>
            <a:endParaRPr lang="en-US" sz="2800" dirty="0">
              <a:latin typeface="Calibri" panose="020F0502020204030204" pitchFamily="34" charset="0"/>
            </a:endParaRPr>
          </a:p>
          <a:p>
            <a:r>
              <a:rPr lang="en-US" dirty="0">
                <a:solidFill>
                  <a:srgbClr val="FFFF99"/>
                </a:solidFill>
                <a:latin typeface="Calibri" panose="020F0502020204030204" pitchFamily="34" charset="0"/>
              </a:rPr>
              <a:t>For pancreatic NETs</a:t>
            </a:r>
          </a:p>
          <a:p>
            <a:pPr lvl="1">
              <a:buClr>
                <a:srgbClr val="00FFFF"/>
              </a:buClr>
            </a:pPr>
            <a:r>
              <a:rPr lang="en-US" sz="2400" dirty="0">
                <a:latin typeface="Calibri" panose="020F0502020204030204" pitchFamily="34" charset="0"/>
              </a:rPr>
              <a:t>Asymptomatic, low tumor burden and stable disease </a:t>
            </a:r>
          </a:p>
          <a:p>
            <a:pPr lvl="1">
              <a:buClr>
                <a:srgbClr val="00FFFF"/>
              </a:buClr>
            </a:pPr>
            <a:r>
              <a:rPr lang="en-US" sz="2400" dirty="0">
                <a:latin typeface="Calibri" panose="020F0502020204030204" pitchFamily="34" charset="0"/>
              </a:rPr>
              <a:t>Clinically symptomatic</a:t>
            </a:r>
          </a:p>
          <a:p>
            <a:pPr lvl="1">
              <a:buClr>
                <a:srgbClr val="00FFFF"/>
              </a:buClr>
            </a:pPr>
            <a:r>
              <a:rPr lang="en-US" sz="2400" dirty="0">
                <a:latin typeface="Calibri" panose="020F0502020204030204" pitchFamily="34" charset="0"/>
              </a:rPr>
              <a:t>Clinically significant tumor burden</a:t>
            </a:r>
          </a:p>
          <a:p>
            <a:pPr lvl="1">
              <a:buClr>
                <a:srgbClr val="00FFFF"/>
              </a:buClr>
            </a:pPr>
            <a:r>
              <a:rPr lang="en-US" sz="2400" dirty="0">
                <a:latin typeface="Calibri" panose="020F0502020204030204" pitchFamily="34" charset="0"/>
              </a:rPr>
              <a:t>Clinically significant progressive disease</a:t>
            </a:r>
          </a:p>
        </p:txBody>
      </p:sp>
      <p:sp>
        <p:nvSpPr>
          <p:cNvPr id="4" name="TextBox 3"/>
          <p:cNvSpPr txBox="1"/>
          <p:nvPr/>
        </p:nvSpPr>
        <p:spPr>
          <a:xfrm>
            <a:off x="2870662" y="66505"/>
            <a:ext cx="7625542" cy="877163"/>
          </a:xfrm>
          <a:prstGeom prst="rect">
            <a:avLst/>
          </a:prstGeom>
          <a:noFill/>
        </p:spPr>
        <p:txBody>
          <a:bodyPr wrap="square" rtlCol="0">
            <a:spAutoFit/>
          </a:bodyPr>
          <a:lstStyle/>
          <a:p>
            <a:pPr algn="ctr" fontAlgn="auto">
              <a:spcBef>
                <a:spcPts val="0"/>
              </a:spcBef>
              <a:spcAft>
                <a:spcPts val="0"/>
              </a:spcAft>
              <a:defRPr/>
            </a:pPr>
            <a:r>
              <a:rPr lang="en-US" sz="2800" kern="0" dirty="0">
                <a:solidFill>
                  <a:srgbClr val="FFFF99"/>
                </a:solidFill>
                <a:effectLst>
                  <a:outerShdw blurRad="38100" dist="38100" dir="2700000" algn="tl">
                    <a:srgbClr val="000000"/>
                  </a:outerShdw>
                </a:effectLst>
                <a:latin typeface="Calibri" panose="020F0502020204030204" pitchFamily="34" charset="0"/>
              </a:rPr>
              <a:t>2016 NCCN Guidelines for </a:t>
            </a:r>
            <a:r>
              <a:rPr lang="en-US" sz="2800" kern="0" dirty="0" err="1">
                <a:solidFill>
                  <a:srgbClr val="FFFF99"/>
                </a:solidFill>
                <a:effectLst>
                  <a:outerShdw blurRad="38100" dist="38100" dir="2700000" algn="tl">
                    <a:srgbClr val="000000"/>
                  </a:outerShdw>
                </a:effectLst>
                <a:latin typeface="Calibri" panose="020F0502020204030204" pitchFamily="34" charset="0"/>
              </a:rPr>
              <a:t>Somotastatin</a:t>
            </a:r>
            <a:r>
              <a:rPr lang="en-US" sz="2800" kern="0" dirty="0">
                <a:solidFill>
                  <a:srgbClr val="FFFF99"/>
                </a:solidFill>
                <a:effectLst>
                  <a:outerShdw blurRad="38100" dist="38100" dir="2700000" algn="tl">
                    <a:srgbClr val="000000"/>
                  </a:outerShdw>
                </a:effectLst>
                <a:latin typeface="Calibri" panose="020F0502020204030204" pitchFamily="34" charset="0"/>
              </a:rPr>
              <a:t> Analogs</a:t>
            </a:r>
            <a:br>
              <a:rPr lang="en-US" kern="0" dirty="0">
                <a:solidFill>
                  <a:srgbClr val="FFFF99"/>
                </a:solidFill>
                <a:effectLst>
                  <a:outerShdw blurRad="38100" dist="38100" dir="2700000" algn="tl">
                    <a:srgbClr val="000000"/>
                  </a:outerShdw>
                </a:effectLst>
                <a:latin typeface="Calibri" panose="020F0502020204030204" pitchFamily="34" charset="0"/>
              </a:rPr>
            </a:br>
            <a:r>
              <a:rPr lang="en-US" sz="2300" kern="0" dirty="0">
                <a:solidFill>
                  <a:srgbClr val="FFFF99"/>
                </a:solidFill>
                <a:effectLst>
                  <a:outerShdw blurRad="38100" dist="38100" dir="2700000" algn="tl">
                    <a:srgbClr val="000000"/>
                  </a:outerShdw>
                </a:effectLst>
                <a:latin typeface="Calibri" panose="020F0502020204030204" pitchFamily="34" charset="0"/>
              </a:rPr>
              <a:t>Lanreotide Depot &amp; Octreotide LAR</a:t>
            </a:r>
          </a:p>
        </p:txBody>
      </p:sp>
      <p:sp>
        <p:nvSpPr>
          <p:cNvPr id="5" name="Rectangle 4"/>
          <p:cNvSpPr/>
          <p:nvPr/>
        </p:nvSpPr>
        <p:spPr>
          <a:xfrm>
            <a:off x="2448131" y="1890793"/>
            <a:ext cx="7484165" cy="1898024"/>
          </a:xfrm>
          <a:prstGeom prst="rect">
            <a:avLst/>
          </a:prstGeom>
          <a:solidFill>
            <a:srgbClr val="CCFFCC"/>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SSAs are NCCN recommended for front line and progressive disease (only Lanreotide depot is FDA approved)</a:t>
            </a:r>
          </a:p>
        </p:txBody>
      </p:sp>
      <p:sp>
        <p:nvSpPr>
          <p:cNvPr id="6" name="Rectangle 5"/>
          <p:cNvSpPr/>
          <p:nvPr/>
        </p:nvSpPr>
        <p:spPr>
          <a:xfrm>
            <a:off x="2448131" y="4679540"/>
            <a:ext cx="7484165" cy="1798755"/>
          </a:xfrm>
          <a:prstGeom prst="rect">
            <a:avLst/>
          </a:prstGeom>
          <a:solidFill>
            <a:srgbClr val="CCFF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SSAs are NCCN recommended for front line and progressive disease (only Lanreotide depot is FDA approved)</a:t>
            </a:r>
          </a:p>
        </p:txBody>
      </p:sp>
    </p:spTree>
    <p:extLst>
      <p:ext uri="{BB962C8B-B14F-4D97-AF65-F5344CB8AC3E}">
        <p14:creationId xmlns:p14="http://schemas.microsoft.com/office/powerpoint/2010/main" val="3082572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993715" y="359407"/>
            <a:ext cx="7886700" cy="2852737"/>
          </a:xfrm>
        </p:spPr>
        <p:txBody>
          <a:bodyPr/>
          <a:lstStyle/>
          <a:p>
            <a:r>
              <a:rPr lang="en-US" dirty="0">
                <a:solidFill>
                  <a:srgbClr val="FFFF99"/>
                </a:solidFill>
                <a:latin typeface="Calibri" panose="020F0502020204030204" pitchFamily="34" charset="0"/>
              </a:rPr>
              <a:t>Paradigm Changing </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MEDICAL Therapy</a:t>
            </a:r>
          </a:p>
        </p:txBody>
      </p:sp>
      <p:sp>
        <p:nvSpPr>
          <p:cNvPr id="7" name="Text Placeholder 2"/>
          <p:cNvSpPr>
            <a:spLocks noGrp="1"/>
          </p:cNvSpPr>
          <p:nvPr>
            <p:ph type="body" idx="1"/>
          </p:nvPr>
        </p:nvSpPr>
        <p:spPr>
          <a:xfrm>
            <a:off x="1993715" y="3579374"/>
            <a:ext cx="7886700" cy="1500187"/>
          </a:xfrm>
        </p:spPr>
        <p:txBody>
          <a:bodyPr>
            <a:noAutofit/>
          </a:bodyPr>
          <a:lstStyle/>
          <a:p>
            <a:pPr algn="ctr"/>
            <a:r>
              <a:rPr lang="en-US" sz="2800" dirty="0">
                <a:solidFill>
                  <a:srgbClr val="7F7F7F"/>
                </a:solidFill>
                <a:effectLst/>
                <a:latin typeface="Calibri" panose="020F0502020204030204" pitchFamily="34" charset="0"/>
              </a:rPr>
              <a:t>Chemotherapy</a:t>
            </a:r>
          </a:p>
          <a:p>
            <a:pPr algn="ctr"/>
            <a:r>
              <a:rPr lang="en-US" sz="2800" dirty="0" err="1">
                <a:solidFill>
                  <a:srgbClr val="7F7F7F"/>
                </a:solidFill>
                <a:effectLst/>
                <a:latin typeface="Calibri" panose="020F0502020204030204" pitchFamily="34" charset="0"/>
              </a:rPr>
              <a:t>Somatostatin</a:t>
            </a:r>
            <a:r>
              <a:rPr lang="en-US" sz="2800" dirty="0">
                <a:solidFill>
                  <a:srgbClr val="7F7F7F"/>
                </a:solidFill>
                <a:effectLst/>
                <a:latin typeface="Calibri" panose="020F0502020204030204" pitchFamily="34" charset="0"/>
              </a:rPr>
              <a:t> Analogs</a:t>
            </a:r>
          </a:p>
          <a:p>
            <a:pPr algn="ctr"/>
            <a:r>
              <a:rPr lang="en-US" sz="2800" dirty="0">
                <a:solidFill>
                  <a:schemeClr val="tx1"/>
                </a:solidFill>
                <a:effectLst/>
                <a:latin typeface="Calibri" panose="020F0502020204030204" pitchFamily="34" charset="0"/>
              </a:rPr>
              <a:t>Targeted Small Molecular Therapy</a:t>
            </a:r>
          </a:p>
        </p:txBody>
      </p:sp>
      <p:sp>
        <p:nvSpPr>
          <p:cNvPr id="8" name="Title 1"/>
          <p:cNvSpPr txBox="1">
            <a:spLocks/>
          </p:cNvSpPr>
          <p:nvPr/>
        </p:nvSpPr>
        <p:spPr>
          <a:xfrm>
            <a:off x="2909888" y="100566"/>
            <a:ext cx="7758112"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800" kern="0" dirty="0">
                <a:solidFill>
                  <a:srgbClr val="FFFF99"/>
                </a:solidFill>
                <a:latin typeface="Calibri" panose="020F0502020204030204" pitchFamily="34" charset="0"/>
              </a:rPr>
              <a:t>A Year 2017 Technology, Pharmacology, </a:t>
            </a:r>
          </a:p>
          <a:p>
            <a:pPr>
              <a:defRPr/>
            </a:pPr>
            <a:r>
              <a:rPr lang="en-US" sz="2800" kern="0" dirty="0">
                <a:solidFill>
                  <a:srgbClr val="FFFF99"/>
                </a:solidFill>
                <a:latin typeface="Calibri" panose="020F0502020204030204" pitchFamily="34" charset="0"/>
              </a:rPr>
              <a:t>and Surgical  Update</a:t>
            </a:r>
            <a:br>
              <a:rPr lang="en-US" sz="2800" kern="0" dirty="0">
                <a:solidFill>
                  <a:srgbClr val="FFFF99"/>
                </a:solidFill>
                <a:latin typeface="Calibri" panose="020F0502020204030204" pitchFamily="34" charset="0"/>
              </a:rPr>
            </a:br>
            <a:r>
              <a:rPr lang="en-US" sz="2800" kern="0" dirty="0">
                <a:solidFill>
                  <a:srgbClr val="FFFF99"/>
                </a:solidFill>
                <a:latin typeface="Calibri" panose="020F0502020204030204" pitchFamily="34" charset="0"/>
              </a:rPr>
              <a:t>    </a:t>
            </a:r>
            <a:endParaRPr lang="en-US" sz="2800" kern="0" dirty="0">
              <a:solidFill>
                <a:srgbClr val="FFFF99"/>
              </a:solidFill>
              <a:effectLst/>
              <a:latin typeface="Calibri" panose="020F0502020204030204" pitchFamily="34" charset="0"/>
            </a:endParaRPr>
          </a:p>
        </p:txBody>
      </p:sp>
    </p:spTree>
    <p:extLst>
      <p:ext uri="{BB962C8B-B14F-4D97-AF65-F5344CB8AC3E}">
        <p14:creationId xmlns:p14="http://schemas.microsoft.com/office/powerpoint/2010/main" val="39636515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
        <p:nvSpPr>
          <p:cNvPr id="9" name="Rectangle 8"/>
          <p:cNvSpPr/>
          <p:nvPr/>
        </p:nvSpPr>
        <p:spPr bwMode="auto">
          <a:xfrm>
            <a:off x="6934692" y="2043855"/>
            <a:ext cx="3345223" cy="284712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sp>
        <p:nvSpPr>
          <p:cNvPr id="10" name="Rectangle 9"/>
          <p:cNvSpPr/>
          <p:nvPr/>
        </p:nvSpPr>
        <p:spPr bwMode="auto">
          <a:xfrm>
            <a:off x="1731824" y="2043859"/>
            <a:ext cx="4656572" cy="253877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graphicFrame>
        <p:nvGraphicFramePr>
          <p:cNvPr id="11" name="Content Placeholder 3"/>
          <p:cNvGraphicFramePr>
            <a:graphicFrameLocks noGrp="1"/>
          </p:cNvGraphicFramePr>
          <p:nvPr>
            <p:ph idx="1"/>
            <p:extLst/>
          </p:nvPr>
        </p:nvGraphicFramePr>
        <p:xfrm>
          <a:off x="1874877" y="2226466"/>
          <a:ext cx="4380615" cy="2242608"/>
        </p:xfrm>
        <a:graphic>
          <a:graphicData uri="http://schemas.openxmlformats.org/drawingml/2006/table">
            <a:tbl>
              <a:tblPr firstRow="1" bandRow="1">
                <a:tableStyleId>{5C22544A-7EE6-4342-B048-85BDC9FD1C3A}</a:tableStyleId>
              </a:tblPr>
              <a:tblGrid>
                <a:gridCol w="1460205">
                  <a:extLst>
                    <a:ext uri="{9D8B030D-6E8A-4147-A177-3AD203B41FA5}">
                      <a16:colId xmlns:a16="http://schemas.microsoft.com/office/drawing/2014/main" val="20000"/>
                    </a:ext>
                  </a:extLst>
                </a:gridCol>
                <a:gridCol w="1460205">
                  <a:extLst>
                    <a:ext uri="{9D8B030D-6E8A-4147-A177-3AD203B41FA5}">
                      <a16:colId xmlns:a16="http://schemas.microsoft.com/office/drawing/2014/main" val="20001"/>
                    </a:ext>
                  </a:extLst>
                </a:gridCol>
                <a:gridCol w="1460205">
                  <a:extLst>
                    <a:ext uri="{9D8B030D-6E8A-4147-A177-3AD203B41FA5}">
                      <a16:colId xmlns:a16="http://schemas.microsoft.com/office/drawing/2014/main" val="20002"/>
                    </a:ext>
                  </a:extLst>
                </a:gridCol>
              </a:tblGrid>
              <a:tr h="373768">
                <a:tc gridSpan="3">
                  <a:txBody>
                    <a:bodyPr/>
                    <a:lstStyle/>
                    <a:p>
                      <a:pPr algn="ctr"/>
                      <a:r>
                        <a:rPr lang="en-US" sz="2000" dirty="0">
                          <a:solidFill>
                            <a:schemeClr val="bg2"/>
                          </a:solidFill>
                          <a:latin typeface="Calibri" panose="020F0502020204030204" pitchFamily="34" charset="0"/>
                        </a:rPr>
                        <a:t>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Study</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CLARINET</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0.58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RADIANT-3</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SUN-1111</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rgbClr val="FFFF00"/>
                          </a:solidFill>
                          <a:effectLst>
                            <a:outerShdw blurRad="38100" dist="38100" dir="2700000" algn="tl">
                              <a:srgbClr val="000000">
                                <a:alpha val="43137"/>
                              </a:srgbClr>
                            </a:outerShdw>
                          </a:effectLst>
                          <a:latin typeface="Calibri" panose="020F0502020204030204" pitchFamily="34" charset="0"/>
                        </a:rPr>
                        <a:t>Sunitinib</a:t>
                      </a:r>
                      <a:endParaRPr lang="en-US" sz="1800" b="1" dirty="0">
                        <a:solidFill>
                          <a:srgbClr val="FFFF00"/>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0.42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Chemo</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Streptozocin</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0.57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bl>
          </a:graphicData>
        </a:graphic>
      </p:graphicFrame>
      <p:sp>
        <p:nvSpPr>
          <p:cNvPr id="12" name="TextBox 11"/>
          <p:cNvSpPr txBox="1"/>
          <p:nvPr/>
        </p:nvSpPr>
        <p:spPr>
          <a:xfrm>
            <a:off x="2445046" y="5941270"/>
            <a:ext cx="7886700" cy="523220"/>
          </a:xfrm>
          <a:prstGeom prst="rect">
            <a:avLst/>
          </a:prstGeom>
          <a:noFill/>
        </p:spPr>
        <p:txBody>
          <a:bodyPr wrap="square" rtlCol="0">
            <a:spAutoFit/>
          </a:bodyPr>
          <a:lstStyle/>
          <a:p>
            <a:pPr algn="r" defTabSz="685800" fontAlgn="auto">
              <a:spcBef>
                <a:spcPts val="0"/>
              </a:spcBef>
              <a:spcAft>
                <a:spcPts val="0"/>
              </a:spcAft>
              <a:defRPr/>
            </a:pPr>
            <a:r>
              <a:rPr lang="en-US" sz="1400" i="1" kern="0" dirty="0" err="1">
                <a:solidFill>
                  <a:prstClr val="white"/>
                </a:solidFill>
                <a:latin typeface="Calibri" panose="020F0502020204030204" pitchFamily="34" charset="0"/>
              </a:rPr>
              <a:t>Caplin</a:t>
            </a:r>
            <a:r>
              <a:rPr lang="en-US" sz="1400" i="1" kern="0" dirty="0">
                <a:solidFill>
                  <a:prstClr val="white"/>
                </a:solidFill>
                <a:latin typeface="Calibri" panose="020F0502020204030204" pitchFamily="34" charset="0"/>
              </a:rPr>
              <a:t> M et al NEJM 2014; Yao JC et al NEJM 2011, Raymond E et al NEJM 2011; Pavel M et al Lancet 2011; </a:t>
            </a:r>
            <a:r>
              <a:rPr lang="en-US" sz="1400" i="1" kern="0" dirty="0" err="1">
                <a:solidFill>
                  <a:prstClr val="white"/>
                </a:solidFill>
                <a:latin typeface="Calibri" panose="020F0502020204030204" pitchFamily="34" charset="0"/>
              </a:rPr>
              <a:t>Rinke</a:t>
            </a:r>
            <a:r>
              <a:rPr lang="en-US" sz="1400" i="1" kern="0" dirty="0">
                <a:solidFill>
                  <a:prstClr val="white"/>
                </a:solidFill>
                <a:latin typeface="Calibri" panose="020F0502020204030204" pitchFamily="34" charset="0"/>
              </a:rPr>
              <a:t> A et al JCO 2009; Yao JC et al Lancet 2016; </a:t>
            </a:r>
            <a:r>
              <a:rPr lang="en-US" sz="1400" i="1" kern="0" dirty="0" err="1">
                <a:solidFill>
                  <a:prstClr val="white"/>
                </a:solidFill>
                <a:latin typeface="Calibri" panose="020F0502020204030204" pitchFamily="34" charset="0"/>
              </a:rPr>
              <a:t>Strosberg</a:t>
            </a:r>
            <a:r>
              <a:rPr lang="en-US" sz="1400" i="1" kern="0" dirty="0">
                <a:solidFill>
                  <a:prstClr val="white"/>
                </a:solidFill>
                <a:latin typeface="Calibri" panose="020F0502020204030204" pitchFamily="34" charset="0"/>
              </a:rPr>
              <a:t> J ASCO GI 2015</a:t>
            </a:r>
          </a:p>
        </p:txBody>
      </p:sp>
      <p:graphicFrame>
        <p:nvGraphicFramePr>
          <p:cNvPr id="13" name="Content Placeholder 3"/>
          <p:cNvGraphicFramePr>
            <a:graphicFrameLocks/>
          </p:cNvGraphicFramePr>
          <p:nvPr>
            <p:extLst/>
          </p:nvPr>
        </p:nvGraphicFramePr>
        <p:xfrm>
          <a:off x="7071538" y="2193513"/>
          <a:ext cx="3058767" cy="2616376"/>
        </p:xfrm>
        <a:graphic>
          <a:graphicData uri="http://schemas.openxmlformats.org/drawingml/2006/table">
            <a:tbl>
              <a:tblPr firstRow="1" bandRow="1">
                <a:tableStyleId>{5C22544A-7EE6-4342-B048-85BDC9FD1C3A}</a:tableStyleId>
              </a:tblPr>
              <a:tblGrid>
                <a:gridCol w="1731759">
                  <a:extLst>
                    <a:ext uri="{9D8B030D-6E8A-4147-A177-3AD203B41FA5}">
                      <a16:colId xmlns:a16="http://schemas.microsoft.com/office/drawing/2014/main" val="20000"/>
                    </a:ext>
                  </a:extLst>
                </a:gridCol>
                <a:gridCol w="1327008">
                  <a:extLst>
                    <a:ext uri="{9D8B030D-6E8A-4147-A177-3AD203B41FA5}">
                      <a16:colId xmlns:a16="http://schemas.microsoft.com/office/drawing/2014/main" val="20001"/>
                    </a:ext>
                  </a:extLst>
                </a:gridCol>
              </a:tblGrid>
              <a:tr h="373768">
                <a:tc gridSpan="2">
                  <a:txBody>
                    <a:bodyPr/>
                    <a:lstStyle/>
                    <a:p>
                      <a:pPr algn="ctr"/>
                      <a:r>
                        <a:rPr lang="en-US" sz="2000" dirty="0">
                          <a:solidFill>
                            <a:schemeClr val="bg2"/>
                          </a:solidFill>
                          <a:latin typeface="Calibri" panose="020F0502020204030204" pitchFamily="34" charset="0"/>
                        </a:rPr>
                        <a:t>Non-Pancreatic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Octreotide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Everolimus+LAR</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0.77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0.48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Lu-DOTATATE</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0.21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577248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325688" y="1042988"/>
            <a:ext cx="7816850" cy="3416300"/>
          </a:xfrm>
          <a:prstGeom prst="rect">
            <a:avLst/>
          </a:prstGeom>
          <a:noFill/>
        </p:spPr>
        <p:txBody>
          <a:bodyPr>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ctr" eaLnBrk="0" hangingPunct="0">
              <a:defRPr/>
            </a:pPr>
            <a:r>
              <a:rPr lang="en-US" altLang="en-US" sz="4200" dirty="0">
                <a:solidFill>
                  <a:srgbClr val="FFFF99"/>
                </a:solidFill>
                <a:effectLst>
                  <a:outerShdw blurRad="38100" dist="38100" dir="2700000" algn="tl">
                    <a:srgbClr val="000000"/>
                  </a:outerShdw>
                </a:effectLst>
                <a:latin typeface="Calibri" pitchFamily="34" charset="0"/>
                <a:cs typeface="+mn-cs"/>
              </a:rPr>
              <a:t>What Do We Know? </a:t>
            </a:r>
          </a:p>
          <a:p>
            <a:pPr algn="ctr" eaLnBrk="0" hangingPunct="0">
              <a:defRPr/>
            </a:pPr>
            <a:r>
              <a:rPr lang="en-US" altLang="en-US" sz="4200" dirty="0">
                <a:solidFill>
                  <a:srgbClr val="FFFF99"/>
                </a:solidFill>
                <a:effectLst>
                  <a:outerShdw blurRad="38100" dist="38100" dir="2700000" algn="tl">
                    <a:srgbClr val="000000"/>
                  </a:outerShdw>
                </a:effectLst>
                <a:latin typeface="Calibri" pitchFamily="34" charset="0"/>
                <a:cs typeface="+mn-cs"/>
              </a:rPr>
              <a:t>What Do We Still Need to Know?</a:t>
            </a:r>
          </a:p>
          <a:p>
            <a:pPr algn="ctr" eaLnBrk="0" hangingPunct="0">
              <a:defRPr/>
            </a:pPr>
            <a:endParaRPr lang="en-US" altLang="en-US" sz="3600" dirty="0">
              <a:solidFill>
                <a:srgbClr val="FFFF99"/>
              </a:solidFill>
              <a:effectLst>
                <a:outerShdw blurRad="38100" dist="38100" dir="2700000" algn="tl">
                  <a:srgbClr val="000000"/>
                </a:outerShdw>
              </a:effectLst>
              <a:latin typeface="Calibri" pitchFamily="34" charset="0"/>
              <a:cs typeface="+mn-cs"/>
            </a:endParaRPr>
          </a:p>
          <a:p>
            <a:pPr algn="ctr" eaLnBrk="0" hangingPunct="0">
              <a:defRPr/>
            </a:pPr>
            <a:r>
              <a:rPr lang="en-US" altLang="en-US" sz="2600" dirty="0">
                <a:effectLst>
                  <a:outerShdw blurRad="38100" dist="38100" dir="2700000" algn="tl">
                    <a:srgbClr val="000000"/>
                  </a:outerShdw>
                </a:effectLst>
                <a:latin typeface="Calibri" pitchFamily="34" charset="0"/>
                <a:cs typeface="+mn-cs"/>
              </a:rPr>
              <a:t>The Rapidly Evolving Landscape of Therapeutic Options and Patient Selection Strategies for GEP-NETs—</a:t>
            </a:r>
          </a:p>
          <a:p>
            <a:pPr algn="ctr" eaLnBrk="0" hangingPunct="0">
              <a:defRPr/>
            </a:pPr>
            <a:r>
              <a:rPr lang="en-US" altLang="en-US" sz="2600" dirty="0">
                <a:effectLst>
                  <a:outerShdw blurRad="38100" dist="38100" dir="2700000" algn="tl">
                    <a:srgbClr val="000000"/>
                  </a:outerShdw>
                </a:effectLst>
                <a:latin typeface="Calibri" pitchFamily="34" charset="0"/>
                <a:cs typeface="+mn-cs"/>
              </a:rPr>
              <a:t>A Year 2016 Status Report for the GI Cancer Specialist</a:t>
            </a:r>
          </a:p>
          <a:p>
            <a:pPr algn="ctr" eaLnBrk="0" hangingPunct="0">
              <a:defRPr/>
            </a:pPr>
            <a:endParaRPr lang="en-US" altLang="en-US" sz="1800" dirty="0">
              <a:latin typeface="Calibri" pitchFamily="34" charset="0"/>
              <a:cs typeface="+mn-cs"/>
            </a:endParaRPr>
          </a:p>
        </p:txBody>
      </p:sp>
      <p:sp>
        <p:nvSpPr>
          <p:cNvPr id="5" name="TextBox 4"/>
          <p:cNvSpPr txBox="1"/>
          <p:nvPr/>
        </p:nvSpPr>
        <p:spPr>
          <a:xfrm>
            <a:off x="2329307" y="5013252"/>
            <a:ext cx="7713921" cy="2092881"/>
          </a:xfrm>
          <a:prstGeom prst="rect">
            <a:avLst/>
          </a:prstGeom>
          <a:noFill/>
        </p:spPr>
        <p:txBody>
          <a:bodyPr wrap="square" rtlCol="0">
            <a:spAutoFit/>
          </a:bodyPr>
          <a:lstStyle/>
          <a:p>
            <a:pPr algn="ctr"/>
            <a:r>
              <a:rPr lang="en-US" sz="22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Edward M. Wolin, MD  - Program Chair</a:t>
            </a:r>
            <a:endParaRPr lang="en-US" sz="2200"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Neuroendocrine Tumor Program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Einstein Center for Cancer Care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Medical System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Albert Einstein College of Medicine </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New York, NY</a:t>
            </a:r>
          </a:p>
          <a:p>
            <a:pPr algn="ctr"/>
            <a:endPar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6" name="Title 1"/>
          <p:cNvSpPr txBox="1">
            <a:spLocks/>
          </p:cNvSpPr>
          <p:nvPr/>
        </p:nvSpPr>
        <p:spPr>
          <a:xfrm>
            <a:off x="1780953" y="304378"/>
            <a:ext cx="10313582" cy="500174"/>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600" kern="0" dirty="0">
                <a:solidFill>
                  <a:srgbClr val="FFFF99"/>
                </a:solidFill>
                <a:latin typeface="Calibri" panose="020F0502020204030204" pitchFamily="34" charset="0"/>
              </a:rPr>
              <a:t>A Year 2017 Technology, Pharmacology, and Surgical  Update   </a:t>
            </a:r>
            <a:endParaRPr lang="en-US" sz="2600" kern="0" dirty="0">
              <a:solidFill>
                <a:srgbClr val="FFFF99"/>
              </a:solidFill>
              <a:effectLst/>
              <a:latin typeface="Calibri" panose="020F050202020403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7888" y="1486458"/>
            <a:ext cx="7886700" cy="2852737"/>
          </a:xfrm>
          <a:noFill/>
        </p:spPr>
        <p:txBody>
          <a:bodyPr/>
          <a:lstStyle/>
          <a:p>
            <a:r>
              <a:rPr lang="en-US" dirty="0" err="1">
                <a:solidFill>
                  <a:srgbClr val="FFFF99"/>
                </a:solidFill>
                <a:latin typeface="Calibri" panose="020F0502020204030204" pitchFamily="34" charset="0"/>
              </a:rPr>
              <a:t>Sunitinib</a:t>
            </a:r>
            <a:r>
              <a:rPr lang="en-US" dirty="0">
                <a:solidFill>
                  <a:srgbClr val="FFFF99"/>
                </a:solidFill>
                <a:latin typeface="Calibri" panose="020F0502020204030204" pitchFamily="34" charset="0"/>
              </a:rPr>
              <a:t> 37.5 mg Improved </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PFS in PNETs with </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Progressive Disease</a:t>
            </a:r>
          </a:p>
        </p:txBody>
      </p:sp>
      <p:sp>
        <p:nvSpPr>
          <p:cNvPr id="4" name="TextBox 3"/>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
        <p:nvSpPr>
          <p:cNvPr id="6" name="Text Placeholder 2"/>
          <p:cNvSpPr txBox="1">
            <a:spLocks/>
          </p:cNvSpPr>
          <p:nvPr/>
        </p:nvSpPr>
        <p:spPr bwMode="auto">
          <a:xfrm>
            <a:off x="4437877" y="4690473"/>
            <a:ext cx="3306727" cy="547842"/>
          </a:xfrm>
          <a:prstGeom prst="rect">
            <a:avLst/>
          </a:prstGeom>
          <a:solidFill>
            <a:schemeClr val="accent1">
              <a:lumMod val="20000"/>
              <a:lumOff val="80000"/>
            </a:schemeClr>
          </a:solidFill>
          <a:ln w="12700">
            <a:noFill/>
            <a:miter lim="800000"/>
            <a:headEnd/>
            <a:tailEnd/>
          </a:ln>
          <a:effectLst/>
          <a:scene3d>
            <a:camera prst="orthographicFront"/>
            <a:lightRig rig="threePt" dir="t"/>
          </a:scene3d>
          <a:sp3d>
            <a:bevelT/>
          </a:sp3d>
        </p:spPr>
        <p:txBody>
          <a:bodyPr vert="horz" wrap="square" lIns="91440" tIns="91440" rIns="45720" bIns="45720" numCol="1" anchor="t" anchorCtr="0" compatLnSpc="1">
            <a:prstTxWarp prst="textNoShape">
              <a:avLst/>
            </a:prstTxWarp>
            <a:spAutoFit/>
          </a:bodyPr>
          <a:lstStyle>
            <a:lvl1pPr marL="0" indent="0" algn="l" rtl="0" eaLnBrk="0" fontAlgn="base" hangingPunct="0">
              <a:lnSpc>
                <a:spcPct val="95000"/>
              </a:lnSpc>
              <a:spcBef>
                <a:spcPct val="35000"/>
              </a:spcBef>
              <a:spcAft>
                <a:spcPct val="0"/>
              </a:spcAft>
              <a:buClr>
                <a:srgbClr val="CC0000"/>
              </a:buClr>
              <a:buSzPct val="68000"/>
              <a:buFont typeface="Arial Black" pitchFamily="34" charset="0"/>
              <a:buNone/>
              <a:defRPr sz="1800">
                <a:solidFill>
                  <a:schemeClr val="tx1">
                    <a:tint val="75000"/>
                  </a:schemeClr>
                </a:solidFill>
                <a:effectLst>
                  <a:outerShdw blurRad="38100" dist="38100" dir="2700000" algn="tl">
                    <a:srgbClr val="000000"/>
                  </a:outerShdw>
                </a:effectLst>
                <a:latin typeface="+mn-lt"/>
                <a:ea typeface="MS PGothic" pitchFamily="34" charset="-128"/>
                <a:cs typeface="+mn-cs"/>
              </a:defRPr>
            </a:lvl1pPr>
            <a:lvl2pPr marL="342900" indent="0" algn="l" rtl="0" eaLnBrk="0" fontAlgn="base" hangingPunct="0">
              <a:lnSpc>
                <a:spcPct val="95000"/>
              </a:lnSpc>
              <a:spcBef>
                <a:spcPct val="25000"/>
              </a:spcBef>
              <a:spcAft>
                <a:spcPct val="0"/>
              </a:spcAft>
              <a:buClr>
                <a:schemeClr val="accent2"/>
              </a:buClr>
              <a:buSzPct val="68000"/>
              <a:buFont typeface="Arial" pitchFamily="34" charset="0"/>
              <a:buNone/>
              <a:defRPr sz="1500">
                <a:solidFill>
                  <a:schemeClr val="tx1">
                    <a:tint val="75000"/>
                  </a:schemeClr>
                </a:solidFill>
                <a:effectLst>
                  <a:outerShdw blurRad="38100" dist="38100" dir="2700000" algn="tl">
                    <a:srgbClr val="000000"/>
                  </a:outerShdw>
                </a:effectLst>
                <a:latin typeface="+mn-lt"/>
                <a:ea typeface="+mn-ea"/>
                <a:cs typeface="+mn-cs"/>
              </a:defRPr>
            </a:lvl2pPr>
            <a:lvl3pPr marL="685800" indent="0" algn="l" rtl="0" eaLnBrk="0" fontAlgn="base" hangingPunct="0">
              <a:lnSpc>
                <a:spcPct val="95000"/>
              </a:lnSpc>
              <a:spcBef>
                <a:spcPct val="15000"/>
              </a:spcBef>
              <a:spcAft>
                <a:spcPct val="0"/>
              </a:spcAft>
              <a:buClr>
                <a:schemeClr val="tx2"/>
              </a:buClr>
              <a:buFont typeface="Times" charset="0"/>
              <a:buNone/>
              <a:defRPr sz="1350" i="1">
                <a:solidFill>
                  <a:schemeClr val="tx1">
                    <a:tint val="75000"/>
                  </a:schemeClr>
                </a:solidFill>
                <a:effectLst>
                  <a:outerShdw blurRad="38100" dist="38100" dir="2700000" algn="tl">
                    <a:srgbClr val="000000"/>
                  </a:outerShdw>
                </a:effectLst>
                <a:latin typeface="+mn-lt"/>
                <a:ea typeface="+mn-ea"/>
                <a:cs typeface="+mn-cs"/>
              </a:defRPr>
            </a:lvl3pPr>
            <a:lvl4pPr marL="1028700" indent="0" algn="l" rtl="0" eaLnBrk="0" fontAlgn="base" hangingPunct="0">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ea typeface="+mn-ea"/>
                <a:cs typeface="+mn-cs"/>
              </a:defRPr>
            </a:lvl4pPr>
            <a:lvl5pPr marL="1371600" indent="0" algn="l" rtl="0" eaLnBrk="0" fontAlgn="base" hangingPunct="0">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ea typeface="+mn-ea"/>
                <a:cs typeface="+mn-cs"/>
              </a:defRPr>
            </a:lvl5pPr>
            <a:lvl6pPr marL="17145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6pPr>
            <a:lvl7pPr marL="20574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7pPr>
            <a:lvl8pPr marL="24003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8pPr>
            <a:lvl9pPr marL="27432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9pPr>
          </a:lstStyle>
          <a:p>
            <a:pPr algn="ctr">
              <a:defRPr/>
            </a:pPr>
            <a:r>
              <a:rPr lang="en-US" sz="2800" kern="0">
                <a:solidFill>
                  <a:srgbClr val="000000"/>
                </a:solidFill>
                <a:effectLst/>
                <a:latin typeface="Calibri" panose="020F0502020204030204" pitchFamily="34" charset="0"/>
                <a:cs typeface="Tahoma"/>
              </a:rPr>
              <a:t>FDA INDICATION</a:t>
            </a:r>
            <a:endParaRPr lang="en-US" sz="2800" kern="0" dirty="0">
              <a:solidFill>
                <a:srgbClr val="000000"/>
              </a:solidFill>
              <a:effectLst/>
              <a:latin typeface="Calibri" panose="020F0502020204030204" pitchFamily="34" charset="0"/>
              <a:cs typeface="Tahoma"/>
            </a:endParaRPr>
          </a:p>
        </p:txBody>
      </p:sp>
    </p:spTree>
    <p:extLst>
      <p:ext uri="{BB962C8B-B14F-4D97-AF65-F5344CB8AC3E}">
        <p14:creationId xmlns:p14="http://schemas.microsoft.com/office/powerpoint/2010/main" val="17174880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45135" y="1410145"/>
            <a:ext cx="6530975" cy="2743403"/>
          </a:xfrm>
        </p:spPr>
        <p:txBody>
          <a:bodyPr>
            <a:noAutofit/>
          </a:bodyPr>
          <a:lstStyle/>
          <a:p>
            <a:pPr marL="0" indent="0">
              <a:buNone/>
            </a:pPr>
            <a:endParaRPr lang="en-US" dirty="0">
              <a:latin typeface="Calibri" panose="020F0502020204030204" pitchFamily="34" charset="0"/>
            </a:endParaRPr>
          </a:p>
          <a:p>
            <a:r>
              <a:rPr lang="en-US" dirty="0">
                <a:solidFill>
                  <a:srgbClr val="FFFF99"/>
                </a:solidFill>
                <a:latin typeface="Calibri" panose="020F0502020204030204" pitchFamily="34" charset="0"/>
              </a:rPr>
              <a:t>For pancreatic NETs</a:t>
            </a:r>
          </a:p>
          <a:p>
            <a:pPr lvl="1">
              <a:buClr>
                <a:srgbClr val="00FFFF"/>
              </a:buClr>
            </a:pPr>
            <a:r>
              <a:rPr lang="en-US" dirty="0">
                <a:latin typeface="Calibri" panose="020F0502020204030204" pitchFamily="34" charset="0"/>
              </a:rPr>
              <a:t>Clinically symptomatic</a:t>
            </a:r>
          </a:p>
          <a:p>
            <a:pPr lvl="1">
              <a:buClr>
                <a:srgbClr val="00FFFF"/>
              </a:buClr>
            </a:pPr>
            <a:r>
              <a:rPr lang="en-US" dirty="0">
                <a:latin typeface="Calibri" panose="020F0502020204030204" pitchFamily="34" charset="0"/>
              </a:rPr>
              <a:t>Clinically significant tumor burden</a:t>
            </a:r>
          </a:p>
          <a:p>
            <a:pPr lvl="1">
              <a:buClr>
                <a:srgbClr val="00FFFF"/>
              </a:buClr>
            </a:pPr>
            <a:r>
              <a:rPr lang="en-US" dirty="0">
                <a:latin typeface="Calibri" panose="020F0502020204030204" pitchFamily="34" charset="0"/>
              </a:rPr>
              <a:t>Clinically significant progressive disease</a:t>
            </a:r>
          </a:p>
        </p:txBody>
      </p:sp>
      <p:sp>
        <p:nvSpPr>
          <p:cNvPr id="4" name="TextBox 3"/>
          <p:cNvSpPr txBox="1"/>
          <p:nvPr/>
        </p:nvSpPr>
        <p:spPr>
          <a:xfrm>
            <a:off x="2970435" y="42530"/>
            <a:ext cx="7320110" cy="892552"/>
          </a:xfrm>
          <a:prstGeom prst="rect">
            <a:avLst/>
          </a:prstGeom>
          <a:noFill/>
        </p:spPr>
        <p:txBody>
          <a:bodyPr wrap="square" rtlCol="0">
            <a:spAutoFit/>
          </a:bodyPr>
          <a:lstStyle/>
          <a:p>
            <a:pPr algn="ctr" fontAlgn="auto">
              <a:spcBef>
                <a:spcPts val="0"/>
              </a:spcBef>
              <a:spcAft>
                <a:spcPts val="0"/>
              </a:spcAft>
              <a:defRPr/>
            </a:pPr>
            <a:r>
              <a:rPr lang="en-US" sz="2800" kern="0" dirty="0">
                <a:solidFill>
                  <a:srgbClr val="FFFF99"/>
                </a:solidFill>
                <a:effectLst>
                  <a:outerShdw blurRad="38100" dist="38100" dir="2700000" algn="tl">
                    <a:srgbClr val="000000"/>
                  </a:outerShdw>
                </a:effectLst>
                <a:latin typeface="Calibri" panose="020F0502020204030204" pitchFamily="34" charset="0"/>
              </a:rPr>
              <a:t>2016 NCCN Guidelines for Targeted Therapy</a:t>
            </a:r>
            <a:br>
              <a:rPr lang="en-US" sz="2800" kern="0" dirty="0">
                <a:solidFill>
                  <a:srgbClr val="FFFF99"/>
                </a:solidFill>
                <a:effectLst>
                  <a:outerShdw blurRad="38100" dist="38100" dir="2700000" algn="tl">
                    <a:srgbClr val="000000"/>
                  </a:outerShdw>
                </a:effectLst>
                <a:latin typeface="Calibri" panose="020F0502020204030204" pitchFamily="34" charset="0"/>
              </a:rPr>
            </a:br>
            <a:r>
              <a:rPr lang="en-US" sz="2400" kern="0" dirty="0" err="1">
                <a:solidFill>
                  <a:srgbClr val="FFFF99"/>
                </a:solidFill>
                <a:effectLst>
                  <a:outerShdw blurRad="38100" dist="38100" dir="2700000" algn="tl">
                    <a:srgbClr val="000000"/>
                  </a:outerShdw>
                </a:effectLst>
                <a:latin typeface="Calibri" panose="020F0502020204030204" pitchFamily="34" charset="0"/>
              </a:rPr>
              <a:t>Sunitinib</a:t>
            </a:r>
            <a:r>
              <a:rPr lang="en-US" sz="2400" kern="0" dirty="0">
                <a:solidFill>
                  <a:srgbClr val="FFFF99"/>
                </a:solidFill>
                <a:effectLst>
                  <a:outerShdw blurRad="38100" dist="38100" dir="2700000" algn="tl">
                    <a:srgbClr val="000000"/>
                  </a:outerShdw>
                </a:effectLst>
                <a:latin typeface="Calibri" panose="020F0502020204030204" pitchFamily="34" charset="0"/>
              </a:rPr>
              <a:t> (Alone and with Stable Dose of SSAs)</a:t>
            </a:r>
          </a:p>
        </p:txBody>
      </p:sp>
    </p:spTree>
    <p:extLst>
      <p:ext uri="{BB962C8B-B14F-4D97-AF65-F5344CB8AC3E}">
        <p14:creationId xmlns:p14="http://schemas.microsoft.com/office/powerpoint/2010/main" val="17934182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45135" y="1410143"/>
            <a:ext cx="6530975" cy="2159000"/>
          </a:xfrm>
        </p:spPr>
        <p:txBody>
          <a:bodyPr>
            <a:noAutofit/>
          </a:bodyPr>
          <a:lstStyle/>
          <a:p>
            <a:pPr marL="0" indent="0">
              <a:buNone/>
            </a:pPr>
            <a:endParaRPr lang="en-US" dirty="0">
              <a:latin typeface="Calibri" panose="020F0502020204030204" pitchFamily="34" charset="0"/>
            </a:endParaRPr>
          </a:p>
          <a:p>
            <a:r>
              <a:rPr lang="en-US" dirty="0">
                <a:solidFill>
                  <a:srgbClr val="FFFF99"/>
                </a:solidFill>
                <a:latin typeface="Calibri" panose="020F0502020204030204" pitchFamily="34" charset="0"/>
              </a:rPr>
              <a:t>For pancreatic NETs</a:t>
            </a:r>
          </a:p>
          <a:p>
            <a:pPr lvl="1">
              <a:buClr>
                <a:srgbClr val="00FFFF"/>
              </a:buClr>
            </a:pPr>
            <a:r>
              <a:rPr lang="en-US" dirty="0">
                <a:solidFill>
                  <a:srgbClr val="FFFF99"/>
                </a:solidFill>
                <a:latin typeface="Calibri" panose="020F0502020204030204" pitchFamily="34" charset="0"/>
              </a:rPr>
              <a:t>Clinically symptom</a:t>
            </a:r>
            <a:r>
              <a:rPr lang="en-US" dirty="0">
                <a:latin typeface="Calibri" panose="020F0502020204030204" pitchFamily="34" charset="0"/>
              </a:rPr>
              <a:t>atic</a:t>
            </a:r>
          </a:p>
          <a:p>
            <a:pPr lvl="1">
              <a:buClr>
                <a:srgbClr val="00FFFF"/>
              </a:buClr>
            </a:pPr>
            <a:r>
              <a:rPr lang="en-US" dirty="0">
                <a:latin typeface="Calibri" panose="020F0502020204030204" pitchFamily="34" charset="0"/>
              </a:rPr>
              <a:t>Clinically significant tumor burden</a:t>
            </a:r>
          </a:p>
          <a:p>
            <a:pPr lvl="1">
              <a:buClr>
                <a:srgbClr val="00FFFF"/>
              </a:buClr>
            </a:pPr>
            <a:r>
              <a:rPr lang="en-US" dirty="0">
                <a:latin typeface="Calibri" panose="020F0502020204030204" pitchFamily="34" charset="0"/>
              </a:rPr>
              <a:t>Clinically significant progressive disease</a:t>
            </a:r>
          </a:p>
        </p:txBody>
      </p:sp>
      <p:sp>
        <p:nvSpPr>
          <p:cNvPr id="4" name="TextBox 3"/>
          <p:cNvSpPr txBox="1"/>
          <p:nvPr/>
        </p:nvSpPr>
        <p:spPr>
          <a:xfrm>
            <a:off x="2970435" y="42530"/>
            <a:ext cx="7320110" cy="892552"/>
          </a:xfrm>
          <a:prstGeom prst="rect">
            <a:avLst/>
          </a:prstGeom>
          <a:noFill/>
        </p:spPr>
        <p:txBody>
          <a:bodyPr wrap="square" rtlCol="0">
            <a:spAutoFit/>
          </a:bodyPr>
          <a:lstStyle/>
          <a:p>
            <a:pPr algn="ctr" fontAlgn="auto">
              <a:spcBef>
                <a:spcPts val="0"/>
              </a:spcBef>
              <a:spcAft>
                <a:spcPts val="0"/>
              </a:spcAft>
              <a:defRPr/>
            </a:pPr>
            <a:r>
              <a:rPr lang="en-US" sz="2800" kern="0" dirty="0">
                <a:solidFill>
                  <a:srgbClr val="FFFF99"/>
                </a:solidFill>
                <a:effectLst>
                  <a:outerShdw blurRad="38100" dist="38100" dir="2700000" algn="tl">
                    <a:srgbClr val="000000"/>
                  </a:outerShdw>
                </a:effectLst>
                <a:latin typeface="Calibri" panose="020F0502020204030204" pitchFamily="34" charset="0"/>
              </a:rPr>
              <a:t>2016 NCCN Guidelines for Targeted Therapy</a:t>
            </a:r>
            <a:br>
              <a:rPr lang="en-US" sz="2800" kern="0" dirty="0">
                <a:solidFill>
                  <a:srgbClr val="FFFF99"/>
                </a:solidFill>
                <a:effectLst>
                  <a:outerShdw blurRad="38100" dist="38100" dir="2700000" algn="tl">
                    <a:srgbClr val="000000"/>
                  </a:outerShdw>
                </a:effectLst>
                <a:latin typeface="Calibri" panose="020F0502020204030204" pitchFamily="34" charset="0"/>
              </a:rPr>
            </a:br>
            <a:r>
              <a:rPr lang="en-US" sz="2400" kern="0" dirty="0" err="1">
                <a:solidFill>
                  <a:srgbClr val="FFFF99"/>
                </a:solidFill>
                <a:effectLst>
                  <a:outerShdw blurRad="38100" dist="38100" dir="2700000" algn="tl">
                    <a:srgbClr val="000000"/>
                  </a:outerShdw>
                </a:effectLst>
                <a:latin typeface="Calibri" panose="020F0502020204030204" pitchFamily="34" charset="0"/>
              </a:rPr>
              <a:t>Sunitinib</a:t>
            </a:r>
            <a:r>
              <a:rPr lang="en-US" sz="2400" kern="0" dirty="0">
                <a:solidFill>
                  <a:srgbClr val="FFFF99"/>
                </a:solidFill>
                <a:effectLst>
                  <a:outerShdw blurRad="38100" dist="38100" dir="2700000" algn="tl">
                    <a:srgbClr val="000000"/>
                  </a:outerShdw>
                </a:effectLst>
                <a:latin typeface="Calibri" panose="020F0502020204030204" pitchFamily="34" charset="0"/>
              </a:rPr>
              <a:t> (Alone and with Stable Dose of SSAs)</a:t>
            </a:r>
          </a:p>
        </p:txBody>
      </p:sp>
      <p:sp>
        <p:nvSpPr>
          <p:cNvPr id="5" name="Rectangle 4"/>
          <p:cNvSpPr/>
          <p:nvPr/>
        </p:nvSpPr>
        <p:spPr>
          <a:xfrm>
            <a:off x="2748366" y="2588220"/>
            <a:ext cx="7253208" cy="1906291"/>
          </a:xfrm>
          <a:prstGeom prst="rect">
            <a:avLst/>
          </a:prstGeom>
          <a:solidFill>
            <a:srgbClr val="CCFF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2100" kern="0" dirty="0" err="1">
                <a:solidFill>
                  <a:srgbClr val="000000"/>
                </a:solidFill>
                <a:latin typeface="Calibri" panose="020F0502020204030204" pitchFamily="34" charset="0"/>
                <a:ea typeface="Tahoma"/>
                <a:cs typeface="Tahoma"/>
              </a:rPr>
              <a:t>Sunitinib</a:t>
            </a:r>
            <a:r>
              <a:rPr lang="en-US" sz="2100" kern="0" dirty="0">
                <a:solidFill>
                  <a:srgbClr val="000000"/>
                </a:solidFill>
                <a:latin typeface="Calibri" panose="020F0502020204030204" pitchFamily="34" charset="0"/>
                <a:ea typeface="Tahoma"/>
                <a:cs typeface="Tahoma"/>
              </a:rPr>
              <a:t> recommended for symptomatic / significant tumor burden front line or progressive disease</a:t>
            </a:r>
          </a:p>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(only FDA indicated for progressive PNETs; not study together w/ SSAs)</a:t>
            </a:r>
          </a:p>
        </p:txBody>
      </p:sp>
    </p:spTree>
    <p:extLst>
      <p:ext uri="{BB962C8B-B14F-4D97-AF65-F5344CB8AC3E}">
        <p14:creationId xmlns:p14="http://schemas.microsoft.com/office/powerpoint/2010/main" val="401039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
        <p:nvSpPr>
          <p:cNvPr id="9" name="Rectangle 8"/>
          <p:cNvSpPr/>
          <p:nvPr/>
        </p:nvSpPr>
        <p:spPr bwMode="auto">
          <a:xfrm>
            <a:off x="6934692" y="2043855"/>
            <a:ext cx="3345223" cy="284712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sp>
        <p:nvSpPr>
          <p:cNvPr id="10" name="Rectangle 9"/>
          <p:cNvSpPr/>
          <p:nvPr/>
        </p:nvSpPr>
        <p:spPr bwMode="auto">
          <a:xfrm>
            <a:off x="1731824" y="2043859"/>
            <a:ext cx="4656572" cy="253877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graphicFrame>
        <p:nvGraphicFramePr>
          <p:cNvPr id="11" name="Content Placeholder 3"/>
          <p:cNvGraphicFramePr>
            <a:graphicFrameLocks noGrp="1"/>
          </p:cNvGraphicFramePr>
          <p:nvPr>
            <p:ph idx="1"/>
            <p:extLst/>
          </p:nvPr>
        </p:nvGraphicFramePr>
        <p:xfrm>
          <a:off x="1874877" y="2226466"/>
          <a:ext cx="4380615" cy="2242608"/>
        </p:xfrm>
        <a:graphic>
          <a:graphicData uri="http://schemas.openxmlformats.org/drawingml/2006/table">
            <a:tbl>
              <a:tblPr firstRow="1" bandRow="1">
                <a:tableStyleId>{5C22544A-7EE6-4342-B048-85BDC9FD1C3A}</a:tableStyleId>
              </a:tblPr>
              <a:tblGrid>
                <a:gridCol w="1460205">
                  <a:extLst>
                    <a:ext uri="{9D8B030D-6E8A-4147-A177-3AD203B41FA5}">
                      <a16:colId xmlns:a16="http://schemas.microsoft.com/office/drawing/2014/main" val="20000"/>
                    </a:ext>
                  </a:extLst>
                </a:gridCol>
                <a:gridCol w="1460205">
                  <a:extLst>
                    <a:ext uri="{9D8B030D-6E8A-4147-A177-3AD203B41FA5}">
                      <a16:colId xmlns:a16="http://schemas.microsoft.com/office/drawing/2014/main" val="20001"/>
                    </a:ext>
                  </a:extLst>
                </a:gridCol>
                <a:gridCol w="1460205">
                  <a:extLst>
                    <a:ext uri="{9D8B030D-6E8A-4147-A177-3AD203B41FA5}">
                      <a16:colId xmlns:a16="http://schemas.microsoft.com/office/drawing/2014/main" val="20002"/>
                    </a:ext>
                  </a:extLst>
                </a:gridCol>
              </a:tblGrid>
              <a:tr h="373768">
                <a:tc gridSpan="3">
                  <a:txBody>
                    <a:bodyPr/>
                    <a:lstStyle/>
                    <a:p>
                      <a:pPr algn="ctr"/>
                      <a:r>
                        <a:rPr lang="en-US" sz="2000" dirty="0">
                          <a:solidFill>
                            <a:schemeClr val="bg2"/>
                          </a:solidFill>
                          <a:latin typeface="Calibri" panose="020F0502020204030204" pitchFamily="34" charset="0"/>
                        </a:rPr>
                        <a:t>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Study</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CLARINET</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0.58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RADIANT-3</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rgbClr val="FFFF00"/>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rgbClr val="FFFF00"/>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SUN-1111</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Sunitinib</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0.42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Chemo</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Streptozocin</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0.57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bl>
          </a:graphicData>
        </a:graphic>
      </p:graphicFrame>
      <p:sp>
        <p:nvSpPr>
          <p:cNvPr id="12" name="TextBox 11"/>
          <p:cNvSpPr txBox="1"/>
          <p:nvPr/>
        </p:nvSpPr>
        <p:spPr>
          <a:xfrm>
            <a:off x="2312139" y="5941270"/>
            <a:ext cx="7886700" cy="523220"/>
          </a:xfrm>
          <a:prstGeom prst="rect">
            <a:avLst/>
          </a:prstGeom>
          <a:noFill/>
        </p:spPr>
        <p:txBody>
          <a:bodyPr wrap="square" rtlCol="0">
            <a:spAutoFit/>
          </a:bodyPr>
          <a:lstStyle/>
          <a:p>
            <a:pPr algn="r" defTabSz="685800" fontAlgn="auto">
              <a:spcBef>
                <a:spcPts val="0"/>
              </a:spcBef>
              <a:spcAft>
                <a:spcPts val="0"/>
              </a:spcAft>
              <a:defRPr/>
            </a:pPr>
            <a:r>
              <a:rPr lang="en-US" sz="1400" i="1" kern="0" dirty="0" err="1">
                <a:solidFill>
                  <a:prstClr val="white"/>
                </a:solidFill>
                <a:latin typeface="Calibri" panose="020F0502020204030204" pitchFamily="34" charset="0"/>
              </a:rPr>
              <a:t>Caplin</a:t>
            </a:r>
            <a:r>
              <a:rPr lang="en-US" sz="1400" i="1" kern="0" dirty="0">
                <a:solidFill>
                  <a:prstClr val="white"/>
                </a:solidFill>
                <a:latin typeface="Calibri" panose="020F0502020204030204" pitchFamily="34" charset="0"/>
              </a:rPr>
              <a:t> M et al NEJM 2014; Yao JC et al NEJM 2011, Raymond E et al NEJM 2011; Pavel M et al Lancet 2011; </a:t>
            </a:r>
            <a:r>
              <a:rPr lang="en-US" sz="1400" i="1" kern="0" dirty="0" err="1">
                <a:solidFill>
                  <a:prstClr val="white"/>
                </a:solidFill>
                <a:latin typeface="Calibri" panose="020F0502020204030204" pitchFamily="34" charset="0"/>
              </a:rPr>
              <a:t>Rinke</a:t>
            </a:r>
            <a:r>
              <a:rPr lang="en-US" sz="1400" i="1" kern="0" dirty="0">
                <a:solidFill>
                  <a:prstClr val="white"/>
                </a:solidFill>
                <a:latin typeface="Calibri" panose="020F0502020204030204" pitchFamily="34" charset="0"/>
              </a:rPr>
              <a:t> A et al JCO 2009; Yao JC et al Lancet 2016; </a:t>
            </a:r>
            <a:r>
              <a:rPr lang="en-US" sz="1400" i="1" kern="0" dirty="0" err="1">
                <a:solidFill>
                  <a:prstClr val="white"/>
                </a:solidFill>
                <a:latin typeface="Calibri" panose="020F0502020204030204" pitchFamily="34" charset="0"/>
              </a:rPr>
              <a:t>Strosberg</a:t>
            </a:r>
            <a:r>
              <a:rPr lang="en-US" sz="1400" i="1" kern="0" dirty="0">
                <a:solidFill>
                  <a:prstClr val="white"/>
                </a:solidFill>
                <a:latin typeface="Calibri" panose="020F0502020204030204" pitchFamily="34" charset="0"/>
              </a:rPr>
              <a:t> J ASCO GI 2015</a:t>
            </a:r>
          </a:p>
        </p:txBody>
      </p:sp>
      <p:graphicFrame>
        <p:nvGraphicFramePr>
          <p:cNvPr id="13" name="Content Placeholder 3"/>
          <p:cNvGraphicFramePr>
            <a:graphicFrameLocks/>
          </p:cNvGraphicFramePr>
          <p:nvPr>
            <p:extLst/>
          </p:nvPr>
        </p:nvGraphicFramePr>
        <p:xfrm>
          <a:off x="7071538" y="2193513"/>
          <a:ext cx="3058767" cy="2616376"/>
        </p:xfrm>
        <a:graphic>
          <a:graphicData uri="http://schemas.openxmlformats.org/drawingml/2006/table">
            <a:tbl>
              <a:tblPr firstRow="1" bandRow="1">
                <a:tableStyleId>{5C22544A-7EE6-4342-B048-85BDC9FD1C3A}</a:tableStyleId>
              </a:tblPr>
              <a:tblGrid>
                <a:gridCol w="1731759">
                  <a:extLst>
                    <a:ext uri="{9D8B030D-6E8A-4147-A177-3AD203B41FA5}">
                      <a16:colId xmlns:a16="http://schemas.microsoft.com/office/drawing/2014/main" val="20000"/>
                    </a:ext>
                  </a:extLst>
                </a:gridCol>
                <a:gridCol w="1327008">
                  <a:extLst>
                    <a:ext uri="{9D8B030D-6E8A-4147-A177-3AD203B41FA5}">
                      <a16:colId xmlns:a16="http://schemas.microsoft.com/office/drawing/2014/main" val="20001"/>
                    </a:ext>
                  </a:extLst>
                </a:gridCol>
              </a:tblGrid>
              <a:tr h="373768">
                <a:tc gridSpan="2">
                  <a:txBody>
                    <a:bodyPr/>
                    <a:lstStyle/>
                    <a:p>
                      <a:pPr algn="ctr"/>
                      <a:r>
                        <a:rPr lang="en-US" sz="2000" dirty="0">
                          <a:solidFill>
                            <a:schemeClr val="bg2"/>
                          </a:solidFill>
                          <a:latin typeface="Calibri" panose="020F0502020204030204" pitchFamily="34" charset="0"/>
                        </a:rPr>
                        <a:t>Non-Pancreatic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Octreotide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err="1">
                          <a:solidFill>
                            <a:srgbClr val="FFFF00"/>
                          </a:solidFill>
                          <a:effectLst>
                            <a:outerShdw blurRad="38100" dist="38100" dir="2700000" algn="tl">
                              <a:srgbClr val="000000">
                                <a:alpha val="43137"/>
                              </a:srgbClr>
                            </a:outerShdw>
                          </a:effectLst>
                          <a:latin typeface="Calibri" panose="020F0502020204030204" pitchFamily="34" charset="0"/>
                        </a:rPr>
                        <a:t>Everolimus+LAR</a:t>
                      </a:r>
                      <a:endParaRPr lang="en-US" sz="1800" b="1" dirty="0">
                        <a:solidFill>
                          <a:srgbClr val="FFFF00"/>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0.77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err="1">
                          <a:solidFill>
                            <a:srgbClr val="FFFF00"/>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rgbClr val="FFFF00"/>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0.48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Lu-DOTATATE</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0.21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601347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0042" y="1241909"/>
            <a:ext cx="7886700" cy="2852737"/>
          </a:xfrm>
          <a:noFill/>
        </p:spPr>
        <p:txBody>
          <a:bodyPr/>
          <a:lstStyle/>
          <a:p>
            <a:r>
              <a:rPr lang="en-US" dirty="0" err="1">
                <a:solidFill>
                  <a:srgbClr val="FFFF99"/>
                </a:solidFill>
                <a:latin typeface="Calibri" panose="020F0502020204030204" pitchFamily="34" charset="0"/>
              </a:rPr>
              <a:t>Everolimus</a:t>
            </a:r>
            <a:r>
              <a:rPr lang="en-US" dirty="0">
                <a:solidFill>
                  <a:srgbClr val="FFFF99"/>
                </a:solidFill>
                <a:latin typeface="Calibri" panose="020F0502020204030204" pitchFamily="34" charset="0"/>
              </a:rPr>
              <a:t> 10 mg Improved PFS in PNETs and Carcinoid Tumors with Progressive Disease</a:t>
            </a:r>
          </a:p>
        </p:txBody>
      </p:sp>
      <p:sp>
        <p:nvSpPr>
          <p:cNvPr id="4" name="TextBox 3"/>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
        <p:nvSpPr>
          <p:cNvPr id="6" name="Text Placeholder 2"/>
          <p:cNvSpPr txBox="1">
            <a:spLocks/>
          </p:cNvSpPr>
          <p:nvPr/>
        </p:nvSpPr>
        <p:spPr bwMode="auto">
          <a:xfrm>
            <a:off x="4437877" y="4690473"/>
            <a:ext cx="3306727" cy="547842"/>
          </a:xfrm>
          <a:prstGeom prst="rect">
            <a:avLst/>
          </a:prstGeom>
          <a:solidFill>
            <a:schemeClr val="accent1">
              <a:lumMod val="20000"/>
              <a:lumOff val="80000"/>
            </a:schemeClr>
          </a:solidFill>
          <a:ln w="12700">
            <a:noFill/>
            <a:miter lim="800000"/>
            <a:headEnd/>
            <a:tailEnd/>
          </a:ln>
          <a:effectLst/>
          <a:scene3d>
            <a:camera prst="orthographicFront"/>
            <a:lightRig rig="threePt" dir="t"/>
          </a:scene3d>
          <a:sp3d>
            <a:bevelT/>
          </a:sp3d>
        </p:spPr>
        <p:txBody>
          <a:bodyPr vert="horz" wrap="square" lIns="91440" tIns="91440" rIns="45720" bIns="45720" numCol="1" anchor="t" anchorCtr="0" compatLnSpc="1">
            <a:prstTxWarp prst="textNoShape">
              <a:avLst/>
            </a:prstTxWarp>
            <a:spAutoFit/>
          </a:bodyPr>
          <a:lstStyle>
            <a:lvl1pPr marL="0" indent="0" algn="l" rtl="0" eaLnBrk="0" fontAlgn="base" hangingPunct="0">
              <a:lnSpc>
                <a:spcPct val="95000"/>
              </a:lnSpc>
              <a:spcBef>
                <a:spcPct val="35000"/>
              </a:spcBef>
              <a:spcAft>
                <a:spcPct val="0"/>
              </a:spcAft>
              <a:buClr>
                <a:srgbClr val="CC0000"/>
              </a:buClr>
              <a:buSzPct val="68000"/>
              <a:buFont typeface="Arial Black" pitchFamily="34" charset="0"/>
              <a:buNone/>
              <a:defRPr sz="1800">
                <a:solidFill>
                  <a:schemeClr val="tx1">
                    <a:tint val="75000"/>
                  </a:schemeClr>
                </a:solidFill>
                <a:effectLst>
                  <a:outerShdw blurRad="38100" dist="38100" dir="2700000" algn="tl">
                    <a:srgbClr val="000000"/>
                  </a:outerShdw>
                </a:effectLst>
                <a:latin typeface="+mn-lt"/>
                <a:ea typeface="MS PGothic" pitchFamily="34" charset="-128"/>
                <a:cs typeface="+mn-cs"/>
              </a:defRPr>
            </a:lvl1pPr>
            <a:lvl2pPr marL="342900" indent="0" algn="l" rtl="0" eaLnBrk="0" fontAlgn="base" hangingPunct="0">
              <a:lnSpc>
                <a:spcPct val="95000"/>
              </a:lnSpc>
              <a:spcBef>
                <a:spcPct val="25000"/>
              </a:spcBef>
              <a:spcAft>
                <a:spcPct val="0"/>
              </a:spcAft>
              <a:buClr>
                <a:schemeClr val="accent2"/>
              </a:buClr>
              <a:buSzPct val="68000"/>
              <a:buFont typeface="Arial" pitchFamily="34" charset="0"/>
              <a:buNone/>
              <a:defRPr sz="1500">
                <a:solidFill>
                  <a:schemeClr val="tx1">
                    <a:tint val="75000"/>
                  </a:schemeClr>
                </a:solidFill>
                <a:effectLst>
                  <a:outerShdw blurRad="38100" dist="38100" dir="2700000" algn="tl">
                    <a:srgbClr val="000000"/>
                  </a:outerShdw>
                </a:effectLst>
                <a:latin typeface="+mn-lt"/>
                <a:ea typeface="+mn-ea"/>
                <a:cs typeface="+mn-cs"/>
              </a:defRPr>
            </a:lvl2pPr>
            <a:lvl3pPr marL="685800" indent="0" algn="l" rtl="0" eaLnBrk="0" fontAlgn="base" hangingPunct="0">
              <a:lnSpc>
                <a:spcPct val="95000"/>
              </a:lnSpc>
              <a:spcBef>
                <a:spcPct val="15000"/>
              </a:spcBef>
              <a:spcAft>
                <a:spcPct val="0"/>
              </a:spcAft>
              <a:buClr>
                <a:schemeClr val="tx2"/>
              </a:buClr>
              <a:buFont typeface="Times" charset="0"/>
              <a:buNone/>
              <a:defRPr sz="1350" i="1">
                <a:solidFill>
                  <a:schemeClr val="tx1">
                    <a:tint val="75000"/>
                  </a:schemeClr>
                </a:solidFill>
                <a:effectLst>
                  <a:outerShdw blurRad="38100" dist="38100" dir="2700000" algn="tl">
                    <a:srgbClr val="000000"/>
                  </a:outerShdw>
                </a:effectLst>
                <a:latin typeface="+mn-lt"/>
                <a:ea typeface="+mn-ea"/>
                <a:cs typeface="+mn-cs"/>
              </a:defRPr>
            </a:lvl3pPr>
            <a:lvl4pPr marL="1028700" indent="0" algn="l" rtl="0" eaLnBrk="0" fontAlgn="base" hangingPunct="0">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ea typeface="+mn-ea"/>
                <a:cs typeface="+mn-cs"/>
              </a:defRPr>
            </a:lvl4pPr>
            <a:lvl5pPr marL="1371600" indent="0" algn="l" rtl="0" eaLnBrk="0" fontAlgn="base" hangingPunct="0">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ea typeface="+mn-ea"/>
                <a:cs typeface="+mn-cs"/>
              </a:defRPr>
            </a:lvl5pPr>
            <a:lvl6pPr marL="17145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6pPr>
            <a:lvl7pPr marL="20574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7pPr>
            <a:lvl8pPr marL="24003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8pPr>
            <a:lvl9pPr marL="2743200" indent="0" algn="l" rtl="0" fontAlgn="base">
              <a:lnSpc>
                <a:spcPct val="95000"/>
              </a:lnSpc>
              <a:spcBef>
                <a:spcPct val="20000"/>
              </a:spcBef>
              <a:spcAft>
                <a:spcPct val="0"/>
              </a:spcAft>
              <a:buNone/>
              <a:defRPr sz="1200">
                <a:solidFill>
                  <a:schemeClr val="tx1">
                    <a:tint val="75000"/>
                  </a:schemeClr>
                </a:solidFill>
                <a:effectLst>
                  <a:outerShdw blurRad="38100" dist="38100" dir="2700000" algn="tl">
                    <a:srgbClr val="000000"/>
                  </a:outerShdw>
                </a:effectLst>
                <a:latin typeface="+mn-lt"/>
              </a:defRPr>
            </a:lvl9pPr>
          </a:lstStyle>
          <a:p>
            <a:pPr algn="ctr">
              <a:defRPr/>
            </a:pPr>
            <a:r>
              <a:rPr lang="en-US" sz="2800" kern="0">
                <a:solidFill>
                  <a:srgbClr val="000000"/>
                </a:solidFill>
                <a:effectLst/>
                <a:latin typeface="Calibri" panose="020F0502020204030204" pitchFamily="34" charset="0"/>
                <a:cs typeface="Tahoma"/>
              </a:rPr>
              <a:t>FDA INDICATION</a:t>
            </a:r>
            <a:endParaRPr lang="en-US" sz="2800" kern="0" dirty="0">
              <a:solidFill>
                <a:srgbClr val="000000"/>
              </a:solidFill>
              <a:effectLst/>
              <a:latin typeface="Calibri" panose="020F0502020204030204" pitchFamily="34" charset="0"/>
              <a:cs typeface="Tahoma"/>
            </a:endParaRPr>
          </a:p>
        </p:txBody>
      </p:sp>
    </p:spTree>
    <p:extLst>
      <p:ext uri="{BB962C8B-B14F-4D97-AF65-F5344CB8AC3E}">
        <p14:creationId xmlns:p14="http://schemas.microsoft.com/office/powerpoint/2010/main" val="20761624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96143" y="1681273"/>
            <a:ext cx="8330609" cy="3851622"/>
          </a:xfrm>
        </p:spPr>
        <p:txBody>
          <a:bodyPr>
            <a:noAutofit/>
          </a:bodyPr>
          <a:lstStyle/>
          <a:p>
            <a:r>
              <a:rPr lang="en-US" dirty="0">
                <a:solidFill>
                  <a:srgbClr val="FFFF99"/>
                </a:solidFill>
                <a:latin typeface="Calibri" panose="020F0502020204030204" pitchFamily="34" charset="0"/>
              </a:rPr>
              <a:t>For </a:t>
            </a:r>
            <a:r>
              <a:rPr lang="en-US" dirty="0" err="1">
                <a:solidFill>
                  <a:srgbClr val="FFFF99"/>
                </a:solidFill>
                <a:latin typeface="Calibri" panose="020F0502020204030204" pitchFamily="34" charset="0"/>
              </a:rPr>
              <a:t>midgut</a:t>
            </a:r>
            <a:r>
              <a:rPr lang="en-US" dirty="0">
                <a:solidFill>
                  <a:srgbClr val="FFFF99"/>
                </a:solidFill>
                <a:latin typeface="Calibri" panose="020F0502020204030204" pitchFamily="34" charset="0"/>
              </a:rPr>
              <a:t>, lung and thymus NETs (carcinoid tumors)</a:t>
            </a:r>
          </a:p>
          <a:p>
            <a:pPr lvl="1">
              <a:buClr>
                <a:srgbClr val="00FFFF"/>
              </a:buClr>
            </a:pPr>
            <a:r>
              <a:rPr lang="en-US" sz="2400" dirty="0">
                <a:latin typeface="Calibri" panose="020F0502020204030204" pitchFamily="34" charset="0"/>
              </a:rPr>
              <a:t>Clinically significant progressive disease</a:t>
            </a:r>
          </a:p>
          <a:p>
            <a:pPr marL="455613" lvl="1" indent="0">
              <a:buNone/>
            </a:pPr>
            <a:endParaRPr lang="en-US" sz="2800" dirty="0">
              <a:latin typeface="Calibri" panose="020F0502020204030204" pitchFamily="34" charset="0"/>
            </a:endParaRPr>
          </a:p>
          <a:p>
            <a:r>
              <a:rPr lang="en-US" dirty="0">
                <a:solidFill>
                  <a:srgbClr val="FFFF99"/>
                </a:solidFill>
                <a:latin typeface="Calibri" panose="020F0502020204030204" pitchFamily="34" charset="0"/>
              </a:rPr>
              <a:t>For pancreatic NETs</a:t>
            </a:r>
          </a:p>
          <a:p>
            <a:pPr lvl="1">
              <a:buClr>
                <a:srgbClr val="00FFFF"/>
              </a:buClr>
            </a:pPr>
            <a:r>
              <a:rPr lang="en-US" sz="2400" dirty="0">
                <a:latin typeface="Calibri" panose="020F0502020204030204" pitchFamily="34" charset="0"/>
              </a:rPr>
              <a:t>Clinically symptomatic</a:t>
            </a:r>
          </a:p>
          <a:p>
            <a:pPr lvl="1">
              <a:buClr>
                <a:srgbClr val="00FFFF"/>
              </a:buClr>
            </a:pPr>
            <a:r>
              <a:rPr lang="en-US" sz="2400" dirty="0">
                <a:latin typeface="Calibri" panose="020F0502020204030204" pitchFamily="34" charset="0"/>
              </a:rPr>
              <a:t>Clinically significant tumor burden</a:t>
            </a:r>
          </a:p>
          <a:p>
            <a:pPr lvl="1">
              <a:buClr>
                <a:srgbClr val="00FFFF"/>
              </a:buClr>
            </a:pPr>
            <a:r>
              <a:rPr lang="en-US" sz="2400" dirty="0">
                <a:latin typeface="Calibri" panose="020F0502020204030204" pitchFamily="34" charset="0"/>
              </a:rPr>
              <a:t>Clinically significant progressive disease</a:t>
            </a:r>
          </a:p>
        </p:txBody>
      </p:sp>
      <p:sp>
        <p:nvSpPr>
          <p:cNvPr id="4" name="TextBox 3"/>
          <p:cNvSpPr txBox="1"/>
          <p:nvPr/>
        </p:nvSpPr>
        <p:spPr>
          <a:xfrm>
            <a:off x="2837529" y="79743"/>
            <a:ext cx="7569975" cy="892552"/>
          </a:xfrm>
          <a:prstGeom prst="rect">
            <a:avLst/>
          </a:prstGeom>
          <a:noFill/>
        </p:spPr>
        <p:txBody>
          <a:bodyPr wrap="square" rtlCol="0">
            <a:spAutoFit/>
          </a:bodyPr>
          <a:lstStyle/>
          <a:p>
            <a:pPr algn="ctr" fontAlgn="auto">
              <a:spcBef>
                <a:spcPts val="0"/>
              </a:spcBef>
              <a:spcAft>
                <a:spcPts val="0"/>
              </a:spcAft>
              <a:defRPr/>
            </a:pPr>
            <a:r>
              <a:rPr lang="en-US" sz="2800" kern="0" dirty="0">
                <a:solidFill>
                  <a:srgbClr val="FFFF99"/>
                </a:solidFill>
                <a:effectLst>
                  <a:outerShdw blurRad="38100" dist="38100" dir="2700000" algn="tl">
                    <a:srgbClr val="000000"/>
                  </a:outerShdw>
                </a:effectLst>
                <a:latin typeface="Calibri" panose="020F0502020204030204" pitchFamily="34" charset="0"/>
              </a:rPr>
              <a:t>2016 NCCN Guidelines for Targeted Therapy</a:t>
            </a:r>
            <a:br>
              <a:rPr lang="en-US" kern="0" dirty="0">
                <a:solidFill>
                  <a:srgbClr val="FFFF99"/>
                </a:solidFill>
                <a:effectLst>
                  <a:outerShdw blurRad="38100" dist="38100" dir="2700000" algn="tl">
                    <a:srgbClr val="000000"/>
                  </a:outerShdw>
                </a:effectLst>
                <a:latin typeface="Calibri" panose="020F0502020204030204" pitchFamily="34" charset="0"/>
              </a:rPr>
            </a:br>
            <a:r>
              <a:rPr lang="en-US" sz="2400" kern="0" dirty="0" err="1">
                <a:solidFill>
                  <a:srgbClr val="FFFF99"/>
                </a:solidFill>
                <a:effectLst>
                  <a:outerShdw blurRad="38100" dist="38100" dir="2700000" algn="tl">
                    <a:srgbClr val="000000"/>
                  </a:outerShdw>
                </a:effectLst>
                <a:latin typeface="Calibri" panose="020F0502020204030204" pitchFamily="34" charset="0"/>
              </a:rPr>
              <a:t>Everolimus</a:t>
            </a:r>
            <a:r>
              <a:rPr lang="en-US" sz="2400" kern="0" dirty="0">
                <a:solidFill>
                  <a:srgbClr val="FFFF99"/>
                </a:solidFill>
                <a:effectLst>
                  <a:outerShdw blurRad="38100" dist="38100" dir="2700000" algn="tl">
                    <a:srgbClr val="000000"/>
                  </a:outerShdw>
                </a:effectLst>
                <a:latin typeface="Calibri" panose="020F0502020204030204" pitchFamily="34" charset="0"/>
              </a:rPr>
              <a:t> (Alone and with Stable Dose of SSAs)</a:t>
            </a:r>
          </a:p>
        </p:txBody>
      </p:sp>
    </p:spTree>
    <p:extLst>
      <p:ext uri="{BB962C8B-B14F-4D97-AF65-F5344CB8AC3E}">
        <p14:creationId xmlns:p14="http://schemas.microsoft.com/office/powerpoint/2010/main" val="14379016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96143" y="1681273"/>
            <a:ext cx="8330609" cy="4363066"/>
          </a:xfrm>
        </p:spPr>
        <p:txBody>
          <a:bodyPr>
            <a:noAutofit/>
          </a:bodyPr>
          <a:lstStyle/>
          <a:p>
            <a:r>
              <a:rPr lang="en-US" dirty="0">
                <a:solidFill>
                  <a:srgbClr val="FFFF99"/>
                </a:solidFill>
                <a:latin typeface="Calibri" panose="020F0502020204030204" pitchFamily="34" charset="0"/>
              </a:rPr>
              <a:t>For </a:t>
            </a:r>
            <a:r>
              <a:rPr lang="en-US" dirty="0" err="1">
                <a:solidFill>
                  <a:srgbClr val="FFFF99"/>
                </a:solidFill>
                <a:latin typeface="Calibri" panose="020F0502020204030204" pitchFamily="34" charset="0"/>
              </a:rPr>
              <a:t>midgut</a:t>
            </a:r>
            <a:r>
              <a:rPr lang="en-US" dirty="0">
                <a:solidFill>
                  <a:srgbClr val="FFFF99"/>
                </a:solidFill>
                <a:latin typeface="Calibri" panose="020F0502020204030204" pitchFamily="34" charset="0"/>
              </a:rPr>
              <a:t>, lung and thymus NETs (carcinoid tumors)</a:t>
            </a:r>
          </a:p>
          <a:p>
            <a:pPr lvl="1">
              <a:buClr>
                <a:srgbClr val="00FFFF"/>
              </a:buClr>
            </a:pPr>
            <a:r>
              <a:rPr lang="en-US" sz="2400" dirty="0">
                <a:solidFill>
                  <a:srgbClr val="FFFF99"/>
                </a:solidFill>
                <a:latin typeface="Calibri" panose="020F0502020204030204" pitchFamily="34" charset="0"/>
              </a:rPr>
              <a:t>Clinically significant progressive disease</a:t>
            </a:r>
          </a:p>
          <a:p>
            <a:pPr marL="455613" lvl="1" indent="0">
              <a:buNone/>
            </a:pPr>
            <a:endParaRPr lang="en-US" sz="2800" dirty="0">
              <a:latin typeface="Calibri" panose="020F0502020204030204" pitchFamily="34" charset="0"/>
            </a:endParaRPr>
          </a:p>
          <a:p>
            <a:r>
              <a:rPr lang="en-US" dirty="0">
                <a:solidFill>
                  <a:srgbClr val="FFFF99"/>
                </a:solidFill>
                <a:latin typeface="Calibri" panose="020F0502020204030204" pitchFamily="34" charset="0"/>
              </a:rPr>
              <a:t>For pancreatic NETs</a:t>
            </a:r>
          </a:p>
          <a:p>
            <a:pPr lvl="1">
              <a:buClr>
                <a:srgbClr val="00FFFF"/>
              </a:buClr>
            </a:pPr>
            <a:r>
              <a:rPr lang="en-US" sz="2400" dirty="0">
                <a:latin typeface="Calibri" panose="020F0502020204030204" pitchFamily="34" charset="0"/>
              </a:rPr>
              <a:t>Clinically symptomatic</a:t>
            </a:r>
          </a:p>
          <a:p>
            <a:pPr lvl="1">
              <a:buClr>
                <a:srgbClr val="00FFFF"/>
              </a:buClr>
            </a:pPr>
            <a:r>
              <a:rPr lang="en-US" sz="2400" dirty="0">
                <a:latin typeface="Calibri" panose="020F0502020204030204" pitchFamily="34" charset="0"/>
              </a:rPr>
              <a:t>Clinically significant tumor burden</a:t>
            </a:r>
          </a:p>
          <a:p>
            <a:pPr lvl="1">
              <a:buClr>
                <a:srgbClr val="00FFFF"/>
              </a:buClr>
            </a:pPr>
            <a:r>
              <a:rPr lang="en-US" sz="2400" dirty="0">
                <a:latin typeface="Calibri" panose="020F0502020204030204" pitchFamily="34" charset="0"/>
              </a:rPr>
              <a:t>Clinically significant progressive disease</a:t>
            </a:r>
          </a:p>
        </p:txBody>
      </p:sp>
      <p:sp>
        <p:nvSpPr>
          <p:cNvPr id="4" name="TextBox 3"/>
          <p:cNvSpPr txBox="1"/>
          <p:nvPr/>
        </p:nvSpPr>
        <p:spPr>
          <a:xfrm>
            <a:off x="2837529" y="79743"/>
            <a:ext cx="7569975" cy="892552"/>
          </a:xfrm>
          <a:prstGeom prst="rect">
            <a:avLst/>
          </a:prstGeom>
          <a:noFill/>
        </p:spPr>
        <p:txBody>
          <a:bodyPr wrap="square" rtlCol="0">
            <a:spAutoFit/>
          </a:bodyPr>
          <a:lstStyle/>
          <a:p>
            <a:pPr algn="ctr" fontAlgn="auto">
              <a:spcBef>
                <a:spcPts val="0"/>
              </a:spcBef>
              <a:spcAft>
                <a:spcPts val="0"/>
              </a:spcAft>
              <a:defRPr/>
            </a:pPr>
            <a:r>
              <a:rPr lang="en-US" sz="2800" kern="0" dirty="0">
                <a:solidFill>
                  <a:srgbClr val="FFFF99"/>
                </a:solidFill>
                <a:effectLst>
                  <a:outerShdw blurRad="38100" dist="38100" dir="2700000" algn="tl">
                    <a:srgbClr val="000000"/>
                  </a:outerShdw>
                </a:effectLst>
                <a:latin typeface="Calibri" panose="020F0502020204030204" pitchFamily="34" charset="0"/>
              </a:rPr>
              <a:t>2016 NCCN Guidelines for Targeted Therapy</a:t>
            </a:r>
            <a:br>
              <a:rPr lang="en-US" kern="0" dirty="0">
                <a:solidFill>
                  <a:srgbClr val="FFFF99"/>
                </a:solidFill>
                <a:effectLst>
                  <a:outerShdw blurRad="38100" dist="38100" dir="2700000" algn="tl">
                    <a:srgbClr val="000000"/>
                  </a:outerShdw>
                </a:effectLst>
                <a:latin typeface="Calibri" panose="020F0502020204030204" pitchFamily="34" charset="0"/>
              </a:rPr>
            </a:br>
            <a:r>
              <a:rPr lang="en-US" sz="2400" kern="0" dirty="0" err="1">
                <a:solidFill>
                  <a:srgbClr val="FFFF99"/>
                </a:solidFill>
                <a:effectLst>
                  <a:outerShdw blurRad="38100" dist="38100" dir="2700000" algn="tl">
                    <a:srgbClr val="000000"/>
                  </a:outerShdw>
                </a:effectLst>
                <a:latin typeface="Calibri" panose="020F0502020204030204" pitchFamily="34" charset="0"/>
              </a:rPr>
              <a:t>Everolimus</a:t>
            </a:r>
            <a:r>
              <a:rPr lang="en-US" sz="2400" kern="0" dirty="0">
                <a:solidFill>
                  <a:srgbClr val="FFFF99"/>
                </a:solidFill>
                <a:effectLst>
                  <a:outerShdw blurRad="38100" dist="38100" dir="2700000" algn="tl">
                    <a:srgbClr val="000000"/>
                  </a:outerShdw>
                </a:effectLst>
                <a:latin typeface="Calibri" panose="020F0502020204030204" pitchFamily="34" charset="0"/>
              </a:rPr>
              <a:t> (Alone and with Stable Dose of SSAs)</a:t>
            </a:r>
          </a:p>
        </p:txBody>
      </p:sp>
      <p:sp>
        <p:nvSpPr>
          <p:cNvPr id="5" name="Rectangle 4"/>
          <p:cNvSpPr/>
          <p:nvPr/>
        </p:nvSpPr>
        <p:spPr>
          <a:xfrm>
            <a:off x="2286739" y="2227880"/>
            <a:ext cx="7940010" cy="874422"/>
          </a:xfrm>
          <a:prstGeom prst="rect">
            <a:avLst/>
          </a:prstGeom>
          <a:solidFill>
            <a:srgbClr val="CCFF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2100" kern="0" dirty="0" err="1">
                <a:solidFill>
                  <a:srgbClr val="000000"/>
                </a:solidFill>
                <a:latin typeface="Calibri" panose="020F0502020204030204" pitchFamily="34" charset="0"/>
                <a:ea typeface="Tahoma"/>
                <a:cs typeface="Tahoma"/>
              </a:rPr>
              <a:t>Everolimus</a:t>
            </a:r>
            <a:r>
              <a:rPr lang="en-US" sz="2100" kern="0" dirty="0">
                <a:solidFill>
                  <a:srgbClr val="000000"/>
                </a:solidFill>
                <a:latin typeface="Calibri" panose="020F0502020204030204" pitchFamily="34" charset="0"/>
                <a:ea typeface="Tahoma"/>
                <a:cs typeface="Tahoma"/>
              </a:rPr>
              <a:t> recommended for clinically significant progressive disease</a:t>
            </a:r>
          </a:p>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(not study w/ </a:t>
            </a:r>
            <a:r>
              <a:rPr lang="en-US" sz="2100" kern="0" dirty="0" err="1">
                <a:solidFill>
                  <a:srgbClr val="000000"/>
                </a:solidFill>
                <a:latin typeface="Calibri" panose="020F0502020204030204" pitchFamily="34" charset="0"/>
                <a:ea typeface="Tahoma"/>
                <a:cs typeface="Tahoma"/>
              </a:rPr>
              <a:t>lanreotide</a:t>
            </a:r>
            <a:r>
              <a:rPr lang="en-US" sz="2100" kern="0" dirty="0">
                <a:solidFill>
                  <a:srgbClr val="000000"/>
                </a:solidFill>
                <a:latin typeface="Calibri" panose="020F0502020204030204" pitchFamily="34" charset="0"/>
                <a:ea typeface="Tahoma"/>
                <a:cs typeface="Tahoma"/>
              </a:rPr>
              <a:t> depot)</a:t>
            </a:r>
          </a:p>
        </p:txBody>
      </p:sp>
      <p:sp>
        <p:nvSpPr>
          <p:cNvPr id="6" name="Rectangle 5"/>
          <p:cNvSpPr/>
          <p:nvPr/>
        </p:nvSpPr>
        <p:spPr>
          <a:xfrm>
            <a:off x="2286739" y="3786712"/>
            <a:ext cx="7940010" cy="1389722"/>
          </a:xfrm>
          <a:prstGeom prst="rect">
            <a:avLst/>
          </a:prstGeom>
          <a:solidFill>
            <a:srgbClr val="CCFF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2100" kern="0" dirty="0" err="1">
                <a:solidFill>
                  <a:srgbClr val="000000"/>
                </a:solidFill>
                <a:latin typeface="Calibri" panose="020F0502020204030204" pitchFamily="34" charset="0"/>
                <a:ea typeface="Tahoma"/>
                <a:cs typeface="Tahoma"/>
              </a:rPr>
              <a:t>Everolimus</a:t>
            </a:r>
            <a:r>
              <a:rPr lang="en-US" sz="2100" kern="0" dirty="0">
                <a:solidFill>
                  <a:srgbClr val="000000"/>
                </a:solidFill>
                <a:latin typeface="Calibri" panose="020F0502020204030204" pitchFamily="34" charset="0"/>
                <a:ea typeface="Tahoma"/>
                <a:cs typeface="Tahoma"/>
              </a:rPr>
              <a:t> recommended for symptomatic / significant tumor burden front line or progressive disease</a:t>
            </a:r>
          </a:p>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(only FDA indicated for progressive; not study w/ </a:t>
            </a:r>
            <a:r>
              <a:rPr lang="en-US" sz="2100" kern="0" dirty="0" err="1">
                <a:solidFill>
                  <a:srgbClr val="000000"/>
                </a:solidFill>
                <a:latin typeface="Calibri" panose="020F0502020204030204" pitchFamily="34" charset="0"/>
                <a:ea typeface="Tahoma"/>
                <a:cs typeface="Tahoma"/>
              </a:rPr>
              <a:t>lanreotide</a:t>
            </a:r>
            <a:r>
              <a:rPr lang="en-US" sz="2100" kern="0" dirty="0">
                <a:solidFill>
                  <a:srgbClr val="000000"/>
                </a:solidFill>
                <a:latin typeface="Calibri" panose="020F0502020204030204" pitchFamily="34" charset="0"/>
                <a:ea typeface="Tahoma"/>
                <a:cs typeface="Tahoma"/>
              </a:rPr>
              <a:t> depot)</a:t>
            </a:r>
          </a:p>
        </p:txBody>
      </p:sp>
    </p:spTree>
    <p:extLst>
      <p:ext uri="{BB962C8B-B14F-4D97-AF65-F5344CB8AC3E}">
        <p14:creationId xmlns:p14="http://schemas.microsoft.com/office/powerpoint/2010/main" val="2016315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
        <p:nvSpPr>
          <p:cNvPr id="7" name="Rectangle 6"/>
          <p:cNvSpPr/>
          <p:nvPr/>
        </p:nvSpPr>
        <p:spPr>
          <a:xfrm>
            <a:off x="1949754" y="1923075"/>
            <a:ext cx="7733654" cy="2616101"/>
          </a:xfrm>
          <a:prstGeom prst="rect">
            <a:avLst/>
          </a:prstGeom>
        </p:spPr>
        <p:txBody>
          <a:bodyPr wrap="square">
            <a:spAutoFit/>
          </a:bodyPr>
          <a:lstStyle/>
          <a:p>
            <a:pPr algn="ctr" fontAlgn="auto">
              <a:spcBef>
                <a:spcPts val="0"/>
              </a:spcBef>
              <a:spcAft>
                <a:spcPts val="0"/>
              </a:spcAft>
              <a:defRPr/>
            </a:pPr>
            <a:r>
              <a:rPr lang="en-US" sz="4800" kern="0" dirty="0">
                <a:solidFill>
                  <a:srgbClr val="FFFF99"/>
                </a:solidFill>
                <a:effectLst>
                  <a:outerShdw blurRad="38100" dist="38100" dir="2700000" algn="tl">
                    <a:srgbClr val="000000">
                      <a:alpha val="43137"/>
                    </a:srgbClr>
                  </a:outerShdw>
                </a:effectLst>
                <a:latin typeface="Calibri" panose="020F0502020204030204" pitchFamily="34" charset="0"/>
              </a:rPr>
              <a:t>Controversy #1</a:t>
            </a:r>
          </a:p>
          <a:p>
            <a:pPr algn="ctr" fontAlgn="auto">
              <a:spcBef>
                <a:spcPts val="0"/>
              </a:spcBef>
              <a:spcAft>
                <a:spcPts val="0"/>
              </a:spcAft>
              <a:defRPr/>
            </a:pPr>
            <a:endParaRPr lang="en-US" sz="4400" kern="0" dirty="0">
              <a:solidFill>
                <a:srgbClr val="FFFF99"/>
              </a:solidFill>
              <a:effectLst>
                <a:outerShdw blurRad="38100" dist="38100" dir="2700000" algn="tl">
                  <a:srgbClr val="000000">
                    <a:alpha val="43137"/>
                  </a:srgbClr>
                </a:outerShdw>
              </a:effectLst>
              <a:latin typeface="Calibri" panose="020F0502020204030204" pitchFamily="34" charset="0"/>
            </a:endParaRPr>
          </a:p>
          <a:p>
            <a:pPr algn="ctr" fontAlgn="auto">
              <a:spcBef>
                <a:spcPts val="0"/>
              </a:spcBef>
              <a:spcAft>
                <a:spcPts val="0"/>
              </a:spcAft>
              <a:defRPr/>
            </a:pPr>
            <a:r>
              <a:rPr lang="en-US" sz="3600" kern="0" dirty="0">
                <a:solidFill>
                  <a:srgbClr val="FFFF99"/>
                </a:solidFill>
                <a:effectLst>
                  <a:outerShdw blurRad="38100" dist="38100" dir="2700000" algn="tl">
                    <a:srgbClr val="000000">
                      <a:alpha val="43137"/>
                    </a:srgbClr>
                  </a:outerShdw>
                </a:effectLst>
                <a:latin typeface="Calibri" panose="020F0502020204030204" pitchFamily="34" charset="0"/>
              </a:rPr>
              <a:t>Watch and Wait vs.</a:t>
            </a:r>
          </a:p>
          <a:p>
            <a:pPr algn="ctr" fontAlgn="auto">
              <a:spcBef>
                <a:spcPts val="0"/>
              </a:spcBef>
              <a:spcAft>
                <a:spcPts val="0"/>
              </a:spcAft>
              <a:defRPr/>
            </a:pPr>
            <a:r>
              <a:rPr lang="en-US" sz="3600" kern="0" dirty="0">
                <a:solidFill>
                  <a:srgbClr val="FFFF99"/>
                </a:solidFill>
                <a:effectLst>
                  <a:outerShdw blurRad="38100" dist="38100" dir="2700000" algn="tl">
                    <a:srgbClr val="000000">
                      <a:alpha val="43137"/>
                    </a:srgbClr>
                  </a:outerShdw>
                </a:effectLst>
                <a:latin typeface="Calibri" panose="020F0502020204030204" pitchFamily="34" charset="0"/>
              </a:rPr>
              <a:t>Initiation of Therapy</a:t>
            </a:r>
          </a:p>
        </p:txBody>
      </p:sp>
    </p:spTree>
    <p:extLst>
      <p:ext uri="{BB962C8B-B14F-4D97-AF65-F5344CB8AC3E}">
        <p14:creationId xmlns:p14="http://schemas.microsoft.com/office/powerpoint/2010/main" val="17097716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4" name="Rectangle 3"/>
          <p:cNvSpPr/>
          <p:nvPr/>
        </p:nvSpPr>
        <p:spPr bwMode="auto">
          <a:xfrm>
            <a:off x="0" y="1041536"/>
            <a:ext cx="12192000" cy="58164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auto">
              <a:spcBef>
                <a:spcPts val="0"/>
              </a:spcBef>
              <a:spcAft>
                <a:spcPts val="0"/>
              </a:spcAft>
              <a:defRPr/>
            </a:pPr>
            <a:endParaRPr lang="en-US" b="1" kern="0" dirty="0">
              <a:solidFill>
                <a:srgbClr val="FFFFFF"/>
              </a:solidFill>
              <a:latin typeface="Calibri" panose="020F0502020204030204" pitchFamily="34" charset="0"/>
            </a:endParaRPr>
          </a:p>
        </p:txBody>
      </p:sp>
      <p:pic>
        <p:nvPicPr>
          <p:cNvPr id="2" name="Picture 1"/>
          <p:cNvPicPr>
            <a:picLocks noChangeAspect="1"/>
          </p:cNvPicPr>
          <p:nvPr/>
        </p:nvPicPr>
        <p:blipFill>
          <a:blip r:embed="rId2"/>
          <a:stretch>
            <a:fillRect/>
          </a:stretch>
        </p:blipFill>
        <p:spPr>
          <a:xfrm>
            <a:off x="1518290" y="1589034"/>
            <a:ext cx="9149710" cy="4734274"/>
          </a:xfrm>
          <a:prstGeom prst="rect">
            <a:avLst/>
          </a:prstGeom>
        </p:spPr>
      </p:pic>
      <p:sp>
        <p:nvSpPr>
          <p:cNvPr id="3" name="Title 2"/>
          <p:cNvSpPr>
            <a:spLocks noGrp="1"/>
          </p:cNvSpPr>
          <p:nvPr>
            <p:ph type="title" idx="4294967295"/>
          </p:nvPr>
        </p:nvSpPr>
        <p:spPr>
          <a:xfrm>
            <a:off x="2376407" y="3"/>
            <a:ext cx="7886700" cy="1325563"/>
          </a:xfrm>
          <a:prstGeom prst="rect">
            <a:avLst/>
          </a:prstGeom>
        </p:spPr>
        <p:txBody>
          <a:bodyPr/>
          <a:lstStyle/>
          <a:p>
            <a:r>
              <a:rPr lang="en-US" dirty="0">
                <a:solidFill>
                  <a:srgbClr val="FFFF99"/>
                </a:solidFill>
                <a:latin typeface="Calibri" panose="020F0502020204030204" pitchFamily="34" charset="0"/>
              </a:rPr>
              <a:t>Practice Changing Pivotal Randomized Placebo Control Phase III Study</a:t>
            </a:r>
          </a:p>
        </p:txBody>
      </p:sp>
    </p:spTree>
    <p:extLst>
      <p:ext uri="{BB962C8B-B14F-4D97-AF65-F5344CB8AC3E}">
        <p14:creationId xmlns:p14="http://schemas.microsoft.com/office/powerpoint/2010/main" val="32929513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2980840" y="185980"/>
            <a:ext cx="7501180" cy="712922"/>
          </a:xfrm>
          <a:prstGeom prst="rect">
            <a:avLst/>
          </a:prstGeom>
        </p:spPr>
        <p:txBody>
          <a:bodyPr/>
          <a:lstStyle/>
          <a:p>
            <a:r>
              <a:rPr lang="en-US" dirty="0">
                <a:solidFill>
                  <a:srgbClr val="FFFF99"/>
                </a:solidFill>
                <a:effectLst>
                  <a:outerShdw blurRad="38100" dist="38100" dir="2700000" algn="tl">
                    <a:srgbClr val="000000">
                      <a:alpha val="43137"/>
                    </a:srgbClr>
                  </a:outerShdw>
                </a:effectLst>
                <a:latin typeface="Calibri" panose="020F0502020204030204" pitchFamily="34" charset="0"/>
              </a:rPr>
              <a:t>Phase III CLARINET:  Baseline Characteristics</a:t>
            </a:r>
          </a:p>
        </p:txBody>
      </p:sp>
      <p:pic>
        <p:nvPicPr>
          <p:cNvPr id="6" name="Picture 5"/>
          <p:cNvPicPr>
            <a:picLocks noChangeAspect="1"/>
          </p:cNvPicPr>
          <p:nvPr/>
        </p:nvPicPr>
        <p:blipFill>
          <a:blip r:embed="rId2"/>
          <a:stretch>
            <a:fillRect/>
          </a:stretch>
        </p:blipFill>
        <p:spPr>
          <a:xfrm>
            <a:off x="1524000" y="1224367"/>
            <a:ext cx="9144000" cy="4806046"/>
          </a:xfrm>
          <a:prstGeom prst="rect">
            <a:avLst/>
          </a:prstGeom>
        </p:spPr>
      </p:pic>
      <p:sp>
        <p:nvSpPr>
          <p:cNvPr id="5" name="TextBox 4"/>
          <p:cNvSpPr txBox="1"/>
          <p:nvPr/>
        </p:nvSpPr>
        <p:spPr>
          <a:xfrm>
            <a:off x="7779522" y="6217381"/>
            <a:ext cx="2702498" cy="307777"/>
          </a:xfrm>
          <a:prstGeom prst="rect">
            <a:avLst/>
          </a:prstGeom>
          <a:noFill/>
        </p:spPr>
        <p:txBody>
          <a:bodyPr wrap="square" rtlCol="0">
            <a:spAutoFit/>
          </a:bodyPr>
          <a:lstStyle/>
          <a:p>
            <a:pPr algn="r" fontAlgn="auto">
              <a:spcBef>
                <a:spcPts val="0"/>
              </a:spcBef>
              <a:spcAft>
                <a:spcPts val="0"/>
              </a:spcAft>
              <a:defRPr/>
            </a:pPr>
            <a:r>
              <a:rPr lang="en-US" sz="1400" i="1" kern="0" dirty="0" err="1">
                <a:solidFill>
                  <a:prstClr val="white"/>
                </a:solidFill>
                <a:latin typeface="Calibri" panose="020F0502020204030204"/>
                <a:ea typeface="Tahoma"/>
                <a:cs typeface="Tahoma"/>
              </a:rPr>
              <a:t>Caplin</a:t>
            </a:r>
            <a:r>
              <a:rPr lang="en-US" sz="1400" i="1" kern="0" dirty="0">
                <a:solidFill>
                  <a:prstClr val="white"/>
                </a:solidFill>
                <a:latin typeface="Calibri" panose="020F0502020204030204"/>
                <a:ea typeface="Tahoma"/>
                <a:cs typeface="Tahoma"/>
              </a:rPr>
              <a:t> M et al. NEJM 2014</a:t>
            </a:r>
          </a:p>
        </p:txBody>
      </p:sp>
    </p:spTree>
    <p:extLst>
      <p:ext uri="{BB962C8B-B14F-4D97-AF65-F5344CB8AC3E}">
        <p14:creationId xmlns:p14="http://schemas.microsoft.com/office/powerpoint/2010/main" val="2742472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168453" y="315914"/>
            <a:ext cx="4597400" cy="541337"/>
          </a:xfrm>
        </p:spPr>
        <p:txBody>
          <a:bodyPr vert="horz" wrap="square" lIns="91440" tIns="45720" rIns="91440" bIns="45720" numCol="1" anchor="t" anchorCtr="0" compatLnSpc="1">
            <a:prstTxWarp prst="textNoShape">
              <a:avLst/>
            </a:prstTxWarp>
          </a:bodyPr>
          <a:lstStyle/>
          <a:p>
            <a:r>
              <a:rPr lang="en-US" altLang="en-US" sz="3600" dirty="0">
                <a:solidFill>
                  <a:srgbClr val="FFFF99"/>
                </a:solidFill>
                <a:latin typeface="Calibri" panose="020F0502020204030204" pitchFamily="34" charset="0"/>
              </a:rPr>
              <a:t>GEP-NET Overview </a:t>
            </a:r>
          </a:p>
        </p:txBody>
      </p:sp>
      <p:sp>
        <p:nvSpPr>
          <p:cNvPr id="68610" name="Content Placeholder 2"/>
          <p:cNvSpPr>
            <a:spLocks noGrp="1"/>
          </p:cNvSpPr>
          <p:nvPr>
            <p:ph idx="1"/>
          </p:nvPr>
        </p:nvSpPr>
        <p:spPr>
          <a:xfrm>
            <a:off x="1760539" y="1252539"/>
            <a:ext cx="8620125" cy="5621337"/>
          </a:xfrm>
        </p:spPr>
        <p:txBody>
          <a:bodyPr/>
          <a:lstStyle/>
          <a:p>
            <a:pPr>
              <a:spcBef>
                <a:spcPct val="0"/>
              </a:spcBef>
              <a:spcAft>
                <a:spcPts val="2600"/>
              </a:spcAft>
              <a:buClr>
                <a:srgbClr val="C00000"/>
              </a:buClr>
              <a:buSzPct val="90000"/>
              <a:buFont typeface="Wingdings 3" panose="05040102010807070707" pitchFamily="18" charset="2"/>
              <a:buChar char="u"/>
              <a:tabLst>
                <a:tab pos="1146175" algn="l"/>
                <a:tab pos="1606550" algn="l"/>
                <a:tab pos="2054225" algn="l"/>
              </a:tabLst>
            </a:pPr>
            <a:r>
              <a:rPr lang="en-US" altLang="en-US">
                <a:latin typeface="Calibri" panose="020F0502020204030204" pitchFamily="34" charset="0"/>
              </a:rPr>
              <a:t>Annual incidence of NET is 5.25 cases per 100,000 Americans (SEER Database)</a:t>
            </a:r>
            <a:r>
              <a:rPr lang="en-US" altLang="en-US" baseline="30000">
                <a:latin typeface="Calibri" panose="020F0502020204030204" pitchFamily="34" charset="0"/>
              </a:rPr>
              <a:t>1</a:t>
            </a:r>
            <a:endParaRPr lang="en-US" altLang="en-US">
              <a:latin typeface="Calibri" panose="020F0502020204030204" pitchFamily="34" charset="0"/>
            </a:endParaRPr>
          </a:p>
          <a:p>
            <a:pPr>
              <a:spcBef>
                <a:spcPct val="0"/>
              </a:spcBef>
              <a:spcAft>
                <a:spcPts val="2600"/>
              </a:spcAft>
              <a:buClr>
                <a:srgbClr val="C00000"/>
              </a:buClr>
              <a:buSzPct val="90000"/>
              <a:buFont typeface="Wingdings 3" panose="05040102010807070707" pitchFamily="18" charset="2"/>
              <a:buChar char="u"/>
              <a:tabLst>
                <a:tab pos="1146175" algn="l"/>
                <a:tab pos="1606550" algn="l"/>
                <a:tab pos="2054225" algn="l"/>
              </a:tabLst>
            </a:pPr>
            <a:r>
              <a:rPr lang="en-US" altLang="en-US">
                <a:latin typeface="Calibri" panose="020F0502020204030204" pitchFamily="34" charset="0"/>
              </a:rPr>
              <a:t>Incidence has increased by 500% in the past 30 years – more than other cancers</a:t>
            </a:r>
          </a:p>
          <a:p>
            <a:pPr>
              <a:buClr>
                <a:srgbClr val="C00000"/>
              </a:buClr>
              <a:buSzPct val="90000"/>
              <a:buFont typeface="Wingdings 3" panose="05040102010807070707" pitchFamily="18" charset="2"/>
              <a:buChar char="u"/>
              <a:tabLst>
                <a:tab pos="1146175" algn="l"/>
                <a:tab pos="1606550" algn="l"/>
                <a:tab pos="2054225" algn="l"/>
              </a:tabLst>
            </a:pPr>
            <a:r>
              <a:rPr lang="en-US" altLang="en-US">
                <a:latin typeface="Calibri" panose="020F0502020204030204" pitchFamily="34" charset="0"/>
              </a:rPr>
              <a:t>NET is the most prevalent GI malignancy after colon cancer, affecting over 100,000 Americans</a:t>
            </a:r>
          </a:p>
          <a:p>
            <a:pPr marL="1157288" lvl="3" indent="-342900">
              <a:buClr>
                <a:srgbClr val="00FFFF"/>
              </a:buClr>
              <a:buFont typeface="Arial" panose="020B0604020202020204" pitchFamily="34" charset="0"/>
              <a:buChar char="•"/>
              <a:tabLst>
                <a:tab pos="1146175" algn="l"/>
                <a:tab pos="1606550" algn="l"/>
                <a:tab pos="2054225" algn="l"/>
              </a:tabLst>
            </a:pPr>
            <a:r>
              <a:rPr lang="en-US" altLang="en-US" sz="2400">
                <a:latin typeface="Calibri" panose="020F0502020204030204" pitchFamily="34" charset="0"/>
              </a:rPr>
              <a:t>3X more prevalent than pancreatic adenocarcinoma</a:t>
            </a:r>
          </a:p>
          <a:p>
            <a:pPr marL="1157288" lvl="3" indent="-342900">
              <a:buClr>
                <a:srgbClr val="00FFFF"/>
              </a:buClr>
              <a:buFont typeface="Arial" panose="020B0604020202020204" pitchFamily="34" charset="0"/>
              <a:buChar char="•"/>
              <a:tabLst>
                <a:tab pos="1146175" algn="l"/>
                <a:tab pos="1606550" algn="l"/>
                <a:tab pos="2054225" algn="l"/>
              </a:tabLst>
            </a:pPr>
            <a:r>
              <a:rPr lang="en-US" altLang="en-US" sz="2400">
                <a:latin typeface="Calibri" panose="020F0502020204030204" pitchFamily="34" charset="0"/>
              </a:rPr>
              <a:t>2X more prevalent than stomach adenocarcinoma</a:t>
            </a:r>
          </a:p>
          <a:p>
            <a:pPr>
              <a:buNone/>
              <a:tabLst>
                <a:tab pos="1146175" algn="l"/>
                <a:tab pos="1606550" algn="l"/>
                <a:tab pos="2054225" algn="l"/>
              </a:tabLst>
            </a:pPr>
            <a:endParaRPr lang="en-US" altLang="en-US" sz="2400">
              <a:latin typeface="Calibri" panose="020F0502020204030204" pitchFamily="34" charset="0"/>
            </a:endParaRPr>
          </a:p>
          <a:p>
            <a:pPr>
              <a:buNone/>
              <a:tabLst>
                <a:tab pos="1146175" algn="l"/>
                <a:tab pos="1606550" algn="l"/>
                <a:tab pos="2054225" algn="l"/>
              </a:tabLst>
            </a:pPr>
            <a:endParaRPr lang="en-US" altLang="en-US" sz="2400">
              <a:latin typeface="Calibri" panose="020F0502020204030204" pitchFamily="34" charset="0"/>
            </a:endParaRPr>
          </a:p>
          <a:p>
            <a:pPr>
              <a:buNone/>
              <a:tabLst>
                <a:tab pos="1146175" algn="l"/>
                <a:tab pos="1606550" algn="l"/>
                <a:tab pos="2054225" algn="l"/>
              </a:tabLst>
            </a:pPr>
            <a:endParaRPr lang="en-US" altLang="en-US" sz="2000">
              <a:latin typeface="Calibri" panose="020F0502020204030204" pitchFamily="34" charset="0"/>
            </a:endParaRPr>
          </a:p>
        </p:txBody>
      </p:sp>
      <p:sp>
        <p:nvSpPr>
          <p:cNvPr id="12291" name="Rectangle 4"/>
          <p:cNvSpPr>
            <a:spLocks noChangeArrowheads="1"/>
          </p:cNvSpPr>
          <p:nvPr/>
        </p:nvSpPr>
        <p:spPr bwMode="auto">
          <a:xfrm>
            <a:off x="1735138" y="5835650"/>
            <a:ext cx="8610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fontAlgn="auto">
              <a:spcBef>
                <a:spcPts val="0"/>
              </a:spcBef>
              <a:spcAft>
                <a:spcPts val="0"/>
              </a:spcAft>
              <a:defRPr/>
            </a:pPr>
            <a:r>
              <a:rPr lang="it-IT" altLang="en-US" sz="1400" kern="0">
                <a:latin typeface="Calibri" panose="020F0502020204030204" pitchFamily="34" charset="0"/>
              </a:rPr>
              <a:t>1. Modlin IM, Latich I, Zikusoka M, Kidd M, Eick G, Chan AK. </a:t>
            </a:r>
            <a:r>
              <a:rPr lang="it-IT" altLang="en-US" sz="1400" i="1" kern="0">
                <a:latin typeface="Calibri" panose="020F0502020204030204" pitchFamily="34" charset="0"/>
              </a:rPr>
              <a:t>J Clin Gastroenterol</a:t>
            </a:r>
            <a:r>
              <a:rPr lang="it-IT" altLang="en-US" sz="1400" kern="0">
                <a:latin typeface="Calibri" panose="020F0502020204030204" pitchFamily="34" charset="0"/>
              </a:rPr>
              <a:t>. 2006;40(7):572-582.</a:t>
            </a:r>
            <a:r>
              <a:rPr lang="en-US" altLang="en-US" sz="1400" kern="0">
                <a:latin typeface="Calibri" panose="020F0502020204030204" pitchFamily="34" charset="0"/>
              </a:rPr>
              <a:t> 2. Yao JC, Hassan M, Phan A, et al, </a:t>
            </a:r>
            <a:r>
              <a:rPr lang="en-US" altLang="en-US" sz="1400" i="1" kern="0">
                <a:latin typeface="Calibri" panose="020F0502020204030204" pitchFamily="34" charset="0"/>
              </a:rPr>
              <a:t>J Clin Oncol</a:t>
            </a:r>
            <a:r>
              <a:rPr lang="en-US" altLang="en-US" sz="1400" kern="0">
                <a:latin typeface="Calibri" panose="020F0502020204030204" pitchFamily="34" charset="0"/>
              </a:rPr>
              <a:t>. 2008;26:3063-3072 </a:t>
            </a:r>
            <a:r>
              <a:rPr lang="it-IT" altLang="en-US" sz="1400" kern="0">
                <a:latin typeface="Calibri" panose="020F0502020204030204" pitchFamily="34" charset="0"/>
              </a:rPr>
              <a:t>3. </a:t>
            </a:r>
            <a:r>
              <a:rPr lang="en-US" altLang="en-US" sz="1400" kern="0">
                <a:latin typeface="Calibri" panose="020F0502020204030204" pitchFamily="34" charset="0"/>
              </a:rPr>
              <a:t>Rinke A, Müller HH, Schade-Brittinger C, et al. </a:t>
            </a:r>
            <a:r>
              <a:rPr lang="en-US" altLang="en-US" sz="1400" i="1" kern="0">
                <a:latin typeface="Calibri" panose="020F0502020204030204" pitchFamily="34" charset="0"/>
              </a:rPr>
              <a:t>J Clin Oncol</a:t>
            </a:r>
            <a:r>
              <a:rPr lang="en-US" altLang="en-US" sz="1400" kern="0">
                <a:latin typeface="Calibri" panose="020F0502020204030204" pitchFamily="34" charset="0"/>
              </a:rPr>
              <a:t>. 2009;27:4656-4663</a:t>
            </a:r>
          </a:p>
        </p:txBody>
      </p:sp>
    </p:spTree>
    <p:extLst>
      <p:ext uri="{BB962C8B-B14F-4D97-AF65-F5344CB8AC3E}">
        <p14:creationId xmlns:p14="http://schemas.microsoft.com/office/powerpoint/2010/main" val="23123360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1041536"/>
            <a:ext cx="12192000" cy="58164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auto">
              <a:spcBef>
                <a:spcPts val="0"/>
              </a:spcBef>
              <a:spcAft>
                <a:spcPts val="0"/>
              </a:spcAft>
              <a:defRPr/>
            </a:pPr>
            <a:endParaRPr lang="en-US" b="1" kern="0" dirty="0">
              <a:solidFill>
                <a:srgbClr val="FFFFFF"/>
              </a:solidFill>
              <a:latin typeface="Calibri" panose="020F0502020204030204" pitchFamily="34" charset="0"/>
            </a:endParaRPr>
          </a:p>
        </p:txBody>
      </p:sp>
      <p:sp>
        <p:nvSpPr>
          <p:cNvPr id="4" name="Title 3"/>
          <p:cNvSpPr>
            <a:spLocks noGrp="1"/>
          </p:cNvSpPr>
          <p:nvPr>
            <p:ph type="title" idx="4294967295"/>
          </p:nvPr>
        </p:nvSpPr>
        <p:spPr>
          <a:xfrm>
            <a:off x="2522883" y="221821"/>
            <a:ext cx="7886700" cy="677082"/>
          </a:xfrm>
          <a:prstGeom prst="rect">
            <a:avLst/>
          </a:prstGeom>
        </p:spPr>
        <p:txBody>
          <a:bodyPr/>
          <a:lstStyle/>
          <a:p>
            <a:r>
              <a:rPr lang="en-US" sz="3600" dirty="0">
                <a:solidFill>
                  <a:srgbClr val="FFFF99"/>
                </a:solidFill>
                <a:latin typeface="Calibri" panose="020F0502020204030204" pitchFamily="34" charset="0"/>
              </a:rPr>
              <a:t>Phase III CLARINET:  Results</a:t>
            </a:r>
          </a:p>
        </p:txBody>
      </p:sp>
      <p:pic>
        <p:nvPicPr>
          <p:cNvPr id="3" name="Picture 2"/>
          <p:cNvPicPr>
            <a:picLocks noChangeAspect="1"/>
          </p:cNvPicPr>
          <p:nvPr/>
        </p:nvPicPr>
        <p:blipFill>
          <a:blip r:embed="rId2"/>
          <a:stretch>
            <a:fillRect/>
          </a:stretch>
        </p:blipFill>
        <p:spPr>
          <a:xfrm>
            <a:off x="1524000" y="1270864"/>
            <a:ext cx="9144000" cy="4856551"/>
          </a:xfrm>
          <a:prstGeom prst="rect">
            <a:avLst/>
          </a:prstGeom>
        </p:spPr>
      </p:pic>
      <p:sp>
        <p:nvSpPr>
          <p:cNvPr id="5" name="TextBox 4"/>
          <p:cNvSpPr txBox="1"/>
          <p:nvPr/>
        </p:nvSpPr>
        <p:spPr>
          <a:xfrm>
            <a:off x="7707085" y="6191596"/>
            <a:ext cx="2702498" cy="307777"/>
          </a:xfrm>
          <a:prstGeom prst="rect">
            <a:avLst/>
          </a:prstGeom>
          <a:noFill/>
        </p:spPr>
        <p:txBody>
          <a:bodyPr wrap="square" rtlCol="0">
            <a:spAutoFit/>
          </a:bodyPr>
          <a:lstStyle/>
          <a:p>
            <a:pPr algn="r" fontAlgn="auto">
              <a:spcBef>
                <a:spcPts val="0"/>
              </a:spcBef>
              <a:spcAft>
                <a:spcPts val="0"/>
              </a:spcAft>
              <a:defRPr/>
            </a:pPr>
            <a:r>
              <a:rPr lang="en-US" sz="1400" i="1" kern="0" dirty="0" err="1">
                <a:solidFill>
                  <a:srgbClr val="00009C"/>
                </a:solidFill>
                <a:latin typeface="Calibri" panose="020F0502020204030204"/>
                <a:ea typeface="Tahoma"/>
                <a:cs typeface="Tahoma"/>
              </a:rPr>
              <a:t>Caplin</a:t>
            </a:r>
            <a:r>
              <a:rPr lang="en-US" sz="1400" i="1" kern="0" dirty="0">
                <a:solidFill>
                  <a:srgbClr val="00009C"/>
                </a:solidFill>
                <a:latin typeface="Calibri" panose="020F0502020204030204"/>
                <a:ea typeface="Tahoma"/>
                <a:cs typeface="Tahoma"/>
              </a:rPr>
              <a:t> M et al. NEJM 2014</a:t>
            </a:r>
          </a:p>
        </p:txBody>
      </p:sp>
    </p:spTree>
    <p:extLst>
      <p:ext uri="{BB962C8B-B14F-4D97-AF65-F5344CB8AC3E}">
        <p14:creationId xmlns:p14="http://schemas.microsoft.com/office/powerpoint/2010/main" val="17812700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10542"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
        <p:nvSpPr>
          <p:cNvPr id="7" name="Rectangle 6"/>
          <p:cNvSpPr/>
          <p:nvPr/>
        </p:nvSpPr>
        <p:spPr>
          <a:xfrm>
            <a:off x="1981652" y="1375498"/>
            <a:ext cx="7733654" cy="2616101"/>
          </a:xfrm>
          <a:prstGeom prst="rect">
            <a:avLst/>
          </a:prstGeom>
        </p:spPr>
        <p:txBody>
          <a:bodyPr wrap="square">
            <a:spAutoFit/>
          </a:bodyPr>
          <a:lstStyle/>
          <a:p>
            <a:pPr algn="ctr" fontAlgn="auto">
              <a:spcBef>
                <a:spcPts val="0"/>
              </a:spcBef>
              <a:spcAft>
                <a:spcPts val="0"/>
              </a:spcAft>
              <a:defRPr/>
            </a:pPr>
            <a:r>
              <a:rPr lang="en-US" sz="4800" kern="0" dirty="0">
                <a:solidFill>
                  <a:srgbClr val="FFFF99"/>
                </a:solidFill>
                <a:effectLst>
                  <a:outerShdw blurRad="38100" dist="38100" dir="2700000" algn="tl">
                    <a:srgbClr val="000000">
                      <a:alpha val="43137"/>
                    </a:srgbClr>
                  </a:outerShdw>
                </a:effectLst>
                <a:latin typeface="Calibri" panose="020F0502020204030204" pitchFamily="34" charset="0"/>
              </a:rPr>
              <a:t>Controversy #1</a:t>
            </a:r>
          </a:p>
          <a:p>
            <a:pPr algn="ctr" fontAlgn="auto">
              <a:spcBef>
                <a:spcPts val="0"/>
              </a:spcBef>
              <a:spcAft>
                <a:spcPts val="0"/>
              </a:spcAft>
              <a:defRPr/>
            </a:pPr>
            <a:endParaRPr lang="en-US" sz="4400" kern="0" dirty="0">
              <a:solidFill>
                <a:srgbClr val="FFFF99"/>
              </a:solidFill>
              <a:effectLst>
                <a:outerShdw blurRad="38100" dist="38100" dir="2700000" algn="tl">
                  <a:srgbClr val="000000">
                    <a:alpha val="43137"/>
                  </a:srgbClr>
                </a:outerShdw>
              </a:effectLst>
              <a:latin typeface="Calibri" panose="020F0502020204030204" pitchFamily="34" charset="0"/>
            </a:endParaRPr>
          </a:p>
          <a:p>
            <a:pPr algn="ctr" fontAlgn="auto">
              <a:spcBef>
                <a:spcPts val="0"/>
              </a:spcBef>
              <a:spcAft>
                <a:spcPts val="0"/>
              </a:spcAft>
              <a:defRPr/>
            </a:pPr>
            <a:r>
              <a:rPr lang="en-US" sz="3600" kern="0" dirty="0">
                <a:solidFill>
                  <a:srgbClr val="FFFF99"/>
                </a:solidFill>
                <a:effectLst>
                  <a:outerShdw blurRad="38100" dist="38100" dir="2700000" algn="tl">
                    <a:srgbClr val="000000">
                      <a:alpha val="43137"/>
                    </a:srgbClr>
                  </a:outerShdw>
                </a:effectLst>
                <a:latin typeface="Calibri" panose="020F0502020204030204" pitchFamily="34" charset="0"/>
              </a:rPr>
              <a:t>Watch and Wait vs.</a:t>
            </a:r>
          </a:p>
          <a:p>
            <a:pPr algn="ctr" fontAlgn="auto">
              <a:spcBef>
                <a:spcPts val="0"/>
              </a:spcBef>
              <a:spcAft>
                <a:spcPts val="0"/>
              </a:spcAft>
              <a:defRPr/>
            </a:pPr>
            <a:r>
              <a:rPr lang="en-US" sz="3600" kern="0" dirty="0">
                <a:solidFill>
                  <a:srgbClr val="FFFF99"/>
                </a:solidFill>
                <a:effectLst>
                  <a:outerShdw blurRad="38100" dist="38100" dir="2700000" algn="tl">
                    <a:srgbClr val="000000">
                      <a:alpha val="43137"/>
                    </a:srgbClr>
                  </a:outerShdw>
                </a:effectLst>
                <a:latin typeface="Calibri" panose="020F0502020204030204" pitchFamily="34" charset="0"/>
              </a:rPr>
              <a:t>Initiation of Therapy</a:t>
            </a:r>
          </a:p>
        </p:txBody>
      </p:sp>
      <p:sp>
        <p:nvSpPr>
          <p:cNvPr id="5" name="Rectangle 4"/>
          <p:cNvSpPr/>
          <p:nvPr/>
        </p:nvSpPr>
        <p:spPr>
          <a:xfrm>
            <a:off x="2029137" y="4373533"/>
            <a:ext cx="7733654" cy="1200329"/>
          </a:xfrm>
          <a:prstGeom prst="rect">
            <a:avLst/>
          </a:prstGeom>
          <a:solidFill>
            <a:schemeClr val="accent1">
              <a:lumMod val="20000"/>
              <a:lumOff val="80000"/>
            </a:schemeClr>
          </a:solidFill>
          <a:scene3d>
            <a:camera prst="orthographicFront"/>
            <a:lightRig rig="threePt" dir="t"/>
          </a:scene3d>
          <a:sp3d>
            <a:bevelT/>
          </a:sp3d>
        </p:spPr>
        <p:txBody>
          <a:bodyPr wrap="square">
            <a:spAutoFit/>
          </a:bodyPr>
          <a:lstStyle/>
          <a:p>
            <a:pPr algn="ctr" fontAlgn="auto">
              <a:spcBef>
                <a:spcPts val="0"/>
              </a:spcBef>
              <a:spcAft>
                <a:spcPts val="0"/>
              </a:spcAft>
              <a:defRPr/>
            </a:pPr>
            <a:r>
              <a:rPr lang="en-US" sz="2400" kern="0" dirty="0">
                <a:solidFill>
                  <a:srgbClr val="000000"/>
                </a:solidFill>
                <a:latin typeface="Calibri" panose="020F0502020204030204" pitchFamily="34" charset="0"/>
              </a:rPr>
              <a:t>For asymptomatic or stable disease – </a:t>
            </a:r>
          </a:p>
          <a:p>
            <a:pPr algn="ctr" fontAlgn="auto">
              <a:spcBef>
                <a:spcPts val="0"/>
              </a:spcBef>
              <a:spcAft>
                <a:spcPts val="0"/>
              </a:spcAft>
              <a:defRPr/>
            </a:pPr>
            <a:r>
              <a:rPr lang="en-US" sz="2400" kern="0" dirty="0">
                <a:solidFill>
                  <a:srgbClr val="000000"/>
                </a:solidFill>
                <a:latin typeface="Calibri" panose="020F0502020204030204" pitchFamily="34" charset="0"/>
              </a:rPr>
              <a:t>Initiation of therapy for GEP-NET with </a:t>
            </a:r>
            <a:r>
              <a:rPr lang="en-US" sz="2400" b="1" kern="0" dirty="0">
                <a:solidFill>
                  <a:srgbClr val="000000"/>
                </a:solidFill>
                <a:latin typeface="Calibri" panose="020F0502020204030204" pitchFamily="34" charset="0"/>
              </a:rPr>
              <a:t>120 mg SQ </a:t>
            </a:r>
            <a:r>
              <a:rPr lang="en-US" sz="2400" b="1" kern="0" dirty="0" err="1">
                <a:solidFill>
                  <a:srgbClr val="000000"/>
                </a:solidFill>
                <a:latin typeface="Calibri" panose="020F0502020204030204" pitchFamily="34" charset="0"/>
              </a:rPr>
              <a:t>Lanreotide</a:t>
            </a:r>
            <a:r>
              <a:rPr lang="en-US" sz="2400" b="1" kern="0" dirty="0">
                <a:solidFill>
                  <a:srgbClr val="000000"/>
                </a:solidFill>
                <a:latin typeface="Calibri" panose="020F0502020204030204" pitchFamily="34" charset="0"/>
              </a:rPr>
              <a:t> </a:t>
            </a:r>
            <a:r>
              <a:rPr lang="en-US" sz="2400" kern="0" dirty="0">
                <a:solidFill>
                  <a:srgbClr val="000000"/>
                </a:solidFill>
                <a:latin typeface="Calibri" panose="020F0502020204030204" pitchFamily="34" charset="0"/>
              </a:rPr>
              <a:t>is supported by evidence from CLARINET</a:t>
            </a:r>
          </a:p>
        </p:txBody>
      </p:sp>
    </p:spTree>
    <p:extLst>
      <p:ext uri="{BB962C8B-B14F-4D97-AF65-F5344CB8AC3E}">
        <p14:creationId xmlns:p14="http://schemas.microsoft.com/office/powerpoint/2010/main" val="1056843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idx="4294967295"/>
          </p:nvPr>
        </p:nvSpPr>
        <p:spPr>
          <a:xfrm>
            <a:off x="2852210" y="195210"/>
            <a:ext cx="7629810" cy="672905"/>
          </a:xfrm>
          <a:prstGeom prst="rect">
            <a:avLst/>
          </a:prstGeom>
        </p:spPr>
        <p:txBody>
          <a:bodyPr anchor="t">
            <a:normAutofit/>
          </a:bodyPr>
          <a:lstStyle/>
          <a:p>
            <a:pPr eaLnBrk="1" hangingPunct="1"/>
            <a:r>
              <a:rPr lang="en-US" altLang="en-US" sz="4000" dirty="0">
                <a:solidFill>
                  <a:srgbClr val="FFFF99"/>
                </a:solidFill>
                <a:latin typeface="Calibri" panose="020F0502020204030204" pitchFamily="34" charset="0"/>
                <a:cs typeface="Arial" pitchFamily="34" charset="0"/>
              </a:rPr>
              <a:t>Phase III </a:t>
            </a:r>
            <a:r>
              <a:rPr lang="en-US" altLang="en-US" sz="4000" dirty="0" err="1">
                <a:solidFill>
                  <a:srgbClr val="FFFF99"/>
                </a:solidFill>
                <a:latin typeface="Calibri" panose="020F0502020204030204" pitchFamily="34" charset="0"/>
                <a:cs typeface="Arial" pitchFamily="34" charset="0"/>
              </a:rPr>
              <a:t>Sunitinib</a:t>
            </a:r>
            <a:r>
              <a:rPr lang="en-US" altLang="en-US" sz="4000" dirty="0">
                <a:solidFill>
                  <a:srgbClr val="FFFF99"/>
                </a:solidFill>
                <a:latin typeface="Calibri" panose="020F0502020204030204" pitchFamily="34" charset="0"/>
                <a:cs typeface="Arial" pitchFamily="34" charset="0"/>
              </a:rPr>
              <a:t>:  Study Design</a:t>
            </a:r>
          </a:p>
        </p:txBody>
      </p:sp>
      <p:grpSp>
        <p:nvGrpSpPr>
          <p:cNvPr id="2" name="Group 1"/>
          <p:cNvGrpSpPr/>
          <p:nvPr/>
        </p:nvGrpSpPr>
        <p:grpSpPr>
          <a:xfrm>
            <a:off x="1709980" y="1302745"/>
            <a:ext cx="8772040" cy="4490606"/>
            <a:chOff x="1812234" y="1371670"/>
            <a:chExt cx="8703366" cy="5118650"/>
          </a:xfrm>
        </p:grpSpPr>
        <p:sp>
          <p:nvSpPr>
            <p:cNvPr id="8" name="Rectangle 7"/>
            <p:cNvSpPr>
              <a:spLocks/>
            </p:cNvSpPr>
            <p:nvPr/>
          </p:nvSpPr>
          <p:spPr bwMode="auto">
            <a:xfrm>
              <a:off x="1828800" y="2391391"/>
              <a:ext cx="3048000" cy="2895600"/>
            </a:xfrm>
            <a:prstGeom prst="rect">
              <a:avLst/>
            </a:prstGeom>
            <a:solidFill>
              <a:schemeClr val="accent4"/>
            </a:solidFill>
            <a:ln w="25400">
              <a:noFill/>
              <a:miter lim="800000"/>
              <a:headEnd/>
              <a:tailEnd/>
            </a:ln>
            <a:scene3d>
              <a:camera prst="orthographicFront"/>
              <a:lightRig rig="threePt" dir="t"/>
            </a:scene3d>
            <a:sp3d>
              <a:bevelT/>
            </a:sp3d>
          </p:spPr>
          <p:txBody>
            <a:bodyPr anchor="ctr"/>
            <a:lstStyle/>
            <a:p>
              <a:pPr marL="257175" indent="-257175" eaLnBrk="0" fontAlgn="auto" hangingPunct="0">
                <a:spcBef>
                  <a:spcPct val="20000"/>
                </a:spcBef>
                <a:spcAft>
                  <a:spcPts val="0"/>
                </a:spcAft>
                <a:defRPr/>
              </a:pPr>
              <a:r>
                <a:rPr lang="en-US" b="1" kern="0" dirty="0">
                  <a:solidFill>
                    <a:srgbClr val="000000"/>
                  </a:solidFill>
                  <a:latin typeface="Calibri" panose="020F0502020204030204"/>
                  <a:ea typeface="Tahoma"/>
                  <a:cs typeface="Arial" charset="0"/>
                </a:rPr>
                <a:t>Patients with</a:t>
              </a:r>
            </a:p>
            <a:p>
              <a:pPr marL="257175" indent="-257175" eaLnBrk="0" fontAlgn="auto" hangingPunct="0">
                <a:spcBef>
                  <a:spcPct val="20000"/>
                </a:spcBef>
                <a:spcAft>
                  <a:spcPts val="0"/>
                </a:spcAft>
                <a:buFont typeface="Arial" charset="0"/>
                <a:buChar char="•"/>
                <a:defRPr/>
              </a:pPr>
              <a:r>
                <a:rPr lang="en-US" b="1" kern="0" dirty="0">
                  <a:solidFill>
                    <a:srgbClr val="000000"/>
                  </a:solidFill>
                  <a:latin typeface="Calibri" panose="020F0502020204030204"/>
                  <a:ea typeface="Tahoma"/>
                  <a:cs typeface="Arial" charset="0"/>
                </a:rPr>
                <a:t>ECOG 0-1 </a:t>
              </a:r>
            </a:p>
            <a:p>
              <a:pPr marL="257175" indent="-257175" eaLnBrk="0" fontAlgn="auto" hangingPunct="0">
                <a:spcBef>
                  <a:spcPct val="20000"/>
                </a:spcBef>
                <a:spcAft>
                  <a:spcPts val="0"/>
                </a:spcAft>
                <a:buFont typeface="Arial" charset="0"/>
                <a:buChar char="•"/>
                <a:defRPr/>
              </a:pPr>
              <a:r>
                <a:rPr lang="en-US" b="1" kern="0" dirty="0">
                  <a:solidFill>
                    <a:srgbClr val="000000"/>
                  </a:solidFill>
                  <a:latin typeface="Calibri" panose="020F0502020204030204"/>
                  <a:ea typeface="Tahoma"/>
                  <a:cs typeface="Arial" charset="0"/>
                </a:rPr>
                <a:t>Histologically confirmed well-differentiated NET</a:t>
              </a:r>
            </a:p>
            <a:p>
              <a:pPr marL="257175" indent="-257175" eaLnBrk="0" fontAlgn="auto" hangingPunct="0">
                <a:spcBef>
                  <a:spcPct val="20000"/>
                </a:spcBef>
                <a:spcAft>
                  <a:spcPts val="0"/>
                </a:spcAft>
                <a:buFont typeface="Arial" charset="0"/>
                <a:buChar char="•"/>
                <a:defRPr/>
              </a:pPr>
              <a:r>
                <a:rPr lang="en-US" b="1" kern="0" dirty="0">
                  <a:solidFill>
                    <a:srgbClr val="000000"/>
                  </a:solidFill>
                  <a:latin typeface="Calibri" panose="020F0502020204030204"/>
                  <a:ea typeface="Tahoma"/>
                  <a:cs typeface="Arial" charset="0"/>
                </a:rPr>
                <a:t>Advanced, unresectable</a:t>
              </a:r>
            </a:p>
            <a:p>
              <a:pPr marL="257175" indent="-257175" eaLnBrk="0" fontAlgn="auto" hangingPunct="0">
                <a:spcBef>
                  <a:spcPct val="20000"/>
                </a:spcBef>
                <a:spcAft>
                  <a:spcPts val="0"/>
                </a:spcAft>
                <a:buFont typeface="Arial" charset="0"/>
                <a:buChar char="•"/>
                <a:defRPr/>
              </a:pPr>
              <a:r>
                <a:rPr lang="en-US" b="1" kern="0" dirty="0">
                  <a:solidFill>
                    <a:srgbClr val="000000"/>
                  </a:solidFill>
                  <a:latin typeface="Calibri" panose="020F0502020204030204"/>
                  <a:ea typeface="Tahoma"/>
                  <a:cs typeface="Arial" charset="0"/>
                </a:rPr>
                <a:t>Progressing within 12 months prior to randomization</a:t>
              </a:r>
            </a:p>
          </p:txBody>
        </p:sp>
        <p:grpSp>
          <p:nvGrpSpPr>
            <p:cNvPr id="10" name="Group 93"/>
            <p:cNvGrpSpPr>
              <a:grpSpLocks/>
            </p:cNvGrpSpPr>
            <p:nvPr/>
          </p:nvGrpSpPr>
          <p:grpSpPr bwMode="auto">
            <a:xfrm>
              <a:off x="2743200" y="5606098"/>
              <a:ext cx="7772400" cy="884222"/>
              <a:chOff x="1066800" y="4800600"/>
              <a:chExt cx="7772400" cy="884222"/>
            </a:xfrm>
          </p:grpSpPr>
          <p:grpSp>
            <p:nvGrpSpPr>
              <p:cNvPr id="18" name="Group 96"/>
              <p:cNvGrpSpPr>
                <a:grpSpLocks/>
              </p:cNvGrpSpPr>
              <p:nvPr/>
            </p:nvGrpSpPr>
            <p:grpSpPr bwMode="auto">
              <a:xfrm>
                <a:off x="1066800" y="5131883"/>
                <a:ext cx="1905000" cy="315739"/>
                <a:chOff x="990600" y="6198683"/>
                <a:chExt cx="1905000" cy="315739"/>
              </a:xfrm>
            </p:grpSpPr>
            <p:sp>
              <p:nvSpPr>
                <p:cNvPr id="43" name="TextBox 91"/>
                <p:cNvSpPr txBox="1">
                  <a:spLocks noChangeArrowheads="1"/>
                </p:cNvSpPr>
                <p:nvPr/>
              </p:nvSpPr>
              <p:spPr bwMode="auto">
                <a:xfrm>
                  <a:off x="990600" y="6198683"/>
                  <a:ext cx="1905000" cy="315739"/>
                </a:xfrm>
                <a:prstGeom prst="rect">
                  <a:avLst/>
                </a:prstGeom>
                <a:noFill/>
                <a:ln w="9525">
                  <a:noFill/>
                  <a:miter lim="800000"/>
                  <a:headEnd/>
                  <a:tailEnd/>
                </a:ln>
              </p:spPr>
              <p:txBody>
                <a:bodyPr>
                  <a:spAutoFit/>
                </a:bodyPr>
                <a:lstStyle/>
                <a:p>
                  <a:pPr algn="r" fontAlgn="auto">
                    <a:spcBef>
                      <a:spcPts val="0"/>
                    </a:spcBef>
                    <a:spcAft>
                      <a:spcPts val="0"/>
                    </a:spcAft>
                    <a:defRPr/>
                  </a:pPr>
                  <a:r>
                    <a:rPr lang="en-US" sz="1200" kern="0" dirty="0">
                      <a:solidFill>
                        <a:prstClr val="white"/>
                      </a:solidFill>
                      <a:latin typeface="Calibri" panose="020F0502020204030204"/>
                      <a:ea typeface="Tahoma"/>
                      <a:cs typeface="Arial" charset="0"/>
                    </a:rPr>
                    <a:t>Response evaluation</a:t>
                  </a:r>
                </a:p>
              </p:txBody>
            </p:sp>
            <p:sp>
              <p:nvSpPr>
                <p:cNvPr id="44" name="Oval 85"/>
                <p:cNvSpPr>
                  <a:spLocks noChangeArrowheads="1"/>
                </p:cNvSpPr>
                <p:nvPr/>
              </p:nvSpPr>
              <p:spPr bwMode="auto">
                <a:xfrm>
                  <a:off x="1224658" y="6276989"/>
                  <a:ext cx="152400" cy="152400"/>
                </a:xfrm>
                <a:prstGeom prst="ellipse">
                  <a:avLst/>
                </a:prstGeom>
                <a:solidFill>
                  <a:srgbClr val="04B2C4"/>
                </a:solidFill>
                <a:ln w="9525">
                  <a:noFill/>
                  <a:round/>
                  <a:headEnd/>
                  <a:tailEnd/>
                </a:ln>
              </p:spPr>
              <p:txBody>
                <a:bodyPr wrap="none" anchor="ct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grpSp>
          <p:grpSp>
            <p:nvGrpSpPr>
              <p:cNvPr id="19" name="Group 86"/>
              <p:cNvGrpSpPr>
                <a:grpSpLocks/>
              </p:cNvGrpSpPr>
              <p:nvPr/>
            </p:nvGrpSpPr>
            <p:grpSpPr bwMode="auto">
              <a:xfrm>
                <a:off x="2895600" y="4800600"/>
                <a:ext cx="5943600" cy="884222"/>
                <a:chOff x="2819400" y="5867400"/>
                <a:chExt cx="5943600" cy="884222"/>
              </a:xfrm>
            </p:grpSpPr>
            <p:sp>
              <p:nvSpPr>
                <p:cNvPr id="20" name="Text Box 110"/>
                <p:cNvSpPr txBox="1">
                  <a:spLocks noChangeArrowheads="1"/>
                </p:cNvSpPr>
                <p:nvPr/>
              </p:nvSpPr>
              <p:spPr bwMode="auto">
                <a:xfrm>
                  <a:off x="2819400" y="5867400"/>
                  <a:ext cx="914400" cy="315740"/>
                </a:xfrm>
                <a:prstGeom prst="rect">
                  <a:avLst/>
                </a:prstGeom>
                <a:noFill/>
                <a:ln w="9525">
                  <a:noFill/>
                  <a:miter lim="800000"/>
                  <a:headEnd/>
                  <a:tailEnd/>
                </a:ln>
              </p:spPr>
              <p:txBody>
                <a:bodyPr wrap="square">
                  <a:spAutoFit/>
                </a:bodyPr>
                <a:lstStyle/>
                <a:p>
                  <a:pPr algn="ctr" fontAlgn="auto">
                    <a:spcBef>
                      <a:spcPct val="50000"/>
                    </a:spcBef>
                    <a:spcAft>
                      <a:spcPts val="0"/>
                    </a:spcAft>
                    <a:defRPr/>
                  </a:pPr>
                  <a:r>
                    <a:rPr lang="en-US" sz="1200" b="1" kern="0" dirty="0">
                      <a:solidFill>
                        <a:prstClr val="white"/>
                      </a:solidFill>
                      <a:latin typeface="Calibri" panose="020F0502020204030204"/>
                      <a:ea typeface="Tahoma"/>
                      <a:cs typeface="Arial" charset="0"/>
                    </a:rPr>
                    <a:t>Months</a:t>
                  </a:r>
                </a:p>
              </p:txBody>
            </p:sp>
            <p:grpSp>
              <p:nvGrpSpPr>
                <p:cNvPr id="21" name="Group 84"/>
                <p:cNvGrpSpPr>
                  <a:grpSpLocks/>
                </p:cNvGrpSpPr>
                <p:nvPr/>
              </p:nvGrpSpPr>
              <p:grpSpPr bwMode="auto">
                <a:xfrm>
                  <a:off x="2971800" y="6096000"/>
                  <a:ext cx="5791200" cy="655622"/>
                  <a:chOff x="2971800" y="6096000"/>
                  <a:chExt cx="5791200" cy="655622"/>
                </a:xfrm>
              </p:grpSpPr>
              <p:sp>
                <p:nvSpPr>
                  <p:cNvPr id="22" name="Text Box 114"/>
                  <p:cNvSpPr txBox="1">
                    <a:spLocks noChangeArrowheads="1"/>
                  </p:cNvSpPr>
                  <p:nvPr/>
                </p:nvSpPr>
                <p:spPr bwMode="auto">
                  <a:xfrm>
                    <a:off x="4191000" y="6400800"/>
                    <a:ext cx="609600" cy="350822"/>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400" b="1" kern="0" dirty="0">
                        <a:solidFill>
                          <a:prstClr val="white"/>
                        </a:solidFill>
                        <a:latin typeface="Calibri" panose="020F0502020204030204"/>
                        <a:ea typeface="Tahoma"/>
                        <a:cs typeface="Arial" charset="0"/>
                      </a:rPr>
                      <a:t>3</a:t>
                    </a:r>
                  </a:p>
                </p:txBody>
              </p:sp>
              <p:sp>
                <p:nvSpPr>
                  <p:cNvPr id="23" name="Text Box 115"/>
                  <p:cNvSpPr txBox="1">
                    <a:spLocks noChangeArrowheads="1"/>
                  </p:cNvSpPr>
                  <p:nvPr/>
                </p:nvSpPr>
                <p:spPr bwMode="auto">
                  <a:xfrm>
                    <a:off x="5638800" y="6400800"/>
                    <a:ext cx="457200" cy="350822"/>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400" b="1" kern="0" dirty="0">
                        <a:solidFill>
                          <a:prstClr val="white"/>
                        </a:solidFill>
                        <a:latin typeface="Calibri" panose="020F0502020204030204"/>
                        <a:ea typeface="Tahoma"/>
                        <a:cs typeface="Arial" charset="0"/>
                      </a:rPr>
                      <a:t>6</a:t>
                    </a:r>
                  </a:p>
                </p:txBody>
              </p:sp>
              <p:sp>
                <p:nvSpPr>
                  <p:cNvPr id="24" name="Text Box 117"/>
                  <p:cNvSpPr txBox="1">
                    <a:spLocks noChangeArrowheads="1"/>
                  </p:cNvSpPr>
                  <p:nvPr/>
                </p:nvSpPr>
                <p:spPr bwMode="auto">
                  <a:xfrm>
                    <a:off x="7010400" y="6400800"/>
                    <a:ext cx="457200" cy="350822"/>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400" b="1" kern="0" dirty="0">
                        <a:solidFill>
                          <a:prstClr val="white"/>
                        </a:solidFill>
                        <a:latin typeface="Calibri" panose="020F0502020204030204"/>
                        <a:ea typeface="Tahoma"/>
                        <a:cs typeface="Arial" charset="0"/>
                      </a:rPr>
                      <a:t>9</a:t>
                    </a:r>
                  </a:p>
                </p:txBody>
              </p:sp>
              <p:sp>
                <p:nvSpPr>
                  <p:cNvPr id="25" name="Text Box 119"/>
                  <p:cNvSpPr txBox="1">
                    <a:spLocks noChangeArrowheads="1"/>
                  </p:cNvSpPr>
                  <p:nvPr/>
                </p:nvSpPr>
                <p:spPr bwMode="auto">
                  <a:xfrm>
                    <a:off x="8305800" y="6400800"/>
                    <a:ext cx="457200" cy="350822"/>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400" b="1" kern="0" dirty="0">
                        <a:solidFill>
                          <a:prstClr val="white"/>
                        </a:solidFill>
                        <a:latin typeface="Calibri" panose="020F0502020204030204"/>
                        <a:ea typeface="Tahoma"/>
                        <a:cs typeface="Arial" charset="0"/>
                      </a:rPr>
                      <a:t>12</a:t>
                    </a:r>
                  </a:p>
                </p:txBody>
              </p:sp>
              <p:sp>
                <p:nvSpPr>
                  <p:cNvPr id="26" name="Text Box 120"/>
                  <p:cNvSpPr txBox="1">
                    <a:spLocks noChangeArrowheads="1"/>
                  </p:cNvSpPr>
                  <p:nvPr/>
                </p:nvSpPr>
                <p:spPr bwMode="auto">
                  <a:xfrm>
                    <a:off x="2971800" y="6400800"/>
                    <a:ext cx="457200" cy="350822"/>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400" b="1" kern="0" dirty="0">
                        <a:solidFill>
                          <a:prstClr val="white"/>
                        </a:solidFill>
                        <a:latin typeface="Calibri" panose="020F0502020204030204"/>
                        <a:ea typeface="Tahoma"/>
                        <a:cs typeface="Arial" charset="0"/>
                      </a:rPr>
                      <a:t>0</a:t>
                    </a:r>
                  </a:p>
                </p:txBody>
              </p:sp>
              <p:sp>
                <p:nvSpPr>
                  <p:cNvPr id="27" name="Line 100"/>
                  <p:cNvSpPr>
                    <a:spLocks noChangeShapeType="1"/>
                  </p:cNvSpPr>
                  <p:nvPr/>
                </p:nvSpPr>
                <p:spPr bwMode="auto">
                  <a:xfrm>
                    <a:off x="3200400" y="6324600"/>
                    <a:ext cx="5334000" cy="0"/>
                  </a:xfrm>
                  <a:prstGeom prst="line">
                    <a:avLst/>
                  </a:prstGeom>
                  <a:noFill/>
                  <a:ln w="19050">
                    <a:solidFill>
                      <a:schemeClr val="bg1"/>
                    </a:solidFill>
                    <a:round/>
                    <a:headEnd/>
                    <a:tailEnd/>
                  </a:ln>
                </p:spPr>
                <p:txBody>
                  <a:bodyP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grpSp>
                <p:nvGrpSpPr>
                  <p:cNvPr id="28" name="Group 140"/>
                  <p:cNvGrpSpPr>
                    <a:grpSpLocks/>
                  </p:cNvGrpSpPr>
                  <p:nvPr/>
                </p:nvGrpSpPr>
                <p:grpSpPr bwMode="auto">
                  <a:xfrm>
                    <a:off x="3124200" y="6096000"/>
                    <a:ext cx="152400" cy="381000"/>
                    <a:chOff x="4416" y="528"/>
                    <a:chExt cx="96" cy="240"/>
                  </a:xfrm>
                  <a:solidFill>
                    <a:srgbClr val="04B2C4"/>
                  </a:solidFill>
                </p:grpSpPr>
                <p:sp>
                  <p:nvSpPr>
                    <p:cNvPr id="41" name="Line 105"/>
                    <p:cNvSpPr>
                      <a:spLocks noChangeShapeType="1"/>
                    </p:cNvSpPr>
                    <p:nvPr/>
                  </p:nvSpPr>
                  <p:spPr bwMode="auto">
                    <a:xfrm>
                      <a:off x="4464" y="528"/>
                      <a:ext cx="0" cy="240"/>
                    </a:xfrm>
                    <a:prstGeom prst="line">
                      <a:avLst/>
                    </a:prstGeom>
                    <a:grpFill/>
                    <a:ln w="19050">
                      <a:solidFill>
                        <a:schemeClr val="bg1"/>
                      </a:solidFill>
                      <a:round/>
                      <a:headEnd/>
                      <a:tailEnd/>
                    </a:ln>
                  </p:spPr>
                  <p:txBody>
                    <a:bodyP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sp>
                  <p:nvSpPr>
                    <p:cNvPr id="42" name="Oval 93"/>
                    <p:cNvSpPr>
                      <a:spLocks noChangeArrowheads="1"/>
                    </p:cNvSpPr>
                    <p:nvPr/>
                  </p:nvSpPr>
                  <p:spPr bwMode="auto">
                    <a:xfrm>
                      <a:off x="4416" y="624"/>
                      <a:ext cx="96" cy="96"/>
                    </a:xfrm>
                    <a:prstGeom prst="ellipse">
                      <a:avLst/>
                    </a:prstGeom>
                    <a:grpFill/>
                    <a:ln w="9525">
                      <a:noFill/>
                      <a:round/>
                      <a:headEnd/>
                      <a:tailEnd/>
                    </a:ln>
                  </p:spPr>
                  <p:txBody>
                    <a:bodyPr wrap="none" anchor="ct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grpSp>
              <p:grpSp>
                <p:nvGrpSpPr>
                  <p:cNvPr id="29" name="Group 141"/>
                  <p:cNvGrpSpPr>
                    <a:grpSpLocks/>
                  </p:cNvGrpSpPr>
                  <p:nvPr/>
                </p:nvGrpSpPr>
                <p:grpSpPr bwMode="auto">
                  <a:xfrm>
                    <a:off x="8458200" y="6096000"/>
                    <a:ext cx="152400" cy="381000"/>
                    <a:chOff x="4416" y="528"/>
                    <a:chExt cx="96" cy="240"/>
                  </a:xfrm>
                  <a:solidFill>
                    <a:srgbClr val="04B2C4"/>
                  </a:solidFill>
                </p:grpSpPr>
                <p:sp>
                  <p:nvSpPr>
                    <p:cNvPr id="39" name="Line 105"/>
                    <p:cNvSpPr>
                      <a:spLocks noChangeShapeType="1"/>
                    </p:cNvSpPr>
                    <p:nvPr/>
                  </p:nvSpPr>
                  <p:spPr bwMode="auto">
                    <a:xfrm>
                      <a:off x="4464" y="528"/>
                      <a:ext cx="0" cy="240"/>
                    </a:xfrm>
                    <a:prstGeom prst="line">
                      <a:avLst/>
                    </a:prstGeom>
                    <a:grpFill/>
                    <a:ln w="19050">
                      <a:solidFill>
                        <a:schemeClr val="bg1"/>
                      </a:solidFill>
                      <a:round/>
                      <a:headEnd/>
                      <a:tailEnd/>
                    </a:ln>
                  </p:spPr>
                  <p:txBody>
                    <a:bodyP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sp>
                  <p:nvSpPr>
                    <p:cNvPr id="40" name="Oval 93"/>
                    <p:cNvSpPr>
                      <a:spLocks noChangeArrowheads="1"/>
                    </p:cNvSpPr>
                    <p:nvPr/>
                  </p:nvSpPr>
                  <p:spPr bwMode="auto">
                    <a:xfrm>
                      <a:off x="4416" y="624"/>
                      <a:ext cx="96" cy="96"/>
                    </a:xfrm>
                    <a:prstGeom prst="ellipse">
                      <a:avLst/>
                    </a:prstGeom>
                    <a:grpFill/>
                    <a:ln w="9525">
                      <a:noFill/>
                      <a:round/>
                      <a:headEnd/>
                      <a:tailEnd/>
                    </a:ln>
                  </p:spPr>
                  <p:txBody>
                    <a:bodyPr wrap="none" anchor="ct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grpSp>
              <p:grpSp>
                <p:nvGrpSpPr>
                  <p:cNvPr id="30" name="Group 144"/>
                  <p:cNvGrpSpPr>
                    <a:grpSpLocks/>
                  </p:cNvGrpSpPr>
                  <p:nvPr/>
                </p:nvGrpSpPr>
                <p:grpSpPr bwMode="auto">
                  <a:xfrm>
                    <a:off x="5791200" y="6096000"/>
                    <a:ext cx="152400" cy="381000"/>
                    <a:chOff x="4416" y="528"/>
                    <a:chExt cx="96" cy="240"/>
                  </a:xfrm>
                  <a:solidFill>
                    <a:srgbClr val="04B2C4"/>
                  </a:solidFill>
                </p:grpSpPr>
                <p:sp>
                  <p:nvSpPr>
                    <p:cNvPr id="37" name="Line 105"/>
                    <p:cNvSpPr>
                      <a:spLocks noChangeShapeType="1"/>
                    </p:cNvSpPr>
                    <p:nvPr/>
                  </p:nvSpPr>
                  <p:spPr bwMode="auto">
                    <a:xfrm>
                      <a:off x="4464" y="528"/>
                      <a:ext cx="0" cy="240"/>
                    </a:xfrm>
                    <a:prstGeom prst="line">
                      <a:avLst/>
                    </a:prstGeom>
                    <a:grpFill/>
                    <a:ln w="19050">
                      <a:solidFill>
                        <a:schemeClr val="bg1"/>
                      </a:solidFill>
                      <a:round/>
                      <a:headEnd/>
                      <a:tailEnd/>
                    </a:ln>
                  </p:spPr>
                  <p:txBody>
                    <a:bodyP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sp>
                  <p:nvSpPr>
                    <p:cNvPr id="38" name="Oval 93"/>
                    <p:cNvSpPr>
                      <a:spLocks noChangeArrowheads="1"/>
                    </p:cNvSpPr>
                    <p:nvPr/>
                  </p:nvSpPr>
                  <p:spPr bwMode="auto">
                    <a:xfrm>
                      <a:off x="4416" y="624"/>
                      <a:ext cx="96" cy="96"/>
                    </a:xfrm>
                    <a:prstGeom prst="ellipse">
                      <a:avLst/>
                    </a:prstGeom>
                    <a:grpFill/>
                    <a:ln w="9525">
                      <a:noFill/>
                      <a:round/>
                      <a:headEnd/>
                      <a:tailEnd/>
                    </a:ln>
                  </p:spPr>
                  <p:txBody>
                    <a:bodyPr wrap="none" anchor="ct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grpSp>
              <p:grpSp>
                <p:nvGrpSpPr>
                  <p:cNvPr id="31" name="Group 147"/>
                  <p:cNvGrpSpPr>
                    <a:grpSpLocks/>
                  </p:cNvGrpSpPr>
                  <p:nvPr/>
                </p:nvGrpSpPr>
                <p:grpSpPr bwMode="auto">
                  <a:xfrm>
                    <a:off x="4419600" y="6096000"/>
                    <a:ext cx="152400" cy="381000"/>
                    <a:chOff x="4416" y="528"/>
                    <a:chExt cx="96" cy="240"/>
                  </a:xfrm>
                  <a:solidFill>
                    <a:srgbClr val="04B2C4"/>
                  </a:solidFill>
                </p:grpSpPr>
                <p:sp>
                  <p:nvSpPr>
                    <p:cNvPr id="35" name="Line 105"/>
                    <p:cNvSpPr>
                      <a:spLocks noChangeShapeType="1"/>
                    </p:cNvSpPr>
                    <p:nvPr/>
                  </p:nvSpPr>
                  <p:spPr bwMode="auto">
                    <a:xfrm>
                      <a:off x="4464" y="528"/>
                      <a:ext cx="0" cy="240"/>
                    </a:xfrm>
                    <a:prstGeom prst="line">
                      <a:avLst/>
                    </a:prstGeom>
                    <a:grpFill/>
                    <a:ln w="19050">
                      <a:solidFill>
                        <a:schemeClr val="bg1"/>
                      </a:solidFill>
                      <a:round/>
                      <a:headEnd/>
                      <a:tailEnd/>
                    </a:ln>
                  </p:spPr>
                  <p:txBody>
                    <a:bodyP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sp>
                  <p:nvSpPr>
                    <p:cNvPr id="36" name="Oval 93"/>
                    <p:cNvSpPr>
                      <a:spLocks noChangeArrowheads="1"/>
                    </p:cNvSpPr>
                    <p:nvPr/>
                  </p:nvSpPr>
                  <p:spPr bwMode="auto">
                    <a:xfrm>
                      <a:off x="4416" y="624"/>
                      <a:ext cx="96" cy="96"/>
                    </a:xfrm>
                    <a:prstGeom prst="ellipse">
                      <a:avLst/>
                    </a:prstGeom>
                    <a:grpFill/>
                    <a:ln w="9525">
                      <a:noFill/>
                      <a:round/>
                      <a:headEnd/>
                      <a:tailEnd/>
                    </a:ln>
                  </p:spPr>
                  <p:txBody>
                    <a:bodyPr wrap="none" anchor="ct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grpSp>
              <p:grpSp>
                <p:nvGrpSpPr>
                  <p:cNvPr id="32" name="Group 150"/>
                  <p:cNvGrpSpPr>
                    <a:grpSpLocks/>
                  </p:cNvGrpSpPr>
                  <p:nvPr/>
                </p:nvGrpSpPr>
                <p:grpSpPr bwMode="auto">
                  <a:xfrm>
                    <a:off x="7162800" y="6096000"/>
                    <a:ext cx="152400" cy="381000"/>
                    <a:chOff x="4416" y="528"/>
                    <a:chExt cx="96" cy="240"/>
                  </a:xfrm>
                  <a:solidFill>
                    <a:srgbClr val="04B2C4"/>
                  </a:solidFill>
                </p:grpSpPr>
                <p:sp>
                  <p:nvSpPr>
                    <p:cNvPr id="33" name="Line 105"/>
                    <p:cNvSpPr>
                      <a:spLocks noChangeShapeType="1"/>
                    </p:cNvSpPr>
                    <p:nvPr/>
                  </p:nvSpPr>
                  <p:spPr bwMode="auto">
                    <a:xfrm>
                      <a:off x="4464" y="528"/>
                      <a:ext cx="0" cy="240"/>
                    </a:xfrm>
                    <a:prstGeom prst="line">
                      <a:avLst/>
                    </a:prstGeom>
                    <a:grpFill/>
                    <a:ln w="19050">
                      <a:solidFill>
                        <a:schemeClr val="bg1"/>
                      </a:solidFill>
                      <a:round/>
                      <a:headEnd/>
                      <a:tailEnd/>
                    </a:ln>
                  </p:spPr>
                  <p:txBody>
                    <a:bodyP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sp>
                  <p:nvSpPr>
                    <p:cNvPr id="34" name="Oval 93"/>
                    <p:cNvSpPr>
                      <a:spLocks noChangeArrowheads="1"/>
                    </p:cNvSpPr>
                    <p:nvPr/>
                  </p:nvSpPr>
                  <p:spPr bwMode="auto">
                    <a:xfrm>
                      <a:off x="4416" y="624"/>
                      <a:ext cx="96" cy="96"/>
                    </a:xfrm>
                    <a:prstGeom prst="ellipse">
                      <a:avLst/>
                    </a:prstGeom>
                    <a:grpFill/>
                    <a:ln w="9525">
                      <a:noFill/>
                      <a:round/>
                      <a:headEnd/>
                      <a:tailEnd/>
                    </a:ln>
                  </p:spPr>
                  <p:txBody>
                    <a:bodyPr wrap="none" anchor="ctr"/>
                    <a:lstStyle/>
                    <a:p>
                      <a:pPr fontAlgn="auto">
                        <a:spcBef>
                          <a:spcPts val="0"/>
                        </a:spcBef>
                        <a:spcAft>
                          <a:spcPts val="0"/>
                        </a:spcAft>
                        <a:defRPr/>
                      </a:pPr>
                      <a:endParaRPr lang="en-US" kern="0" dirty="0">
                        <a:solidFill>
                          <a:prstClr val="white"/>
                        </a:solidFill>
                        <a:latin typeface="Calibri" panose="020F0502020204030204"/>
                        <a:ea typeface="Tahoma"/>
                        <a:cs typeface="Arial" charset="0"/>
                      </a:endParaRPr>
                    </a:p>
                  </p:txBody>
                </p:sp>
              </p:grpSp>
            </p:grpSp>
          </p:grpSp>
        </p:grpSp>
        <p:sp>
          <p:nvSpPr>
            <p:cNvPr id="45" name="TextBox 44"/>
            <p:cNvSpPr txBox="1">
              <a:spLocks noChangeArrowheads="1"/>
            </p:cNvSpPr>
            <p:nvPr/>
          </p:nvSpPr>
          <p:spPr bwMode="auto">
            <a:xfrm>
              <a:off x="1812234" y="1371670"/>
              <a:ext cx="8703366" cy="385903"/>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600" b="1" kern="0" dirty="0">
                  <a:solidFill>
                    <a:prstClr val="white"/>
                  </a:solidFill>
                  <a:latin typeface="Calibri" panose="020F0502020204030204"/>
                  <a:ea typeface="Tahoma"/>
                  <a:cs typeface="Arial" charset="0"/>
                </a:rPr>
                <a:t>Multi-institutional: Double-blinded, placebo control, 1:1 randomized, phase III study, with cross-over</a:t>
              </a:r>
            </a:p>
          </p:txBody>
        </p:sp>
        <p:sp>
          <p:nvSpPr>
            <p:cNvPr id="47" name="Rectangle 46"/>
            <p:cNvSpPr/>
            <p:nvPr/>
          </p:nvSpPr>
          <p:spPr bwMode="auto">
            <a:xfrm>
              <a:off x="6858001" y="1914938"/>
              <a:ext cx="3352799" cy="1371600"/>
            </a:xfrm>
            <a:prstGeom prst="rect">
              <a:avLst/>
            </a:prstGeom>
            <a:solidFill>
              <a:srgbClr val="0099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kern="0" dirty="0">
                  <a:solidFill>
                    <a:prstClr val="white"/>
                  </a:solidFill>
                  <a:latin typeface="Tahoma"/>
                  <a:ea typeface="Tahoma"/>
                  <a:cs typeface="Tahoma"/>
                </a:rPr>
                <a:t>Sunitinib 37.5mg qD</a:t>
              </a:r>
            </a:p>
          </p:txBody>
        </p:sp>
        <p:sp>
          <p:nvSpPr>
            <p:cNvPr id="50" name="Rectangle 49"/>
            <p:cNvSpPr/>
            <p:nvPr/>
          </p:nvSpPr>
          <p:spPr bwMode="auto">
            <a:xfrm>
              <a:off x="6858000" y="4350322"/>
              <a:ext cx="3352800" cy="1059878"/>
            </a:xfrm>
            <a:prstGeom prst="rect">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kern="0" dirty="0">
                  <a:solidFill>
                    <a:prstClr val="white"/>
                  </a:solidFill>
                  <a:latin typeface="Tahoma"/>
                  <a:ea typeface="Tahoma"/>
                  <a:cs typeface="Tahoma"/>
                </a:rPr>
                <a:t>Placebo</a:t>
              </a:r>
            </a:p>
          </p:txBody>
        </p:sp>
        <p:sp>
          <p:nvSpPr>
            <p:cNvPr id="52" name="Right Arrow 51"/>
            <p:cNvSpPr/>
            <p:nvPr/>
          </p:nvSpPr>
          <p:spPr>
            <a:xfrm rot="19885331">
              <a:off x="5219790" y="2643783"/>
              <a:ext cx="1769614" cy="393959"/>
            </a:xfrm>
            <a:prstGeom prst="rightArrow">
              <a:avLst/>
            </a:prstGeom>
            <a:solidFill>
              <a:schemeClr val="tx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Tahoma"/>
                <a:ea typeface="Tahoma"/>
                <a:cs typeface="Tahoma"/>
              </a:endParaRPr>
            </a:p>
          </p:txBody>
        </p:sp>
        <p:sp>
          <p:nvSpPr>
            <p:cNvPr id="53" name="Right Arrow 52"/>
            <p:cNvSpPr/>
            <p:nvPr/>
          </p:nvSpPr>
          <p:spPr>
            <a:xfrm rot="2131780">
              <a:off x="5213349" y="4275562"/>
              <a:ext cx="1730944" cy="401595"/>
            </a:xfrm>
            <a:prstGeom prst="rightArrow">
              <a:avLst/>
            </a:prstGeom>
            <a:solidFill>
              <a:schemeClr val="tx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Tahoma"/>
                <a:ea typeface="Tahoma"/>
                <a:cs typeface="Tahoma"/>
              </a:endParaRPr>
            </a:p>
          </p:txBody>
        </p:sp>
        <p:grpSp>
          <p:nvGrpSpPr>
            <p:cNvPr id="54" name="Group 95"/>
            <p:cNvGrpSpPr>
              <a:grpSpLocks/>
            </p:cNvGrpSpPr>
            <p:nvPr/>
          </p:nvGrpSpPr>
          <p:grpSpPr bwMode="auto">
            <a:xfrm>
              <a:off x="4876800" y="3097642"/>
              <a:ext cx="1086678" cy="1017153"/>
              <a:chOff x="3733800" y="3048000"/>
              <a:chExt cx="838200" cy="838200"/>
            </a:xfrm>
          </p:grpSpPr>
          <p:sp>
            <p:nvSpPr>
              <p:cNvPr id="55" name="Oval 54"/>
              <p:cNvSpPr/>
              <p:nvPr/>
            </p:nvSpPr>
            <p:spPr>
              <a:xfrm>
                <a:off x="3733800" y="3048000"/>
                <a:ext cx="838200" cy="838200"/>
              </a:xfrm>
              <a:prstGeom prst="ellipse">
                <a:avLst/>
              </a:prstGeom>
              <a:solidFill>
                <a:srgbClr val="FFFF66"/>
              </a:solidFill>
              <a:ln w="38100">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kern="0" dirty="0">
                  <a:solidFill>
                    <a:prstClr val="white"/>
                  </a:solidFill>
                  <a:latin typeface="Tahoma"/>
                  <a:ea typeface="Tahoma"/>
                  <a:cs typeface="Tahoma"/>
                </a:endParaRPr>
              </a:p>
            </p:txBody>
          </p:sp>
          <p:sp>
            <p:nvSpPr>
              <p:cNvPr id="56" name="TextBox 55"/>
              <p:cNvSpPr txBox="1"/>
              <p:nvPr/>
            </p:nvSpPr>
            <p:spPr>
              <a:xfrm>
                <a:off x="3886200" y="3150853"/>
                <a:ext cx="533400" cy="563744"/>
              </a:xfrm>
              <a:prstGeom prst="rect">
                <a:avLst/>
              </a:prstGeom>
              <a:noFill/>
              <a:ln>
                <a:noFill/>
              </a:ln>
              <a:scene3d>
                <a:camera prst="orthographicFront"/>
                <a:lightRig rig="threePt" dir="t"/>
              </a:scene3d>
              <a:sp3d>
                <a:bevelT/>
              </a:sp3d>
            </p:spPr>
            <p:txBody>
              <a:bodyPr anchor="ctr">
                <a:spAutoFit/>
              </a:bodyPr>
              <a:lstStyle/>
              <a:p>
                <a:pPr algn="ctr" fontAlgn="auto">
                  <a:spcBef>
                    <a:spcPts val="0"/>
                  </a:spcBef>
                  <a:spcAft>
                    <a:spcPts val="0"/>
                  </a:spcAft>
                  <a:defRPr/>
                </a:pPr>
                <a:r>
                  <a:rPr lang="en-US" sz="3300" b="1" kern="0" dirty="0">
                    <a:solidFill>
                      <a:prstClr val="black"/>
                    </a:solidFill>
                    <a:latin typeface="Calibri" panose="020F0502020204030204"/>
                    <a:ea typeface="Tahoma"/>
                    <a:cs typeface="Arial" charset="0"/>
                  </a:rPr>
                  <a:t>R</a:t>
                </a:r>
                <a:endParaRPr lang="en-US" sz="1200" b="1" kern="0" dirty="0">
                  <a:solidFill>
                    <a:prstClr val="black"/>
                  </a:solidFill>
                  <a:latin typeface="Calibri" panose="020F0502020204030204"/>
                  <a:ea typeface="Tahoma"/>
                  <a:cs typeface="Arial" charset="0"/>
                </a:endParaRPr>
              </a:p>
            </p:txBody>
          </p:sp>
        </p:grpSp>
        <p:sp>
          <p:nvSpPr>
            <p:cNvPr id="57" name="Rectangle 56"/>
            <p:cNvSpPr/>
            <p:nvPr/>
          </p:nvSpPr>
          <p:spPr>
            <a:xfrm>
              <a:off x="7315200" y="5468362"/>
              <a:ext cx="3119230" cy="50857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r" fontAlgn="auto">
                <a:spcBef>
                  <a:spcPts val="0"/>
                </a:spcBef>
                <a:spcAft>
                  <a:spcPts val="0"/>
                </a:spcAft>
                <a:defRPr/>
              </a:pPr>
              <a:r>
                <a:rPr lang="en-US" b="1" i="1" kern="0" dirty="0">
                  <a:solidFill>
                    <a:prstClr val="white"/>
                  </a:solidFill>
                  <a:latin typeface="Tahoma"/>
                  <a:ea typeface="Tahoma"/>
                  <a:cs typeface="Tahoma"/>
                </a:rPr>
                <a:t>Primary Endpoint = PFS</a:t>
              </a:r>
            </a:p>
          </p:txBody>
        </p:sp>
        <p:cxnSp>
          <p:nvCxnSpPr>
            <p:cNvPr id="3" name="Curved Connector 2"/>
            <p:cNvCxnSpPr/>
            <p:nvPr/>
          </p:nvCxnSpPr>
          <p:spPr>
            <a:xfrm flipV="1">
              <a:off x="6858000" y="3286539"/>
              <a:ext cx="3027144" cy="1063784"/>
            </a:xfrm>
            <a:prstGeom prst="curvedConnector3">
              <a:avLst>
                <a:gd name="adj1" fmla="val 50000"/>
              </a:avLst>
            </a:prstGeom>
            <a:ln w="57150">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61" name="TextBox 60"/>
            <p:cNvSpPr txBox="1"/>
            <p:nvPr/>
          </p:nvSpPr>
          <p:spPr>
            <a:xfrm>
              <a:off x="8050719" y="3595514"/>
              <a:ext cx="2007681" cy="368362"/>
            </a:xfrm>
            <a:prstGeom prst="rect">
              <a:avLst/>
            </a:prstGeom>
            <a:noFill/>
          </p:spPr>
          <p:txBody>
            <a:bodyPr wrap="square" rtlCol="0" anchor="ctr">
              <a:spAutoFit/>
            </a:bodyPr>
            <a:lstStyle/>
            <a:p>
              <a:pPr algn="r" fontAlgn="auto">
                <a:spcBef>
                  <a:spcPts val="0"/>
                </a:spcBef>
                <a:spcAft>
                  <a:spcPts val="0"/>
                </a:spcAft>
                <a:defRPr/>
              </a:pPr>
              <a:r>
                <a:rPr lang="en-US" sz="1500" b="1" kern="0" dirty="0">
                  <a:solidFill>
                    <a:prstClr val="white"/>
                  </a:solidFill>
                  <a:latin typeface="Calibri" panose="020F0502020204030204"/>
                  <a:ea typeface="Tahoma"/>
                  <a:cs typeface="Arial" charset="0"/>
                </a:rPr>
                <a:t>Cross-Over at PD</a:t>
              </a:r>
            </a:p>
          </p:txBody>
        </p:sp>
      </p:grpSp>
      <p:sp>
        <p:nvSpPr>
          <p:cNvPr id="67" name="Text Box 54"/>
          <p:cNvSpPr txBox="1">
            <a:spLocks noChangeArrowheads="1"/>
          </p:cNvSpPr>
          <p:nvPr/>
        </p:nvSpPr>
        <p:spPr bwMode="auto">
          <a:xfrm>
            <a:off x="6510443" y="6189812"/>
            <a:ext cx="3771900" cy="307777"/>
          </a:xfrm>
          <a:prstGeom prst="rect">
            <a:avLst/>
          </a:prstGeom>
          <a:noFill/>
          <a:ln w="9525">
            <a:noFill/>
            <a:miter lim="800000"/>
            <a:headEnd/>
            <a:tailEnd/>
          </a:ln>
        </p:spPr>
        <p:txBody>
          <a:bodyPr>
            <a:spAutoFit/>
          </a:bodyPr>
          <a:lstStyle/>
          <a:p>
            <a:pPr algn="r" fontAlgn="auto">
              <a:spcBef>
                <a:spcPct val="50000"/>
              </a:spcBef>
              <a:spcAft>
                <a:spcPts val="0"/>
              </a:spcAft>
              <a:defRPr/>
            </a:pPr>
            <a:r>
              <a:rPr lang="en-US" sz="1400" i="1" kern="0" dirty="0">
                <a:solidFill>
                  <a:prstClr val="white"/>
                </a:solidFill>
                <a:latin typeface="Calibri" panose="020F0502020204030204"/>
                <a:ea typeface="Tahoma"/>
                <a:cs typeface="Arial" charset="0"/>
              </a:rPr>
              <a:t>Raymond E et al. NEJM 2011</a:t>
            </a:r>
          </a:p>
        </p:txBody>
      </p:sp>
    </p:spTree>
    <p:extLst>
      <p:ext uri="{BB962C8B-B14F-4D97-AF65-F5344CB8AC3E}">
        <p14:creationId xmlns:p14="http://schemas.microsoft.com/office/powerpoint/2010/main" val="270048429"/>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1041536"/>
            <a:ext cx="12192000" cy="58164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auto">
              <a:spcBef>
                <a:spcPts val="0"/>
              </a:spcBef>
              <a:spcAft>
                <a:spcPts val="0"/>
              </a:spcAft>
              <a:defRPr/>
            </a:pPr>
            <a:endParaRPr lang="en-US" b="1" kern="0" dirty="0">
              <a:solidFill>
                <a:srgbClr val="FFFFFF"/>
              </a:solidFill>
              <a:latin typeface="Calibri" panose="020F0502020204030204" pitchFamily="34" charset="0"/>
            </a:endParaRPr>
          </a:p>
        </p:txBody>
      </p:sp>
      <p:sp>
        <p:nvSpPr>
          <p:cNvPr id="55298" name="Title 1"/>
          <p:cNvSpPr>
            <a:spLocks noGrp="1"/>
          </p:cNvSpPr>
          <p:nvPr>
            <p:ph type="title" idx="4294967295"/>
          </p:nvPr>
        </p:nvSpPr>
        <p:spPr>
          <a:xfrm>
            <a:off x="2889791" y="132652"/>
            <a:ext cx="7654225" cy="704258"/>
          </a:xfrm>
          <a:prstGeom prst="rect">
            <a:avLst/>
          </a:prstGeom>
        </p:spPr>
        <p:txBody>
          <a:bodyPr anchor="t">
            <a:normAutofit/>
          </a:bodyPr>
          <a:lstStyle/>
          <a:p>
            <a:pPr eaLnBrk="1" hangingPunct="1"/>
            <a:r>
              <a:rPr lang="en-US" altLang="en-US" sz="4000" dirty="0">
                <a:solidFill>
                  <a:srgbClr val="FFFF99"/>
                </a:solidFill>
                <a:latin typeface="Calibri" panose="020F0502020204030204" pitchFamily="34" charset="0"/>
                <a:cs typeface="Arial" pitchFamily="34" charset="0"/>
              </a:rPr>
              <a:t>Phase III </a:t>
            </a:r>
            <a:r>
              <a:rPr lang="en-US" altLang="en-US" sz="4000" dirty="0" err="1">
                <a:solidFill>
                  <a:srgbClr val="FFFF99"/>
                </a:solidFill>
                <a:latin typeface="Calibri" panose="020F0502020204030204" pitchFamily="34" charset="0"/>
                <a:cs typeface="Arial" pitchFamily="34" charset="0"/>
              </a:rPr>
              <a:t>Sunitinib</a:t>
            </a:r>
            <a:r>
              <a:rPr lang="en-US" altLang="en-US" sz="4000" dirty="0">
                <a:solidFill>
                  <a:srgbClr val="FFFF99"/>
                </a:solidFill>
                <a:latin typeface="Calibri" panose="020F0502020204030204" pitchFamily="34" charset="0"/>
                <a:cs typeface="Arial" pitchFamily="34" charset="0"/>
              </a:rPr>
              <a:t>:  Results</a:t>
            </a:r>
          </a:p>
        </p:txBody>
      </p:sp>
      <p:pic>
        <p:nvPicPr>
          <p:cNvPr id="58" name="Picture 2"/>
          <p:cNvPicPr>
            <a:picLocks noChangeAspect="1" noChangeArrowheads="1"/>
          </p:cNvPicPr>
          <p:nvPr/>
        </p:nvPicPr>
        <p:blipFill>
          <a:blip r:embed="rId3" cstate="print"/>
          <a:srcRect/>
          <a:stretch>
            <a:fillRect/>
          </a:stretch>
        </p:blipFill>
        <p:spPr bwMode="auto">
          <a:xfrm>
            <a:off x="1524000" y="1402245"/>
            <a:ext cx="9144000" cy="4758039"/>
          </a:xfrm>
          <a:prstGeom prst="rect">
            <a:avLst/>
          </a:prstGeom>
          <a:noFill/>
          <a:ln w="9525">
            <a:solidFill>
              <a:srgbClr val="000066"/>
            </a:solidFill>
            <a:miter lim="800000"/>
            <a:headEnd/>
            <a:tailEnd/>
          </a:ln>
        </p:spPr>
      </p:pic>
      <p:sp>
        <p:nvSpPr>
          <p:cNvPr id="5" name="Text Box 54"/>
          <p:cNvSpPr txBox="1">
            <a:spLocks noChangeArrowheads="1"/>
          </p:cNvSpPr>
          <p:nvPr/>
        </p:nvSpPr>
        <p:spPr bwMode="auto">
          <a:xfrm>
            <a:off x="6716900" y="6160284"/>
            <a:ext cx="3771900" cy="307777"/>
          </a:xfrm>
          <a:prstGeom prst="rect">
            <a:avLst/>
          </a:prstGeom>
          <a:noFill/>
          <a:ln w="9525">
            <a:noFill/>
            <a:miter lim="800000"/>
            <a:headEnd/>
            <a:tailEnd/>
          </a:ln>
        </p:spPr>
        <p:txBody>
          <a:bodyPr>
            <a:spAutoFit/>
          </a:bodyPr>
          <a:lstStyle/>
          <a:p>
            <a:pPr algn="r" fontAlgn="auto">
              <a:spcBef>
                <a:spcPct val="50000"/>
              </a:spcBef>
              <a:spcAft>
                <a:spcPts val="0"/>
              </a:spcAft>
              <a:defRPr/>
            </a:pPr>
            <a:r>
              <a:rPr lang="en-US" sz="1400" i="1" kern="0" dirty="0">
                <a:solidFill>
                  <a:srgbClr val="000000"/>
                </a:solidFill>
                <a:latin typeface="Calibri" panose="020F0502020204030204"/>
                <a:ea typeface="Tahoma"/>
                <a:cs typeface="Arial" charset="0"/>
              </a:rPr>
              <a:t>Raymond E et al. NEJM 2011</a:t>
            </a:r>
          </a:p>
        </p:txBody>
      </p:sp>
    </p:spTree>
    <p:extLst>
      <p:ext uri="{BB962C8B-B14F-4D97-AF65-F5344CB8AC3E}">
        <p14:creationId xmlns:p14="http://schemas.microsoft.com/office/powerpoint/2010/main" val="4144176321"/>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0" y="1020726"/>
            <a:ext cx="12232758" cy="5837273"/>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defRPr/>
            </a:pPr>
            <a:endParaRPr lang="en-US" b="1">
              <a:solidFill>
                <a:srgbClr val="FFFFFF"/>
              </a:solidFill>
              <a:latin typeface="Arial" pitchFamily="34" charset="0"/>
            </a:endParaRPr>
          </a:p>
        </p:txBody>
      </p:sp>
      <p:sp>
        <p:nvSpPr>
          <p:cNvPr id="2" name="Title 1"/>
          <p:cNvSpPr>
            <a:spLocks noGrp="1"/>
          </p:cNvSpPr>
          <p:nvPr>
            <p:ph type="title" idx="4294967295"/>
          </p:nvPr>
        </p:nvSpPr>
        <p:spPr>
          <a:xfrm>
            <a:off x="2927565" y="144340"/>
            <a:ext cx="7393280" cy="716711"/>
          </a:xfrm>
          <a:prstGeom prst="rect">
            <a:avLst/>
          </a:prstGeom>
        </p:spPr>
        <p:txBody>
          <a:bodyPr/>
          <a:lstStyle/>
          <a:p>
            <a:r>
              <a:rPr lang="en-US" sz="4000" dirty="0">
                <a:solidFill>
                  <a:srgbClr val="FFFF99"/>
                </a:solidFill>
                <a:latin typeface="Calibri" panose="020F0502020204030204" pitchFamily="34" charset="0"/>
              </a:rPr>
              <a:t>Phase III RADIANT3:  Study Design</a:t>
            </a:r>
          </a:p>
        </p:txBody>
      </p:sp>
      <p:sp>
        <p:nvSpPr>
          <p:cNvPr id="45" name="TextBox 44"/>
          <p:cNvSpPr txBox="1">
            <a:spLocks noChangeArrowheads="1"/>
          </p:cNvSpPr>
          <p:nvPr/>
        </p:nvSpPr>
        <p:spPr bwMode="auto">
          <a:xfrm>
            <a:off x="1576153" y="1864674"/>
            <a:ext cx="8369369" cy="338554"/>
          </a:xfrm>
          <a:prstGeom prst="rect">
            <a:avLst/>
          </a:prstGeom>
          <a:noFill/>
          <a:ln w="9525">
            <a:noFill/>
            <a:miter lim="800000"/>
            <a:headEnd/>
            <a:tailEnd/>
          </a:ln>
        </p:spPr>
        <p:txBody>
          <a:bodyPr wrap="square">
            <a:spAutoFit/>
          </a:bodyPr>
          <a:lstStyle/>
          <a:p>
            <a:pPr algn="r" defTabSz="685800" fontAlgn="auto">
              <a:spcBef>
                <a:spcPts val="0"/>
              </a:spcBef>
              <a:spcAft>
                <a:spcPts val="0"/>
              </a:spcAft>
              <a:defRPr/>
            </a:pPr>
            <a:r>
              <a:rPr lang="en-US" sz="1600" b="1" dirty="0">
                <a:solidFill>
                  <a:srgbClr val="00009C"/>
                </a:solidFill>
                <a:latin typeface="Calibri Light" panose="020F0302020204030204"/>
                <a:cs typeface="Tahoma"/>
              </a:rPr>
              <a:t>Multi-institutional: Double-blinded, placebo control, 1:1 randomized, phase III study, with cross-over</a:t>
            </a:r>
          </a:p>
        </p:txBody>
      </p:sp>
      <p:grpSp>
        <p:nvGrpSpPr>
          <p:cNvPr id="46" name="Group 45"/>
          <p:cNvGrpSpPr/>
          <p:nvPr/>
        </p:nvGrpSpPr>
        <p:grpSpPr>
          <a:xfrm>
            <a:off x="2152650" y="2471755"/>
            <a:ext cx="7542084" cy="3015767"/>
            <a:chOff x="1828800" y="1914939"/>
            <a:chExt cx="8229600" cy="4021022"/>
          </a:xfrm>
        </p:grpSpPr>
        <p:sp>
          <p:nvSpPr>
            <p:cNvPr id="47" name="Rectangle 46"/>
            <p:cNvSpPr>
              <a:spLocks/>
            </p:cNvSpPr>
            <p:nvPr/>
          </p:nvSpPr>
          <p:spPr bwMode="auto">
            <a:xfrm>
              <a:off x="1828800" y="1914940"/>
              <a:ext cx="3048000" cy="3495260"/>
            </a:xfrm>
            <a:prstGeom prst="rect">
              <a:avLst/>
            </a:prstGeom>
            <a:solidFill>
              <a:srgbClr val="E7E6E6">
                <a:lumMod val="25000"/>
              </a:srgbClr>
            </a:solidFill>
            <a:ln w="25400">
              <a:noFill/>
              <a:miter lim="800000"/>
              <a:headEnd/>
              <a:tailEnd/>
            </a:ln>
            <a:scene3d>
              <a:camera prst="orthographicFront"/>
              <a:lightRig rig="threePt" dir="t"/>
            </a:scene3d>
            <a:sp3d>
              <a:bevelT/>
            </a:sp3d>
          </p:spPr>
          <p:txBody>
            <a:bodyPr anchor="ctr"/>
            <a:lstStyle/>
            <a:p>
              <a:pPr marL="257175" indent="-257175" defTabSz="685800" eaLnBrk="0" fontAlgn="auto" hangingPunct="0">
                <a:spcBef>
                  <a:spcPct val="20000"/>
                </a:spcBef>
                <a:spcAft>
                  <a:spcPts val="0"/>
                </a:spcAft>
                <a:defRPr/>
              </a:pPr>
              <a:r>
                <a:rPr lang="en-US" sz="1650" b="1" kern="0" dirty="0">
                  <a:solidFill>
                    <a:prstClr val="white"/>
                  </a:solidFill>
                  <a:latin typeface="Calibri Light" panose="020F0302020204030204"/>
                  <a:cs typeface="Tahoma"/>
                </a:rPr>
                <a:t>Patients with</a:t>
              </a:r>
            </a:p>
            <a:p>
              <a:pPr marL="257175" indent="-257175" defTabSz="685800" eaLnBrk="0" fontAlgn="auto" hangingPunct="0">
                <a:spcBef>
                  <a:spcPct val="20000"/>
                </a:spcBef>
                <a:spcAft>
                  <a:spcPts val="0"/>
                </a:spcAft>
                <a:buFont typeface="Arial" charset="0"/>
                <a:buChar char="•"/>
                <a:defRPr/>
              </a:pPr>
              <a:r>
                <a:rPr lang="en-US" sz="1650" b="1" kern="0" dirty="0">
                  <a:solidFill>
                    <a:prstClr val="white"/>
                  </a:solidFill>
                  <a:latin typeface="Calibri Light" panose="020F0302020204030204"/>
                  <a:cs typeface="Tahoma"/>
                </a:rPr>
                <a:t>ECOG 0-1 </a:t>
              </a:r>
            </a:p>
            <a:p>
              <a:pPr marL="257175" indent="-257175" defTabSz="685800" eaLnBrk="0" fontAlgn="auto" hangingPunct="0">
                <a:spcBef>
                  <a:spcPct val="20000"/>
                </a:spcBef>
                <a:spcAft>
                  <a:spcPts val="0"/>
                </a:spcAft>
                <a:buFont typeface="Arial" charset="0"/>
                <a:buChar char="•"/>
                <a:defRPr/>
              </a:pPr>
              <a:r>
                <a:rPr lang="en-US" sz="1650" b="1" kern="0" dirty="0">
                  <a:solidFill>
                    <a:prstClr val="white"/>
                  </a:solidFill>
                  <a:latin typeface="Calibri Light" panose="020F0302020204030204"/>
                  <a:cs typeface="Tahoma"/>
                </a:rPr>
                <a:t>Histologically confirmed well differentiated pancreatic NETs</a:t>
              </a:r>
            </a:p>
            <a:p>
              <a:pPr marL="257175" indent="-257175" defTabSz="685800" eaLnBrk="0" fontAlgn="auto" hangingPunct="0">
                <a:spcBef>
                  <a:spcPct val="20000"/>
                </a:spcBef>
                <a:spcAft>
                  <a:spcPts val="0"/>
                </a:spcAft>
                <a:buFont typeface="Arial" charset="0"/>
                <a:buChar char="•"/>
                <a:defRPr/>
              </a:pPr>
              <a:r>
                <a:rPr lang="en-US" sz="1650" b="1" kern="0" dirty="0">
                  <a:solidFill>
                    <a:prstClr val="white"/>
                  </a:solidFill>
                  <a:latin typeface="Calibri Light" panose="020F0302020204030204"/>
                  <a:cs typeface="Tahoma"/>
                </a:rPr>
                <a:t>Advanced, </a:t>
              </a:r>
              <a:r>
                <a:rPr lang="en-US" sz="1650" b="1" kern="0" dirty="0" err="1">
                  <a:solidFill>
                    <a:prstClr val="white"/>
                  </a:solidFill>
                  <a:latin typeface="Calibri Light" panose="020F0302020204030204"/>
                  <a:cs typeface="Tahoma"/>
                </a:rPr>
                <a:t>unresectable</a:t>
              </a:r>
              <a:endParaRPr lang="en-US" sz="1650" b="1" kern="0" dirty="0">
                <a:solidFill>
                  <a:prstClr val="white"/>
                </a:solidFill>
                <a:latin typeface="Calibri Light" panose="020F0302020204030204"/>
                <a:cs typeface="Tahoma"/>
              </a:endParaRPr>
            </a:p>
            <a:p>
              <a:pPr marL="257175" indent="-257175" defTabSz="685800" eaLnBrk="0" fontAlgn="auto" hangingPunct="0">
                <a:spcBef>
                  <a:spcPct val="20000"/>
                </a:spcBef>
                <a:spcAft>
                  <a:spcPts val="0"/>
                </a:spcAft>
                <a:buFont typeface="Arial" charset="0"/>
                <a:buChar char="•"/>
                <a:defRPr/>
              </a:pPr>
              <a:r>
                <a:rPr lang="en-US" sz="1650" b="1" kern="0" dirty="0">
                  <a:solidFill>
                    <a:prstClr val="white"/>
                  </a:solidFill>
                  <a:latin typeface="Calibri Light" panose="020F0302020204030204"/>
                  <a:cs typeface="Tahoma"/>
                </a:rPr>
                <a:t>Progressing within 12 months prior to randomization</a:t>
              </a:r>
            </a:p>
          </p:txBody>
        </p:sp>
        <p:sp>
          <p:nvSpPr>
            <p:cNvPr id="48" name="Rectangle 47"/>
            <p:cNvSpPr/>
            <p:nvPr/>
          </p:nvSpPr>
          <p:spPr bwMode="auto">
            <a:xfrm>
              <a:off x="6858000" y="1914939"/>
              <a:ext cx="3200400" cy="1371600"/>
            </a:xfrm>
            <a:prstGeom prst="rect">
              <a:avLst/>
            </a:prstGeom>
            <a:solidFill>
              <a:srgbClr val="009900"/>
            </a:solidFill>
            <a:ln w="12700" cap="flat" cmpd="sng" algn="ctr">
              <a:noFill/>
              <a:prstDash val="solid"/>
              <a:miter lim="800000"/>
            </a:ln>
            <a:effectLst/>
            <a:scene3d>
              <a:camera prst="orthographicFront"/>
              <a:lightRig rig="threePt" dir="t"/>
            </a:scene3d>
            <a:sp3d>
              <a:bevelT/>
            </a:sp3d>
          </p:spPr>
          <p:txBody>
            <a:bodyPr anchor="ctr"/>
            <a:lstStyle/>
            <a:p>
              <a:pPr algn="ctr" defTabSz="685800" fontAlgn="auto">
                <a:spcBef>
                  <a:spcPts val="0"/>
                </a:spcBef>
                <a:spcAft>
                  <a:spcPts val="0"/>
                </a:spcAft>
                <a:defRPr/>
              </a:pPr>
              <a:r>
                <a:rPr lang="en-US" b="1" kern="0" dirty="0" err="1">
                  <a:solidFill>
                    <a:prstClr val="white"/>
                  </a:solidFill>
                  <a:latin typeface="Calibri" panose="020F0502020204030204"/>
                  <a:ea typeface="Tahoma"/>
                  <a:cs typeface="Tahoma"/>
                </a:rPr>
                <a:t>Everolimus</a:t>
              </a:r>
              <a:r>
                <a:rPr lang="en-US" b="1" kern="0" dirty="0">
                  <a:solidFill>
                    <a:prstClr val="white"/>
                  </a:solidFill>
                  <a:latin typeface="Calibri" panose="020F0502020204030204"/>
                  <a:ea typeface="Tahoma"/>
                  <a:cs typeface="Tahoma"/>
                </a:rPr>
                <a:t> 10mg </a:t>
              </a:r>
              <a:r>
                <a:rPr lang="en-US" b="1" kern="0" dirty="0" err="1">
                  <a:solidFill>
                    <a:prstClr val="white"/>
                  </a:solidFill>
                  <a:latin typeface="Calibri" panose="020F0502020204030204"/>
                  <a:ea typeface="Tahoma"/>
                  <a:cs typeface="Tahoma"/>
                </a:rPr>
                <a:t>qD</a:t>
              </a:r>
              <a:endParaRPr lang="en-US" b="1" kern="0" dirty="0">
                <a:solidFill>
                  <a:prstClr val="white"/>
                </a:solidFill>
                <a:latin typeface="Calibri" panose="020F0502020204030204"/>
                <a:ea typeface="Tahoma"/>
                <a:cs typeface="Tahoma"/>
              </a:endParaRPr>
            </a:p>
          </p:txBody>
        </p:sp>
        <p:sp>
          <p:nvSpPr>
            <p:cNvPr id="49" name="Rectangle 48"/>
            <p:cNvSpPr/>
            <p:nvPr/>
          </p:nvSpPr>
          <p:spPr bwMode="auto">
            <a:xfrm>
              <a:off x="6858000" y="4350322"/>
              <a:ext cx="3200400" cy="1059878"/>
            </a:xfrm>
            <a:prstGeom prst="rect">
              <a:avLst/>
            </a:prstGeom>
            <a:solidFill>
              <a:srgbClr val="0070C0"/>
            </a:solidFill>
            <a:ln w="12700" cap="flat" cmpd="sng" algn="ctr">
              <a:noFill/>
              <a:prstDash val="solid"/>
              <a:miter lim="800000"/>
            </a:ln>
            <a:effectLst/>
            <a:scene3d>
              <a:camera prst="orthographicFront"/>
              <a:lightRig rig="threePt" dir="t"/>
            </a:scene3d>
            <a:sp3d>
              <a:bevelT/>
            </a:sp3d>
          </p:spPr>
          <p:txBody>
            <a:bodyPr anchor="ctr"/>
            <a:lstStyle/>
            <a:p>
              <a:pPr algn="ctr" defTabSz="685800" fontAlgn="auto">
                <a:spcBef>
                  <a:spcPts val="0"/>
                </a:spcBef>
                <a:spcAft>
                  <a:spcPts val="0"/>
                </a:spcAft>
                <a:defRPr/>
              </a:pPr>
              <a:r>
                <a:rPr lang="en-US" b="1" kern="0" dirty="0">
                  <a:solidFill>
                    <a:prstClr val="white"/>
                  </a:solidFill>
                  <a:latin typeface="Calibri" panose="020F0502020204030204"/>
                  <a:ea typeface="Tahoma"/>
                  <a:cs typeface="Tahoma"/>
                </a:rPr>
                <a:t>Placebo</a:t>
              </a:r>
            </a:p>
          </p:txBody>
        </p:sp>
        <p:sp>
          <p:nvSpPr>
            <p:cNvPr id="50" name="Right Arrow 24"/>
            <p:cNvSpPr/>
            <p:nvPr/>
          </p:nvSpPr>
          <p:spPr>
            <a:xfrm rot="19885331">
              <a:off x="5219790" y="2643783"/>
              <a:ext cx="1769614" cy="393959"/>
            </a:xfrm>
            <a:prstGeom prst="rightArrow">
              <a:avLst/>
            </a:prstGeom>
            <a:solidFill>
              <a:sysClr val="window" lastClr="FFFFFF">
                <a:lumMod val="50000"/>
              </a:sysClr>
            </a:solidFill>
            <a:ln w="12700" cap="flat" cmpd="sng" algn="ctr">
              <a:noFill/>
              <a:prstDash val="solid"/>
              <a:miter lim="800000"/>
            </a:ln>
            <a:effectLst/>
            <a:scene3d>
              <a:camera prst="orthographicFront"/>
              <a:lightRig rig="threePt" dir="t"/>
            </a:scene3d>
            <a:sp3d>
              <a:bevelT/>
            </a:sp3d>
          </p:spPr>
          <p:txBody>
            <a:bodyPr anchor="ctr"/>
            <a:lstStyle/>
            <a:p>
              <a:pPr algn="ctr" defTabSz="685800" fontAlgn="auto">
                <a:spcBef>
                  <a:spcPts val="0"/>
                </a:spcBef>
                <a:spcAft>
                  <a:spcPts val="0"/>
                </a:spcAft>
                <a:defRPr/>
              </a:pPr>
              <a:endParaRPr lang="en-US" sz="1350" kern="0" dirty="0">
                <a:solidFill>
                  <a:prstClr val="white"/>
                </a:solidFill>
                <a:latin typeface="Calibri" panose="020F0502020204030204"/>
                <a:ea typeface="Tahoma"/>
                <a:cs typeface="Tahoma"/>
              </a:endParaRPr>
            </a:p>
          </p:txBody>
        </p:sp>
        <p:sp>
          <p:nvSpPr>
            <p:cNvPr id="51" name="Right Arrow 25"/>
            <p:cNvSpPr/>
            <p:nvPr/>
          </p:nvSpPr>
          <p:spPr>
            <a:xfrm rot="2131780">
              <a:off x="5213349" y="4275562"/>
              <a:ext cx="1730944" cy="401595"/>
            </a:xfrm>
            <a:prstGeom prst="rightArrow">
              <a:avLst/>
            </a:prstGeom>
            <a:solidFill>
              <a:sysClr val="window" lastClr="FFFFFF">
                <a:lumMod val="50000"/>
              </a:sysClr>
            </a:solidFill>
            <a:ln w="12700" cap="flat" cmpd="sng" algn="ctr">
              <a:noFill/>
              <a:prstDash val="solid"/>
              <a:miter lim="800000"/>
            </a:ln>
            <a:effectLst/>
            <a:scene3d>
              <a:camera prst="orthographicFront"/>
              <a:lightRig rig="threePt" dir="t"/>
            </a:scene3d>
            <a:sp3d>
              <a:bevelT/>
            </a:sp3d>
          </p:spPr>
          <p:txBody>
            <a:bodyPr anchor="ctr"/>
            <a:lstStyle/>
            <a:p>
              <a:pPr algn="ctr" defTabSz="685800" fontAlgn="auto">
                <a:spcBef>
                  <a:spcPts val="0"/>
                </a:spcBef>
                <a:spcAft>
                  <a:spcPts val="0"/>
                </a:spcAft>
                <a:defRPr/>
              </a:pPr>
              <a:endParaRPr lang="en-US" sz="1350" kern="0" dirty="0">
                <a:solidFill>
                  <a:prstClr val="white"/>
                </a:solidFill>
                <a:latin typeface="Calibri" panose="020F0502020204030204"/>
                <a:ea typeface="Tahoma"/>
                <a:cs typeface="Tahoma"/>
              </a:endParaRPr>
            </a:p>
          </p:txBody>
        </p:sp>
        <p:grpSp>
          <p:nvGrpSpPr>
            <p:cNvPr id="52" name="Group 95"/>
            <p:cNvGrpSpPr>
              <a:grpSpLocks/>
            </p:cNvGrpSpPr>
            <p:nvPr/>
          </p:nvGrpSpPr>
          <p:grpSpPr bwMode="auto">
            <a:xfrm>
              <a:off x="4876800" y="3097642"/>
              <a:ext cx="1086678" cy="1017153"/>
              <a:chOff x="3733800" y="3048000"/>
              <a:chExt cx="838200" cy="838200"/>
            </a:xfrm>
          </p:grpSpPr>
          <p:sp>
            <p:nvSpPr>
              <p:cNvPr id="56" name="Oval 55"/>
              <p:cNvSpPr/>
              <p:nvPr/>
            </p:nvSpPr>
            <p:spPr>
              <a:xfrm>
                <a:off x="3733800" y="3048000"/>
                <a:ext cx="838200" cy="838200"/>
              </a:xfrm>
              <a:prstGeom prst="ellipse">
                <a:avLst/>
              </a:prstGeom>
              <a:solidFill>
                <a:srgbClr val="ED7D31"/>
              </a:solidFill>
              <a:ln w="38100" cap="flat" cmpd="sng" algn="ctr">
                <a:noFill/>
                <a:prstDash val="solid"/>
                <a:miter lim="800000"/>
              </a:ln>
              <a:effectLst/>
              <a:scene3d>
                <a:camera prst="orthographicFront"/>
                <a:lightRig rig="threePt" dir="t"/>
              </a:scene3d>
              <a:sp3d>
                <a:bevelT/>
              </a:sp3d>
            </p:spPr>
            <p:txBody>
              <a:bodyPr anchor="ctr"/>
              <a:lstStyle/>
              <a:p>
                <a:pPr algn="ctr" defTabSz="685800" fontAlgn="auto">
                  <a:spcBef>
                    <a:spcPts val="0"/>
                  </a:spcBef>
                  <a:spcAft>
                    <a:spcPts val="0"/>
                  </a:spcAft>
                  <a:defRPr/>
                </a:pPr>
                <a:endParaRPr lang="en-US" sz="1350" kern="0" dirty="0">
                  <a:solidFill>
                    <a:prstClr val="white"/>
                  </a:solidFill>
                  <a:latin typeface="Calibri" panose="020F0502020204030204"/>
                  <a:ea typeface="Tahoma"/>
                  <a:cs typeface="Tahoma"/>
                </a:endParaRPr>
              </a:p>
            </p:txBody>
          </p:sp>
          <p:sp>
            <p:nvSpPr>
              <p:cNvPr id="57" name="TextBox 56"/>
              <p:cNvSpPr txBox="1"/>
              <p:nvPr/>
            </p:nvSpPr>
            <p:spPr>
              <a:xfrm>
                <a:off x="3886200" y="3103009"/>
                <a:ext cx="533400" cy="659432"/>
              </a:xfrm>
              <a:prstGeom prst="rect">
                <a:avLst/>
              </a:prstGeom>
              <a:noFill/>
              <a:ln>
                <a:noFill/>
              </a:ln>
              <a:scene3d>
                <a:camera prst="orthographicFront"/>
                <a:lightRig rig="threePt" dir="t"/>
              </a:scene3d>
              <a:sp3d>
                <a:bevelT/>
              </a:sp3d>
            </p:spPr>
            <p:txBody>
              <a:bodyPr anchor="ctr">
                <a:spAutoFit/>
              </a:bodyPr>
              <a:lstStyle/>
              <a:p>
                <a:pPr algn="ctr" defTabSz="685800" fontAlgn="auto">
                  <a:spcBef>
                    <a:spcPts val="0"/>
                  </a:spcBef>
                  <a:spcAft>
                    <a:spcPts val="0"/>
                  </a:spcAft>
                  <a:defRPr/>
                </a:pPr>
                <a:r>
                  <a:rPr lang="en-US" sz="3300" b="1" kern="0" dirty="0">
                    <a:solidFill>
                      <a:prstClr val="white"/>
                    </a:solidFill>
                    <a:latin typeface="Calibri Light" panose="020F0302020204030204"/>
                    <a:cs typeface="Tahoma"/>
                  </a:rPr>
                  <a:t>R</a:t>
                </a:r>
                <a:endParaRPr lang="en-US" sz="1200" b="1" kern="0" dirty="0">
                  <a:solidFill>
                    <a:prstClr val="white"/>
                  </a:solidFill>
                  <a:latin typeface="Calibri Light" panose="020F0302020204030204"/>
                  <a:cs typeface="Tahoma"/>
                </a:endParaRPr>
              </a:p>
            </p:txBody>
          </p:sp>
        </p:grpSp>
        <p:sp>
          <p:nvSpPr>
            <p:cNvPr id="53" name="Rectangle 52"/>
            <p:cNvSpPr/>
            <p:nvPr/>
          </p:nvSpPr>
          <p:spPr>
            <a:xfrm>
              <a:off x="7663070" y="5427384"/>
              <a:ext cx="2395330" cy="508577"/>
            </a:xfrm>
            <a:prstGeom prst="rect">
              <a:avLst/>
            </a:prstGeom>
            <a:noFill/>
            <a:ln w="6350" cap="flat" cmpd="sng" algn="ctr">
              <a:noFill/>
              <a:prstDash val="solid"/>
              <a:miter lim="800000"/>
            </a:ln>
            <a:effectLst/>
          </p:spPr>
          <p:txBody>
            <a:bodyPr rtlCol="0" anchor="ctr"/>
            <a:lstStyle/>
            <a:p>
              <a:pPr algn="r" defTabSz="685800" fontAlgn="auto">
                <a:spcBef>
                  <a:spcPts val="0"/>
                </a:spcBef>
                <a:spcAft>
                  <a:spcPts val="0"/>
                </a:spcAft>
                <a:defRPr/>
              </a:pPr>
              <a:r>
                <a:rPr lang="en-US" sz="1350" b="1" i="1" kern="0" dirty="0">
                  <a:solidFill>
                    <a:prstClr val="white"/>
                  </a:solidFill>
                  <a:latin typeface="Calibri Light" panose="020F0302020204030204"/>
                  <a:ea typeface="Tahoma"/>
                  <a:cs typeface="Tahoma"/>
                </a:rPr>
                <a:t>Primary Endpoint = PFS</a:t>
              </a:r>
            </a:p>
          </p:txBody>
        </p:sp>
        <p:cxnSp>
          <p:nvCxnSpPr>
            <p:cNvPr id="54" name="Curved Connector 30"/>
            <p:cNvCxnSpPr/>
            <p:nvPr/>
          </p:nvCxnSpPr>
          <p:spPr>
            <a:xfrm flipV="1">
              <a:off x="6858000" y="3286539"/>
              <a:ext cx="3048000" cy="1063784"/>
            </a:xfrm>
            <a:prstGeom prst="curvedConnector3">
              <a:avLst>
                <a:gd name="adj1" fmla="val 50000"/>
              </a:avLst>
            </a:prstGeom>
            <a:noFill/>
            <a:ln w="57150" cap="flat" cmpd="sng" algn="ctr">
              <a:solidFill>
                <a:srgbClr val="92D050"/>
              </a:solidFill>
              <a:prstDash val="solid"/>
              <a:miter lim="800000"/>
              <a:headEnd type="none" w="med" len="med"/>
              <a:tailEnd type="triangle" w="med" len="med"/>
            </a:ln>
            <a:effectLst/>
          </p:spPr>
        </p:cxnSp>
        <p:sp>
          <p:nvSpPr>
            <p:cNvPr id="55" name="TextBox 54"/>
            <p:cNvSpPr txBox="1"/>
            <p:nvPr/>
          </p:nvSpPr>
          <p:spPr>
            <a:xfrm>
              <a:off x="8007636" y="3644573"/>
              <a:ext cx="2007681" cy="430887"/>
            </a:xfrm>
            <a:prstGeom prst="rect">
              <a:avLst/>
            </a:prstGeom>
            <a:noFill/>
          </p:spPr>
          <p:txBody>
            <a:bodyPr wrap="square" rtlCol="0" anchor="ctr">
              <a:spAutoFit/>
            </a:bodyPr>
            <a:lstStyle/>
            <a:p>
              <a:pPr algn="r" defTabSz="685800" fontAlgn="auto">
                <a:spcBef>
                  <a:spcPts val="0"/>
                </a:spcBef>
                <a:spcAft>
                  <a:spcPts val="0"/>
                </a:spcAft>
                <a:defRPr/>
              </a:pPr>
              <a:r>
                <a:rPr lang="en-US" sz="1500" b="1" kern="0" dirty="0">
                  <a:solidFill>
                    <a:srgbClr val="FF0000"/>
                  </a:solidFill>
                  <a:latin typeface="Calibri Light" panose="020F0302020204030204"/>
                  <a:cs typeface="Tahoma"/>
                </a:rPr>
                <a:t>Cross-Over at PD</a:t>
              </a:r>
            </a:p>
          </p:txBody>
        </p:sp>
      </p:grpSp>
      <p:sp>
        <p:nvSpPr>
          <p:cNvPr id="58" name="Text Box 54"/>
          <p:cNvSpPr txBox="1">
            <a:spLocks noChangeArrowheads="1"/>
          </p:cNvSpPr>
          <p:nvPr/>
        </p:nvSpPr>
        <p:spPr bwMode="auto">
          <a:xfrm>
            <a:off x="6430971" y="6329529"/>
            <a:ext cx="3771900" cy="307777"/>
          </a:xfrm>
          <a:prstGeom prst="rect">
            <a:avLst/>
          </a:prstGeom>
          <a:noFill/>
          <a:ln w="9525">
            <a:noFill/>
            <a:miter lim="800000"/>
            <a:headEnd/>
            <a:tailEnd/>
          </a:ln>
        </p:spPr>
        <p:txBody>
          <a:bodyPr>
            <a:spAutoFit/>
          </a:bodyPr>
          <a:lstStyle/>
          <a:p>
            <a:pPr algn="r" defTabSz="685800" fontAlgn="auto">
              <a:spcBef>
                <a:spcPct val="50000"/>
              </a:spcBef>
              <a:spcAft>
                <a:spcPts val="0"/>
              </a:spcAft>
              <a:defRPr/>
            </a:pPr>
            <a:r>
              <a:rPr lang="en-US" sz="1400" i="1" dirty="0">
                <a:solidFill>
                  <a:schemeClr val="bg2"/>
                </a:solidFill>
                <a:latin typeface="Calibri" panose="020F0502020204030204"/>
                <a:cs typeface="Tahoma"/>
              </a:rPr>
              <a:t>Yao JC et al NEJM 2011</a:t>
            </a:r>
          </a:p>
        </p:txBody>
      </p:sp>
    </p:spTree>
    <p:extLst>
      <p:ext uri="{BB962C8B-B14F-4D97-AF65-F5344CB8AC3E}">
        <p14:creationId xmlns:p14="http://schemas.microsoft.com/office/powerpoint/2010/main" val="15500424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idx="4294967295"/>
          </p:nvPr>
        </p:nvSpPr>
        <p:spPr>
          <a:xfrm>
            <a:off x="2918847" y="168116"/>
            <a:ext cx="7886700" cy="792780"/>
          </a:xfrm>
          <a:prstGeom prst="rect">
            <a:avLst/>
          </a:prstGeom>
        </p:spPr>
        <p:txBody>
          <a:bodyPr anchor="t">
            <a:normAutofit/>
          </a:bodyPr>
          <a:lstStyle/>
          <a:p>
            <a:r>
              <a:rPr lang="en-US" altLang="en-US" sz="4000" dirty="0">
                <a:solidFill>
                  <a:srgbClr val="FFFF99"/>
                </a:solidFill>
                <a:latin typeface="Calibri" panose="020F0502020204030204" pitchFamily="34" charset="0"/>
                <a:cs typeface="Arial" pitchFamily="34" charset="0"/>
              </a:rPr>
              <a:t>Phase III RADIANT3:  Results</a:t>
            </a:r>
          </a:p>
        </p:txBody>
      </p:sp>
      <p:grpSp>
        <p:nvGrpSpPr>
          <p:cNvPr id="7" name="Group 6"/>
          <p:cNvGrpSpPr/>
          <p:nvPr/>
        </p:nvGrpSpPr>
        <p:grpSpPr>
          <a:xfrm>
            <a:off x="1863617" y="1338942"/>
            <a:ext cx="8339020" cy="4630704"/>
            <a:chOff x="1448615" y="1451928"/>
            <a:chExt cx="8940224" cy="4401010"/>
          </a:xfrm>
        </p:grpSpPr>
        <p:grpSp>
          <p:nvGrpSpPr>
            <p:cNvPr id="8" name="Group 7"/>
            <p:cNvGrpSpPr/>
            <p:nvPr/>
          </p:nvGrpSpPr>
          <p:grpSpPr>
            <a:xfrm>
              <a:off x="1448615" y="1828803"/>
              <a:ext cx="8940224" cy="4024135"/>
              <a:chOff x="-75385" y="1828802"/>
              <a:chExt cx="8940224" cy="4024135"/>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627716" y="-389369"/>
                <a:ext cx="4018952" cy="8455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75385" y="5567740"/>
                <a:ext cx="2743200" cy="285197"/>
              </a:xfrm>
              <a:prstGeom prst="rect">
                <a:avLst/>
              </a:prstGeom>
              <a:noFill/>
            </p:spPr>
            <p:txBody>
              <a:bodyPr wrap="square" rtlCol="0">
                <a:spAutoFit/>
              </a:bodyPr>
              <a:lstStyle/>
              <a:p>
                <a:pPr algn="ctr" defTabSz="685800" fontAlgn="auto">
                  <a:spcBef>
                    <a:spcPts val="0"/>
                  </a:spcBef>
                  <a:spcAft>
                    <a:spcPts val="0"/>
                  </a:spcAft>
                  <a:defRPr/>
                </a:pPr>
                <a:r>
                  <a:rPr lang="en-US" sz="1350" b="1" kern="0" dirty="0">
                    <a:solidFill>
                      <a:prstClr val="black"/>
                    </a:solidFill>
                    <a:latin typeface="Calibri Light" panose="020F0302020204030204"/>
                    <a:cs typeface="Tahoma"/>
                  </a:rPr>
                  <a:t>Months</a:t>
                </a:r>
              </a:p>
            </p:txBody>
          </p:sp>
          <p:sp>
            <p:nvSpPr>
              <p:cNvPr id="13" name="TextBox 12"/>
              <p:cNvSpPr txBox="1"/>
              <p:nvPr/>
            </p:nvSpPr>
            <p:spPr>
              <a:xfrm rot="16200000">
                <a:off x="-843338" y="3571015"/>
                <a:ext cx="2802735" cy="321716"/>
              </a:xfrm>
              <a:prstGeom prst="rect">
                <a:avLst/>
              </a:prstGeom>
              <a:noFill/>
            </p:spPr>
            <p:txBody>
              <a:bodyPr wrap="square" rtlCol="0">
                <a:spAutoFit/>
              </a:bodyPr>
              <a:lstStyle/>
              <a:p>
                <a:pPr algn="ctr" defTabSz="685800" fontAlgn="auto">
                  <a:spcBef>
                    <a:spcPts val="0"/>
                  </a:spcBef>
                  <a:spcAft>
                    <a:spcPts val="0"/>
                  </a:spcAft>
                  <a:defRPr/>
                </a:pPr>
                <a:r>
                  <a:rPr lang="en-US" sz="1350" b="1" kern="0" dirty="0">
                    <a:solidFill>
                      <a:prstClr val="black"/>
                    </a:solidFill>
                    <a:latin typeface="Calibri Light" panose="020F0302020204030204"/>
                    <a:cs typeface="Tahoma"/>
                  </a:rPr>
                  <a:t>Probability of PFS (%)</a:t>
                </a:r>
              </a:p>
            </p:txBody>
          </p:sp>
        </p:grpSp>
        <p:sp>
          <p:nvSpPr>
            <p:cNvPr id="9" name="Rectangle 8"/>
            <p:cNvSpPr/>
            <p:nvPr/>
          </p:nvSpPr>
          <p:spPr>
            <a:xfrm>
              <a:off x="1933545" y="1451928"/>
              <a:ext cx="8455294" cy="533400"/>
            </a:xfrm>
            <a:prstGeom prst="rect">
              <a:avLst/>
            </a:prstGeom>
            <a:solidFill>
              <a:srgbClr val="00B050"/>
            </a:solidFill>
            <a:ln w="6350" cap="flat" cmpd="sng" algn="ctr">
              <a:noFill/>
              <a:prstDash val="solid"/>
              <a:miter lim="800000"/>
            </a:ln>
            <a:effectLst/>
          </p:spPr>
          <p:txBody>
            <a:bodyPr rtlCol="0" anchor="ctr"/>
            <a:lstStyle/>
            <a:p>
              <a:pPr algn="ctr" defTabSz="685800" fontAlgn="auto">
                <a:spcBef>
                  <a:spcPts val="0"/>
                </a:spcBef>
                <a:spcAft>
                  <a:spcPts val="0"/>
                </a:spcAft>
                <a:defRPr/>
              </a:pPr>
              <a:r>
                <a:rPr lang="en-US" sz="2100" b="1" kern="0" dirty="0">
                  <a:solidFill>
                    <a:prstClr val="white"/>
                  </a:solidFill>
                  <a:latin typeface="Calibri" panose="020F0502020204030204"/>
                  <a:ea typeface="Tahoma"/>
                  <a:cs typeface="Tahoma"/>
                </a:rPr>
                <a:t>PFS – 58% Risk Reduction (d PFS 6.4 months) </a:t>
              </a:r>
            </a:p>
          </p:txBody>
        </p:sp>
      </p:grpSp>
      <p:sp>
        <p:nvSpPr>
          <p:cNvPr id="14" name="Text Box 54"/>
          <p:cNvSpPr txBox="1">
            <a:spLocks noChangeArrowheads="1"/>
          </p:cNvSpPr>
          <p:nvPr/>
        </p:nvSpPr>
        <p:spPr bwMode="auto">
          <a:xfrm>
            <a:off x="6430971" y="6329529"/>
            <a:ext cx="3771900" cy="307777"/>
          </a:xfrm>
          <a:prstGeom prst="rect">
            <a:avLst/>
          </a:prstGeom>
          <a:noFill/>
          <a:ln w="9525">
            <a:noFill/>
            <a:miter lim="800000"/>
            <a:headEnd/>
            <a:tailEnd/>
          </a:ln>
        </p:spPr>
        <p:txBody>
          <a:bodyPr>
            <a:spAutoFit/>
          </a:bodyPr>
          <a:lstStyle/>
          <a:p>
            <a:pPr algn="r" defTabSz="685800" fontAlgn="auto">
              <a:spcBef>
                <a:spcPct val="50000"/>
              </a:spcBef>
              <a:spcAft>
                <a:spcPts val="0"/>
              </a:spcAft>
              <a:defRPr/>
            </a:pPr>
            <a:r>
              <a:rPr lang="en-US" sz="1400" i="1" dirty="0">
                <a:solidFill>
                  <a:prstClr val="white"/>
                </a:solidFill>
                <a:latin typeface="Calibri" panose="020F0502020204030204"/>
                <a:cs typeface="Tahoma"/>
              </a:rPr>
              <a:t>Yao JC et al NEJM 2011</a:t>
            </a:r>
          </a:p>
        </p:txBody>
      </p:sp>
    </p:spTree>
    <p:extLst>
      <p:ext uri="{BB962C8B-B14F-4D97-AF65-F5344CB8AC3E}">
        <p14:creationId xmlns:p14="http://schemas.microsoft.com/office/powerpoint/2010/main" val="304152989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27565" y="144340"/>
            <a:ext cx="7393280" cy="716711"/>
          </a:xfrm>
          <a:prstGeom prst="rect">
            <a:avLst/>
          </a:prstGeom>
        </p:spPr>
        <p:txBody>
          <a:bodyPr/>
          <a:lstStyle/>
          <a:p>
            <a:r>
              <a:rPr lang="en-US" sz="4000" dirty="0">
                <a:solidFill>
                  <a:srgbClr val="FFFF99"/>
                </a:solidFill>
                <a:latin typeface="Calibri" panose="020F0502020204030204" pitchFamily="34" charset="0"/>
              </a:rPr>
              <a:t>Phase III RADIANT4:  Study Design</a:t>
            </a:r>
          </a:p>
        </p:txBody>
      </p:sp>
      <p:grpSp>
        <p:nvGrpSpPr>
          <p:cNvPr id="44" name="Group 43"/>
          <p:cNvGrpSpPr/>
          <p:nvPr/>
        </p:nvGrpSpPr>
        <p:grpSpPr>
          <a:xfrm>
            <a:off x="1634060" y="1541999"/>
            <a:ext cx="8817296" cy="4348243"/>
            <a:chOff x="628649" y="1922568"/>
            <a:chExt cx="7963442" cy="3817706"/>
          </a:xfrm>
        </p:grpSpPr>
        <p:sp>
          <p:nvSpPr>
            <p:cNvPr id="3" name="Rectangle 2"/>
            <p:cNvSpPr>
              <a:spLocks/>
            </p:cNvSpPr>
            <p:nvPr/>
          </p:nvSpPr>
          <p:spPr bwMode="auto">
            <a:xfrm>
              <a:off x="628649" y="2475582"/>
              <a:ext cx="3352800" cy="2328061"/>
            </a:xfrm>
            <a:prstGeom prst="rect">
              <a:avLst/>
            </a:prstGeom>
            <a:solidFill>
              <a:sysClr val="window" lastClr="FFFFFF">
                <a:lumMod val="50000"/>
              </a:sysClr>
            </a:solidFill>
            <a:ln w="25400">
              <a:noFill/>
              <a:miter lim="800000"/>
              <a:headEnd/>
              <a:tailEnd/>
            </a:ln>
            <a:scene3d>
              <a:camera prst="orthographicFront"/>
              <a:lightRig rig="threePt" dir="t"/>
            </a:scene3d>
            <a:sp3d>
              <a:bevelT/>
            </a:sp3d>
          </p:spPr>
          <p:txBody>
            <a:bodyPr anchor="ctr"/>
            <a:lstStyle/>
            <a:p>
              <a:pPr marL="257175" indent="-257175" eaLnBrk="0" fontAlgn="auto" hangingPunct="0">
                <a:spcBef>
                  <a:spcPct val="20000"/>
                </a:spcBef>
                <a:spcAft>
                  <a:spcPts val="0"/>
                </a:spcAft>
                <a:defRPr/>
              </a:pPr>
              <a:r>
                <a:rPr lang="en-US" b="1" kern="0" dirty="0">
                  <a:solidFill>
                    <a:prstClr val="white"/>
                  </a:solidFill>
                  <a:latin typeface="Calibri Light" panose="020F0302020204030204"/>
                  <a:ea typeface="MS PGothic" panose="020B0600070205080204" pitchFamily="34" charset="-128"/>
                  <a:cs typeface="Tahoma"/>
                </a:rPr>
                <a:t>302 Patients with</a:t>
              </a:r>
            </a:p>
            <a:p>
              <a:pPr marL="257175" indent="-257175" eaLnBrk="0" fontAlgn="auto" hangingPunct="0">
                <a:spcBef>
                  <a:spcPct val="20000"/>
                </a:spcBef>
                <a:spcAft>
                  <a:spcPts val="0"/>
                </a:spcAft>
                <a:buFont typeface="Arial" charset="0"/>
                <a:buChar char="•"/>
                <a:defRPr/>
              </a:pPr>
              <a:r>
                <a:rPr lang="en-US" b="1" kern="0" dirty="0">
                  <a:solidFill>
                    <a:prstClr val="white"/>
                  </a:solidFill>
                  <a:latin typeface="Calibri Light" panose="020F0302020204030204"/>
                  <a:ea typeface="MS PGothic" panose="020B0600070205080204" pitchFamily="34" charset="-128"/>
                  <a:cs typeface="Tahoma"/>
                </a:rPr>
                <a:t>ECOG 0-1 </a:t>
              </a:r>
            </a:p>
            <a:p>
              <a:pPr marL="257175" indent="-257175" eaLnBrk="0" fontAlgn="auto" hangingPunct="0">
                <a:spcBef>
                  <a:spcPct val="20000"/>
                </a:spcBef>
                <a:spcAft>
                  <a:spcPts val="0"/>
                </a:spcAft>
                <a:buFont typeface="Arial" charset="0"/>
                <a:buChar char="•"/>
                <a:defRPr/>
              </a:pPr>
              <a:r>
                <a:rPr lang="en-US" b="1" kern="0" dirty="0">
                  <a:solidFill>
                    <a:prstClr val="white"/>
                  </a:solidFill>
                  <a:latin typeface="Calibri Light" panose="020F0302020204030204"/>
                  <a:ea typeface="MS PGothic" panose="020B0600070205080204" pitchFamily="34" charset="-128"/>
                  <a:cs typeface="Tahoma"/>
                </a:rPr>
                <a:t>Histologically confirmed Lung or GI or Unknown</a:t>
              </a:r>
            </a:p>
            <a:p>
              <a:pPr marL="257175" indent="-257175" eaLnBrk="0" fontAlgn="auto" hangingPunct="0">
                <a:spcBef>
                  <a:spcPct val="20000"/>
                </a:spcBef>
                <a:spcAft>
                  <a:spcPts val="0"/>
                </a:spcAft>
                <a:buFont typeface="Arial" charset="0"/>
                <a:buChar char="•"/>
                <a:defRPr/>
              </a:pPr>
              <a:r>
                <a:rPr lang="en-US" b="1" kern="0" dirty="0">
                  <a:solidFill>
                    <a:prstClr val="white"/>
                  </a:solidFill>
                  <a:latin typeface="Calibri Light" panose="020F0302020204030204"/>
                  <a:ea typeface="MS PGothic" panose="020B0600070205080204" pitchFamily="34" charset="-128"/>
                  <a:cs typeface="Tahoma"/>
                </a:rPr>
                <a:t>G1/2, advanced, </a:t>
              </a:r>
              <a:r>
                <a:rPr lang="en-US" b="1" kern="0" dirty="0" err="1">
                  <a:solidFill>
                    <a:prstClr val="white"/>
                  </a:solidFill>
                  <a:latin typeface="Calibri Light" panose="020F0302020204030204"/>
                  <a:ea typeface="MS PGothic" panose="020B0600070205080204" pitchFamily="34" charset="-128"/>
                  <a:cs typeface="Tahoma"/>
                </a:rPr>
                <a:t>unresectable</a:t>
              </a:r>
              <a:endParaRPr lang="en-US" b="1" kern="0" dirty="0">
                <a:solidFill>
                  <a:prstClr val="white"/>
                </a:solidFill>
                <a:latin typeface="Calibri Light" panose="020F0302020204030204"/>
                <a:ea typeface="MS PGothic" panose="020B0600070205080204" pitchFamily="34" charset="-128"/>
                <a:cs typeface="Tahoma"/>
              </a:endParaRPr>
            </a:p>
            <a:p>
              <a:pPr marL="257175" indent="-257175" eaLnBrk="0" fontAlgn="auto" hangingPunct="0">
                <a:spcBef>
                  <a:spcPct val="20000"/>
                </a:spcBef>
                <a:spcAft>
                  <a:spcPts val="0"/>
                </a:spcAft>
                <a:buFont typeface="Arial" charset="0"/>
                <a:buChar char="•"/>
                <a:defRPr/>
              </a:pPr>
              <a:r>
                <a:rPr lang="en-US" b="1" kern="0" dirty="0">
                  <a:solidFill>
                    <a:prstClr val="white"/>
                  </a:solidFill>
                  <a:latin typeface="Calibri Light" panose="020F0302020204030204"/>
                  <a:ea typeface="MS PGothic" panose="020B0600070205080204" pitchFamily="34" charset="-128"/>
                  <a:cs typeface="Tahoma"/>
                </a:rPr>
                <a:t>Progressing within 12 months prior to randomization</a:t>
              </a:r>
            </a:p>
          </p:txBody>
        </p:sp>
        <p:grpSp>
          <p:nvGrpSpPr>
            <p:cNvPr id="5" name="Group 96"/>
            <p:cNvGrpSpPr>
              <a:grpSpLocks/>
            </p:cNvGrpSpPr>
            <p:nvPr/>
          </p:nvGrpSpPr>
          <p:grpSpPr bwMode="auto">
            <a:xfrm>
              <a:off x="2180400" y="5345875"/>
              <a:ext cx="1624836" cy="270225"/>
              <a:chOff x="548086" y="6199188"/>
              <a:chExt cx="2346985" cy="360300"/>
            </a:xfrm>
          </p:grpSpPr>
          <p:sp>
            <p:nvSpPr>
              <p:cNvPr id="30" name="TextBox 91"/>
              <p:cNvSpPr txBox="1">
                <a:spLocks noChangeArrowheads="1"/>
              </p:cNvSpPr>
              <p:nvPr/>
            </p:nvSpPr>
            <p:spPr bwMode="auto">
              <a:xfrm>
                <a:off x="548879" y="6199188"/>
                <a:ext cx="2346192" cy="360300"/>
              </a:xfrm>
              <a:prstGeom prst="rect">
                <a:avLst/>
              </a:prstGeom>
              <a:noFill/>
              <a:ln w="9525">
                <a:noFill/>
                <a:miter lim="800000"/>
                <a:headEnd/>
                <a:tailEnd/>
              </a:ln>
            </p:spPr>
            <p:txBody>
              <a:bodyPr wrap="square">
                <a:spAutoFit/>
              </a:bodyPr>
              <a:lstStyle/>
              <a:p>
                <a:pPr algn="r" eaLnBrk="0" fontAlgn="auto" hangingPunct="0">
                  <a:spcBef>
                    <a:spcPts val="0"/>
                  </a:spcBef>
                  <a:spcAft>
                    <a:spcPts val="0"/>
                  </a:spcAft>
                  <a:defRPr/>
                </a:pPr>
                <a:r>
                  <a:rPr lang="en-US" sz="1400" kern="0" dirty="0">
                    <a:solidFill>
                      <a:prstClr val="white"/>
                    </a:solidFill>
                    <a:latin typeface="Calibri Light" panose="020F0302020204030204"/>
                    <a:ea typeface="MS PGothic" panose="020B0600070205080204" pitchFamily="34" charset="-128"/>
                    <a:cs typeface="Tahoma"/>
                  </a:rPr>
                  <a:t>Response evaluation</a:t>
                </a:r>
              </a:p>
            </p:txBody>
          </p:sp>
          <p:sp>
            <p:nvSpPr>
              <p:cNvPr id="31" name="Oval 85"/>
              <p:cNvSpPr>
                <a:spLocks noChangeArrowheads="1"/>
              </p:cNvSpPr>
              <p:nvPr/>
            </p:nvSpPr>
            <p:spPr bwMode="auto">
              <a:xfrm flipH="1">
                <a:off x="548086" y="6325386"/>
                <a:ext cx="125242" cy="151604"/>
              </a:xfrm>
              <a:prstGeom prst="ellipse">
                <a:avLst/>
              </a:prstGeom>
              <a:solidFill>
                <a:srgbClr val="04B2C4"/>
              </a:solidFill>
              <a:ln w="9525">
                <a:noFill/>
                <a:round/>
                <a:headEnd/>
                <a:tailEnd/>
              </a:ln>
            </p:spPr>
            <p:txBody>
              <a:bodyPr wrap="none" anchor="ct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grpSp>
        <p:grpSp>
          <p:nvGrpSpPr>
            <p:cNvPr id="6" name="Group 86"/>
            <p:cNvGrpSpPr>
              <a:grpSpLocks/>
            </p:cNvGrpSpPr>
            <p:nvPr/>
          </p:nvGrpSpPr>
          <p:grpSpPr bwMode="auto">
            <a:xfrm>
              <a:off x="3752849" y="5097022"/>
              <a:ext cx="4670822" cy="643252"/>
              <a:chOff x="2819400" y="5867400"/>
              <a:chExt cx="6746743" cy="857670"/>
            </a:xfrm>
          </p:grpSpPr>
          <p:sp>
            <p:nvSpPr>
              <p:cNvPr id="7" name="Text Box 110"/>
              <p:cNvSpPr txBox="1">
                <a:spLocks noChangeArrowheads="1"/>
              </p:cNvSpPr>
              <p:nvPr/>
            </p:nvSpPr>
            <p:spPr bwMode="auto">
              <a:xfrm>
                <a:off x="2819400" y="5867400"/>
                <a:ext cx="914928" cy="324269"/>
              </a:xfrm>
              <a:prstGeom prst="rect">
                <a:avLst/>
              </a:prstGeom>
              <a:noFill/>
              <a:ln w="9525">
                <a:noFill/>
                <a:miter lim="800000"/>
                <a:headEnd/>
                <a:tailEnd/>
              </a:ln>
            </p:spPr>
            <p:txBody>
              <a:bodyPr>
                <a:spAutoFit/>
              </a:bodyPr>
              <a:lstStyle/>
              <a:p>
                <a:pPr algn="ctr" eaLnBrk="0" fontAlgn="auto" hangingPunct="0">
                  <a:spcBef>
                    <a:spcPct val="50000"/>
                  </a:spcBef>
                  <a:spcAft>
                    <a:spcPts val="0"/>
                  </a:spcAft>
                  <a:defRPr/>
                </a:pPr>
                <a:r>
                  <a:rPr lang="en-US" sz="1200" b="1" kern="0" dirty="0">
                    <a:solidFill>
                      <a:prstClr val="white"/>
                    </a:solidFill>
                    <a:latin typeface="Calibri Light" panose="020F0302020204030204"/>
                    <a:ea typeface="MS PGothic" panose="020B0600070205080204" pitchFamily="34" charset="-128"/>
                    <a:cs typeface="Tahoma"/>
                  </a:rPr>
                  <a:t>Months</a:t>
                </a:r>
              </a:p>
            </p:txBody>
          </p:sp>
          <p:grpSp>
            <p:nvGrpSpPr>
              <p:cNvPr id="8" name="Group 84"/>
              <p:cNvGrpSpPr>
                <a:grpSpLocks/>
              </p:cNvGrpSpPr>
              <p:nvPr/>
            </p:nvGrpSpPr>
            <p:grpSpPr bwMode="auto">
              <a:xfrm>
                <a:off x="2972462" y="6096000"/>
                <a:ext cx="6593681" cy="629070"/>
                <a:chOff x="2972462" y="6096000"/>
                <a:chExt cx="6593681" cy="629070"/>
              </a:xfrm>
            </p:grpSpPr>
            <p:sp>
              <p:nvSpPr>
                <p:cNvPr id="9" name="Text Box 114"/>
                <p:cNvSpPr txBox="1">
                  <a:spLocks noChangeArrowheads="1"/>
                </p:cNvSpPr>
                <p:nvPr/>
              </p:nvSpPr>
              <p:spPr bwMode="auto">
                <a:xfrm>
                  <a:off x="4191793" y="6400800"/>
                  <a:ext cx="608806" cy="324270"/>
                </a:xfrm>
                <a:prstGeom prst="rect">
                  <a:avLst/>
                </a:prstGeom>
                <a:noFill/>
                <a:ln w="9525">
                  <a:noFill/>
                  <a:miter lim="800000"/>
                  <a:headEnd/>
                  <a:tailEnd/>
                </a:ln>
              </p:spPr>
              <p:txBody>
                <a:bodyPr>
                  <a:spAutoFit/>
                </a:bodyPr>
                <a:lstStyle/>
                <a:p>
                  <a:pPr algn="ctr" eaLnBrk="0" fontAlgn="auto" hangingPunct="0">
                    <a:spcBef>
                      <a:spcPct val="50000"/>
                    </a:spcBef>
                    <a:spcAft>
                      <a:spcPts val="0"/>
                    </a:spcAft>
                    <a:defRPr/>
                  </a:pPr>
                  <a:r>
                    <a:rPr lang="en-US" sz="1200" b="1" kern="0" dirty="0">
                      <a:solidFill>
                        <a:prstClr val="white"/>
                      </a:solidFill>
                      <a:latin typeface="Calibri Light" panose="020F0302020204030204"/>
                      <a:ea typeface="MS PGothic" panose="020B0600070205080204" pitchFamily="34" charset="-128"/>
                      <a:cs typeface="Tahoma"/>
                    </a:rPr>
                    <a:t>3</a:t>
                  </a:r>
                </a:p>
              </p:txBody>
            </p:sp>
            <p:sp>
              <p:nvSpPr>
                <p:cNvPr id="10" name="Text Box 115"/>
                <p:cNvSpPr txBox="1">
                  <a:spLocks noChangeArrowheads="1"/>
                </p:cNvSpPr>
                <p:nvPr/>
              </p:nvSpPr>
              <p:spPr bwMode="auto">
                <a:xfrm>
                  <a:off x="5639858" y="6400800"/>
                  <a:ext cx="455745" cy="324270"/>
                </a:xfrm>
                <a:prstGeom prst="rect">
                  <a:avLst/>
                </a:prstGeom>
                <a:noFill/>
                <a:ln w="9525">
                  <a:noFill/>
                  <a:miter lim="800000"/>
                  <a:headEnd/>
                  <a:tailEnd/>
                </a:ln>
              </p:spPr>
              <p:txBody>
                <a:bodyPr>
                  <a:spAutoFit/>
                </a:bodyPr>
                <a:lstStyle/>
                <a:p>
                  <a:pPr algn="ctr" eaLnBrk="0" fontAlgn="auto" hangingPunct="0">
                    <a:spcBef>
                      <a:spcPct val="50000"/>
                    </a:spcBef>
                    <a:spcAft>
                      <a:spcPts val="0"/>
                    </a:spcAft>
                    <a:defRPr/>
                  </a:pPr>
                  <a:r>
                    <a:rPr lang="en-US" sz="1200" b="1" kern="0" dirty="0">
                      <a:solidFill>
                        <a:prstClr val="white"/>
                      </a:solidFill>
                      <a:latin typeface="Calibri Light" panose="020F0302020204030204"/>
                      <a:ea typeface="MS PGothic" panose="020B0600070205080204" pitchFamily="34" charset="-128"/>
                      <a:cs typeface="Tahoma"/>
                    </a:rPr>
                    <a:t>6</a:t>
                  </a:r>
                </a:p>
              </p:txBody>
            </p:sp>
            <p:sp>
              <p:nvSpPr>
                <p:cNvPr id="11" name="Text Box 117"/>
                <p:cNvSpPr txBox="1">
                  <a:spLocks noChangeArrowheads="1"/>
                </p:cNvSpPr>
                <p:nvPr/>
              </p:nvSpPr>
              <p:spPr bwMode="auto">
                <a:xfrm>
                  <a:off x="7010534" y="6400800"/>
                  <a:ext cx="457466" cy="324270"/>
                </a:xfrm>
                <a:prstGeom prst="rect">
                  <a:avLst/>
                </a:prstGeom>
                <a:noFill/>
                <a:ln w="9525">
                  <a:noFill/>
                  <a:miter lim="800000"/>
                  <a:headEnd/>
                  <a:tailEnd/>
                </a:ln>
              </p:spPr>
              <p:txBody>
                <a:bodyPr>
                  <a:spAutoFit/>
                </a:bodyPr>
                <a:lstStyle/>
                <a:p>
                  <a:pPr algn="ctr" eaLnBrk="0" fontAlgn="auto" hangingPunct="0">
                    <a:spcBef>
                      <a:spcPct val="50000"/>
                    </a:spcBef>
                    <a:spcAft>
                      <a:spcPts val="0"/>
                    </a:spcAft>
                    <a:defRPr/>
                  </a:pPr>
                  <a:r>
                    <a:rPr lang="en-US" sz="1200" b="1" kern="0" dirty="0">
                      <a:solidFill>
                        <a:prstClr val="white"/>
                      </a:solidFill>
                      <a:latin typeface="Calibri Light" panose="020F0302020204030204"/>
                      <a:ea typeface="MS PGothic" panose="020B0600070205080204" pitchFamily="34" charset="-128"/>
                      <a:cs typeface="Tahoma"/>
                    </a:rPr>
                    <a:t>9</a:t>
                  </a:r>
                </a:p>
              </p:txBody>
            </p:sp>
            <p:sp>
              <p:nvSpPr>
                <p:cNvPr id="12" name="Text Box 119"/>
                <p:cNvSpPr txBox="1">
                  <a:spLocks noChangeArrowheads="1"/>
                </p:cNvSpPr>
                <p:nvPr/>
              </p:nvSpPr>
              <p:spPr bwMode="auto">
                <a:xfrm>
                  <a:off x="8305534" y="6400800"/>
                  <a:ext cx="457466" cy="324270"/>
                </a:xfrm>
                <a:prstGeom prst="rect">
                  <a:avLst/>
                </a:prstGeom>
                <a:noFill/>
                <a:ln w="9525">
                  <a:noFill/>
                  <a:miter lim="800000"/>
                  <a:headEnd/>
                  <a:tailEnd/>
                </a:ln>
              </p:spPr>
              <p:txBody>
                <a:bodyPr>
                  <a:spAutoFit/>
                </a:bodyPr>
                <a:lstStyle/>
                <a:p>
                  <a:pPr algn="ctr" eaLnBrk="0" fontAlgn="auto" hangingPunct="0">
                    <a:spcBef>
                      <a:spcPct val="50000"/>
                    </a:spcBef>
                    <a:spcAft>
                      <a:spcPts val="0"/>
                    </a:spcAft>
                    <a:defRPr/>
                  </a:pPr>
                  <a:r>
                    <a:rPr lang="en-US" sz="1200" b="1" kern="0" dirty="0">
                      <a:solidFill>
                        <a:prstClr val="white"/>
                      </a:solidFill>
                      <a:latin typeface="Calibri Light" panose="020F0302020204030204"/>
                      <a:ea typeface="MS PGothic" panose="020B0600070205080204" pitchFamily="34" charset="-128"/>
                      <a:cs typeface="Tahoma"/>
                    </a:rPr>
                    <a:t>12</a:t>
                  </a:r>
                </a:p>
              </p:txBody>
            </p:sp>
            <p:sp>
              <p:nvSpPr>
                <p:cNvPr id="13" name="Text Box 120"/>
                <p:cNvSpPr txBox="1">
                  <a:spLocks noChangeArrowheads="1"/>
                </p:cNvSpPr>
                <p:nvPr/>
              </p:nvSpPr>
              <p:spPr bwMode="auto">
                <a:xfrm>
                  <a:off x="2972462" y="6400800"/>
                  <a:ext cx="457466" cy="324270"/>
                </a:xfrm>
                <a:prstGeom prst="rect">
                  <a:avLst/>
                </a:prstGeom>
                <a:noFill/>
                <a:ln w="9525">
                  <a:noFill/>
                  <a:miter lim="800000"/>
                  <a:headEnd/>
                  <a:tailEnd/>
                </a:ln>
              </p:spPr>
              <p:txBody>
                <a:bodyPr>
                  <a:spAutoFit/>
                </a:bodyPr>
                <a:lstStyle/>
                <a:p>
                  <a:pPr algn="ctr" eaLnBrk="0" fontAlgn="auto" hangingPunct="0">
                    <a:spcBef>
                      <a:spcPct val="50000"/>
                    </a:spcBef>
                    <a:spcAft>
                      <a:spcPts val="0"/>
                    </a:spcAft>
                    <a:defRPr/>
                  </a:pPr>
                  <a:r>
                    <a:rPr lang="en-US" sz="1200" b="1" kern="0" dirty="0">
                      <a:solidFill>
                        <a:prstClr val="white"/>
                      </a:solidFill>
                      <a:latin typeface="Calibri Light" panose="020F0302020204030204"/>
                      <a:ea typeface="MS PGothic" panose="020B0600070205080204" pitchFamily="34" charset="-128"/>
                      <a:cs typeface="Tahoma"/>
                    </a:rPr>
                    <a:t>0</a:t>
                  </a:r>
                </a:p>
              </p:txBody>
            </p:sp>
            <p:sp>
              <p:nvSpPr>
                <p:cNvPr id="14" name="Line 100"/>
                <p:cNvSpPr>
                  <a:spLocks noChangeShapeType="1"/>
                </p:cNvSpPr>
                <p:nvPr/>
              </p:nvSpPr>
              <p:spPr bwMode="auto">
                <a:xfrm flipV="1">
                  <a:off x="3201194" y="6318647"/>
                  <a:ext cx="6364949" cy="5953"/>
                </a:xfrm>
                <a:prstGeom prst="line">
                  <a:avLst/>
                </a:prstGeom>
                <a:noFill/>
                <a:ln w="19050">
                  <a:solidFill>
                    <a:srgbClr val="FFFF00"/>
                  </a:solidFill>
                  <a:round/>
                  <a:headEnd/>
                  <a:tailEnd/>
                </a:ln>
              </p:spPr>
              <p:txBody>
                <a:bodyP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grpSp>
              <p:nvGrpSpPr>
                <p:cNvPr id="15" name="Group 140"/>
                <p:cNvGrpSpPr>
                  <a:grpSpLocks/>
                </p:cNvGrpSpPr>
                <p:nvPr/>
              </p:nvGrpSpPr>
              <p:grpSpPr bwMode="auto">
                <a:xfrm>
                  <a:off x="3124200" y="6096000"/>
                  <a:ext cx="152400" cy="381000"/>
                  <a:chOff x="4416" y="528"/>
                  <a:chExt cx="96" cy="240"/>
                </a:xfrm>
                <a:solidFill>
                  <a:srgbClr val="04B2C4"/>
                </a:solidFill>
              </p:grpSpPr>
              <p:sp>
                <p:nvSpPr>
                  <p:cNvPr id="28" name="Line 105"/>
                  <p:cNvSpPr>
                    <a:spLocks noChangeShapeType="1"/>
                  </p:cNvSpPr>
                  <p:nvPr/>
                </p:nvSpPr>
                <p:spPr bwMode="auto">
                  <a:xfrm>
                    <a:off x="4464" y="528"/>
                    <a:ext cx="0" cy="240"/>
                  </a:xfrm>
                  <a:prstGeom prst="line">
                    <a:avLst/>
                  </a:prstGeom>
                  <a:grpFill/>
                  <a:ln w="19050">
                    <a:solidFill>
                      <a:srgbClr val="FFFF00"/>
                    </a:solidFill>
                    <a:round/>
                    <a:headEnd/>
                    <a:tailEnd/>
                  </a:ln>
                </p:spPr>
                <p:txBody>
                  <a:bodyP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sp>
                <p:nvSpPr>
                  <p:cNvPr id="29" name="Oval 93"/>
                  <p:cNvSpPr>
                    <a:spLocks noChangeArrowheads="1"/>
                  </p:cNvSpPr>
                  <p:nvPr/>
                </p:nvSpPr>
                <p:spPr bwMode="auto">
                  <a:xfrm>
                    <a:off x="4416" y="624"/>
                    <a:ext cx="96" cy="96"/>
                  </a:xfrm>
                  <a:prstGeom prst="ellipse">
                    <a:avLst/>
                  </a:prstGeom>
                  <a:grpFill/>
                  <a:ln w="9525">
                    <a:noFill/>
                    <a:round/>
                    <a:headEnd/>
                    <a:tailEnd/>
                  </a:ln>
                </p:spPr>
                <p:txBody>
                  <a:bodyPr wrap="none" anchor="ct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grpSp>
            <p:grpSp>
              <p:nvGrpSpPr>
                <p:cNvPr id="16" name="Group 141"/>
                <p:cNvGrpSpPr>
                  <a:grpSpLocks/>
                </p:cNvGrpSpPr>
                <p:nvPr/>
              </p:nvGrpSpPr>
              <p:grpSpPr bwMode="auto">
                <a:xfrm>
                  <a:off x="8458200" y="6096000"/>
                  <a:ext cx="152400" cy="381000"/>
                  <a:chOff x="4416" y="528"/>
                  <a:chExt cx="96" cy="240"/>
                </a:xfrm>
                <a:solidFill>
                  <a:srgbClr val="04B2C4"/>
                </a:solidFill>
              </p:grpSpPr>
              <p:sp>
                <p:nvSpPr>
                  <p:cNvPr id="26" name="Line 105"/>
                  <p:cNvSpPr>
                    <a:spLocks noChangeShapeType="1"/>
                  </p:cNvSpPr>
                  <p:nvPr/>
                </p:nvSpPr>
                <p:spPr bwMode="auto">
                  <a:xfrm>
                    <a:off x="4464" y="528"/>
                    <a:ext cx="0" cy="240"/>
                  </a:xfrm>
                  <a:prstGeom prst="line">
                    <a:avLst/>
                  </a:prstGeom>
                  <a:grpFill/>
                  <a:ln w="19050">
                    <a:solidFill>
                      <a:srgbClr val="FFFF00"/>
                    </a:solidFill>
                    <a:round/>
                    <a:headEnd/>
                    <a:tailEnd/>
                  </a:ln>
                </p:spPr>
                <p:txBody>
                  <a:bodyP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sp>
                <p:nvSpPr>
                  <p:cNvPr id="27" name="Oval 93"/>
                  <p:cNvSpPr>
                    <a:spLocks noChangeArrowheads="1"/>
                  </p:cNvSpPr>
                  <p:nvPr/>
                </p:nvSpPr>
                <p:spPr bwMode="auto">
                  <a:xfrm>
                    <a:off x="4416" y="624"/>
                    <a:ext cx="96" cy="96"/>
                  </a:xfrm>
                  <a:prstGeom prst="ellipse">
                    <a:avLst/>
                  </a:prstGeom>
                  <a:grpFill/>
                  <a:ln w="9525">
                    <a:noFill/>
                    <a:round/>
                    <a:headEnd/>
                    <a:tailEnd/>
                  </a:ln>
                </p:spPr>
                <p:txBody>
                  <a:bodyPr wrap="none" anchor="ct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grpSp>
            <p:grpSp>
              <p:nvGrpSpPr>
                <p:cNvPr id="17" name="Group 144"/>
                <p:cNvGrpSpPr>
                  <a:grpSpLocks/>
                </p:cNvGrpSpPr>
                <p:nvPr/>
              </p:nvGrpSpPr>
              <p:grpSpPr bwMode="auto">
                <a:xfrm>
                  <a:off x="5791200" y="6096000"/>
                  <a:ext cx="152400" cy="381000"/>
                  <a:chOff x="4416" y="528"/>
                  <a:chExt cx="96" cy="240"/>
                </a:xfrm>
                <a:solidFill>
                  <a:srgbClr val="04B2C4"/>
                </a:solidFill>
              </p:grpSpPr>
              <p:sp>
                <p:nvSpPr>
                  <p:cNvPr id="24" name="Line 105"/>
                  <p:cNvSpPr>
                    <a:spLocks noChangeShapeType="1"/>
                  </p:cNvSpPr>
                  <p:nvPr/>
                </p:nvSpPr>
                <p:spPr bwMode="auto">
                  <a:xfrm>
                    <a:off x="4464" y="528"/>
                    <a:ext cx="0" cy="240"/>
                  </a:xfrm>
                  <a:prstGeom prst="line">
                    <a:avLst/>
                  </a:prstGeom>
                  <a:grpFill/>
                  <a:ln w="19050">
                    <a:solidFill>
                      <a:srgbClr val="FFFF00"/>
                    </a:solidFill>
                    <a:round/>
                    <a:headEnd/>
                    <a:tailEnd/>
                  </a:ln>
                </p:spPr>
                <p:txBody>
                  <a:bodyP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sp>
                <p:nvSpPr>
                  <p:cNvPr id="25" name="Oval 93"/>
                  <p:cNvSpPr>
                    <a:spLocks noChangeArrowheads="1"/>
                  </p:cNvSpPr>
                  <p:nvPr/>
                </p:nvSpPr>
                <p:spPr bwMode="auto">
                  <a:xfrm>
                    <a:off x="4416" y="624"/>
                    <a:ext cx="96" cy="96"/>
                  </a:xfrm>
                  <a:prstGeom prst="ellipse">
                    <a:avLst/>
                  </a:prstGeom>
                  <a:grpFill/>
                  <a:ln w="9525">
                    <a:noFill/>
                    <a:round/>
                    <a:headEnd/>
                    <a:tailEnd/>
                  </a:ln>
                </p:spPr>
                <p:txBody>
                  <a:bodyPr wrap="none" anchor="ct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grpSp>
            <p:grpSp>
              <p:nvGrpSpPr>
                <p:cNvPr id="18" name="Group 147"/>
                <p:cNvGrpSpPr>
                  <a:grpSpLocks/>
                </p:cNvGrpSpPr>
                <p:nvPr/>
              </p:nvGrpSpPr>
              <p:grpSpPr bwMode="auto">
                <a:xfrm>
                  <a:off x="4419600" y="6096000"/>
                  <a:ext cx="152400" cy="381000"/>
                  <a:chOff x="4416" y="528"/>
                  <a:chExt cx="96" cy="240"/>
                </a:xfrm>
                <a:solidFill>
                  <a:srgbClr val="04B2C4"/>
                </a:solidFill>
              </p:grpSpPr>
              <p:sp>
                <p:nvSpPr>
                  <p:cNvPr id="22" name="Line 105"/>
                  <p:cNvSpPr>
                    <a:spLocks noChangeShapeType="1"/>
                  </p:cNvSpPr>
                  <p:nvPr/>
                </p:nvSpPr>
                <p:spPr bwMode="auto">
                  <a:xfrm>
                    <a:off x="4464" y="528"/>
                    <a:ext cx="0" cy="240"/>
                  </a:xfrm>
                  <a:prstGeom prst="line">
                    <a:avLst/>
                  </a:prstGeom>
                  <a:grpFill/>
                  <a:ln w="19050">
                    <a:solidFill>
                      <a:srgbClr val="FFFF00"/>
                    </a:solidFill>
                    <a:round/>
                    <a:headEnd/>
                    <a:tailEnd/>
                  </a:ln>
                </p:spPr>
                <p:txBody>
                  <a:bodyP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sp>
                <p:nvSpPr>
                  <p:cNvPr id="23" name="Oval 93"/>
                  <p:cNvSpPr>
                    <a:spLocks noChangeArrowheads="1"/>
                  </p:cNvSpPr>
                  <p:nvPr/>
                </p:nvSpPr>
                <p:spPr bwMode="auto">
                  <a:xfrm>
                    <a:off x="4416" y="624"/>
                    <a:ext cx="96" cy="96"/>
                  </a:xfrm>
                  <a:prstGeom prst="ellipse">
                    <a:avLst/>
                  </a:prstGeom>
                  <a:grpFill/>
                  <a:ln w="9525">
                    <a:noFill/>
                    <a:round/>
                    <a:headEnd/>
                    <a:tailEnd/>
                  </a:ln>
                </p:spPr>
                <p:txBody>
                  <a:bodyPr wrap="none" anchor="ct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grpSp>
            <p:grpSp>
              <p:nvGrpSpPr>
                <p:cNvPr id="19" name="Group 150"/>
                <p:cNvGrpSpPr>
                  <a:grpSpLocks/>
                </p:cNvGrpSpPr>
                <p:nvPr/>
              </p:nvGrpSpPr>
              <p:grpSpPr bwMode="auto">
                <a:xfrm>
                  <a:off x="7162800" y="6096000"/>
                  <a:ext cx="152400" cy="381000"/>
                  <a:chOff x="4416" y="528"/>
                  <a:chExt cx="96" cy="240"/>
                </a:xfrm>
                <a:solidFill>
                  <a:srgbClr val="04B2C4"/>
                </a:solidFill>
              </p:grpSpPr>
              <p:sp>
                <p:nvSpPr>
                  <p:cNvPr id="20" name="Line 105"/>
                  <p:cNvSpPr>
                    <a:spLocks noChangeShapeType="1"/>
                  </p:cNvSpPr>
                  <p:nvPr/>
                </p:nvSpPr>
                <p:spPr bwMode="auto">
                  <a:xfrm>
                    <a:off x="4464" y="528"/>
                    <a:ext cx="0" cy="240"/>
                  </a:xfrm>
                  <a:prstGeom prst="line">
                    <a:avLst/>
                  </a:prstGeom>
                  <a:grpFill/>
                  <a:ln w="19050">
                    <a:solidFill>
                      <a:srgbClr val="FFFF00"/>
                    </a:solidFill>
                    <a:round/>
                    <a:headEnd/>
                    <a:tailEnd/>
                  </a:ln>
                </p:spPr>
                <p:txBody>
                  <a:bodyP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sp>
                <p:nvSpPr>
                  <p:cNvPr id="21" name="Oval 93"/>
                  <p:cNvSpPr>
                    <a:spLocks noChangeArrowheads="1"/>
                  </p:cNvSpPr>
                  <p:nvPr/>
                </p:nvSpPr>
                <p:spPr bwMode="auto">
                  <a:xfrm>
                    <a:off x="4416" y="624"/>
                    <a:ext cx="96" cy="96"/>
                  </a:xfrm>
                  <a:prstGeom prst="ellipse">
                    <a:avLst/>
                  </a:prstGeom>
                  <a:grpFill/>
                  <a:ln w="9525">
                    <a:noFill/>
                    <a:round/>
                    <a:headEnd/>
                    <a:tailEnd/>
                  </a:ln>
                </p:spPr>
                <p:txBody>
                  <a:bodyPr wrap="none" anchor="ctr"/>
                  <a:lstStyle/>
                  <a:p>
                    <a:pPr eaLnBrk="0" fontAlgn="auto" hangingPunct="0">
                      <a:spcBef>
                        <a:spcPts val="0"/>
                      </a:spcBef>
                      <a:spcAft>
                        <a:spcPts val="0"/>
                      </a:spcAft>
                      <a:defRPr/>
                    </a:pPr>
                    <a:endParaRPr lang="en-US" kern="0" dirty="0">
                      <a:solidFill>
                        <a:prstClr val="white"/>
                      </a:solidFill>
                      <a:latin typeface="Calibri Light" panose="020F0302020204030204"/>
                      <a:ea typeface="MS PGothic" panose="020B0600070205080204" pitchFamily="34" charset="-128"/>
                      <a:cs typeface="Tahoma"/>
                    </a:endParaRPr>
                  </a:p>
                </p:txBody>
              </p:sp>
            </p:grpSp>
          </p:grpSp>
        </p:grpSp>
        <p:sp>
          <p:nvSpPr>
            <p:cNvPr id="32" name="TextBox 31"/>
            <p:cNvSpPr txBox="1">
              <a:spLocks noChangeArrowheads="1"/>
            </p:cNvSpPr>
            <p:nvPr/>
          </p:nvSpPr>
          <p:spPr bwMode="auto">
            <a:xfrm>
              <a:off x="705390" y="1922568"/>
              <a:ext cx="7886701" cy="297246"/>
            </a:xfrm>
            <a:prstGeom prst="rect">
              <a:avLst/>
            </a:prstGeom>
            <a:noFill/>
            <a:ln w="9525">
              <a:noFill/>
              <a:miter lim="800000"/>
              <a:headEnd/>
              <a:tailEnd/>
            </a:ln>
          </p:spPr>
          <p:txBody>
            <a:bodyPr wrap="square">
              <a:spAutoFit/>
            </a:bodyPr>
            <a:lstStyle/>
            <a:p>
              <a:pPr eaLnBrk="0" fontAlgn="auto" hangingPunct="0">
                <a:spcBef>
                  <a:spcPts val="0"/>
                </a:spcBef>
                <a:spcAft>
                  <a:spcPts val="0"/>
                </a:spcAft>
                <a:defRPr/>
              </a:pPr>
              <a:r>
                <a:rPr lang="en-US" sz="1600" b="1" kern="0" dirty="0">
                  <a:solidFill>
                    <a:prstClr val="white"/>
                  </a:solidFill>
                  <a:latin typeface="Calibri Light" panose="020F0302020204030204"/>
                  <a:ea typeface="MS PGothic" panose="020B0600070205080204" pitchFamily="34" charset="-128"/>
                  <a:cs typeface="Tahoma"/>
                </a:rPr>
                <a:t>Multi-institutional: Double-blinded, placebo control, 1:1 randomized, phase III study, with cross-over</a:t>
              </a:r>
            </a:p>
          </p:txBody>
        </p:sp>
        <p:sp>
          <p:nvSpPr>
            <p:cNvPr id="33" name="Rectangle 32"/>
            <p:cNvSpPr/>
            <p:nvPr/>
          </p:nvSpPr>
          <p:spPr bwMode="auto">
            <a:xfrm>
              <a:off x="5467349" y="2304131"/>
              <a:ext cx="2956322" cy="1028700"/>
            </a:xfrm>
            <a:prstGeom prst="rect">
              <a:avLst/>
            </a:prstGeom>
            <a:solidFill>
              <a:srgbClr val="009900"/>
            </a:solidFill>
            <a:ln w="12700" cap="flat" cmpd="sng" algn="ctr">
              <a:noFill/>
              <a:prstDash val="solid"/>
              <a:miter lim="800000"/>
            </a:ln>
            <a:effectLst/>
            <a:scene3d>
              <a:camera prst="orthographicFront"/>
              <a:lightRig rig="threePt" dir="t"/>
            </a:scene3d>
            <a:sp3d>
              <a:bevelT/>
            </a:sp3d>
          </p:spPr>
          <p:txBody>
            <a:bodyPr anchor="ctr"/>
            <a:lstStyle/>
            <a:p>
              <a:pPr algn="ctr" eaLnBrk="0" fontAlgn="auto" hangingPunct="0">
                <a:spcBef>
                  <a:spcPts val="0"/>
                </a:spcBef>
                <a:spcAft>
                  <a:spcPts val="0"/>
                </a:spcAft>
                <a:defRPr/>
              </a:pPr>
              <a:r>
                <a:rPr lang="en-US" sz="2000" b="1" kern="0" dirty="0" err="1">
                  <a:solidFill>
                    <a:prstClr val="white"/>
                  </a:solidFill>
                  <a:latin typeface="Calibri Light" panose="020F0302020204030204"/>
                  <a:ea typeface="Tahoma"/>
                  <a:cs typeface="Tahoma"/>
                </a:rPr>
                <a:t>Everolimus</a:t>
              </a:r>
              <a:r>
                <a:rPr lang="en-US" sz="2000" b="1" kern="0" dirty="0">
                  <a:solidFill>
                    <a:prstClr val="white"/>
                  </a:solidFill>
                  <a:latin typeface="Calibri Light" panose="020F0302020204030204"/>
                  <a:ea typeface="Tahoma"/>
                  <a:cs typeface="Tahoma"/>
                </a:rPr>
                <a:t> 10mg </a:t>
              </a:r>
              <a:r>
                <a:rPr lang="en-US" sz="2000" b="1" kern="0" dirty="0" err="1">
                  <a:solidFill>
                    <a:prstClr val="white"/>
                  </a:solidFill>
                  <a:latin typeface="Calibri Light" panose="020F0302020204030204"/>
                  <a:ea typeface="Tahoma"/>
                  <a:cs typeface="Tahoma"/>
                </a:rPr>
                <a:t>qD</a:t>
              </a:r>
              <a:r>
                <a:rPr lang="en-US" sz="2000" b="1" kern="0" dirty="0">
                  <a:solidFill>
                    <a:prstClr val="white"/>
                  </a:solidFill>
                  <a:latin typeface="Calibri Light" panose="020F0302020204030204"/>
                  <a:ea typeface="Tahoma"/>
                  <a:cs typeface="Tahoma"/>
                </a:rPr>
                <a:t> + BSC</a:t>
              </a:r>
            </a:p>
          </p:txBody>
        </p:sp>
        <p:sp>
          <p:nvSpPr>
            <p:cNvPr id="34" name="Rectangle 33"/>
            <p:cNvSpPr/>
            <p:nvPr/>
          </p:nvSpPr>
          <p:spPr bwMode="auto">
            <a:xfrm>
              <a:off x="5467349" y="4130668"/>
              <a:ext cx="2956322" cy="794909"/>
            </a:xfrm>
            <a:prstGeom prst="rect">
              <a:avLst/>
            </a:prstGeom>
            <a:solidFill>
              <a:srgbClr val="0067AC"/>
            </a:solidFill>
            <a:ln w="12700" cap="flat" cmpd="sng" algn="ctr">
              <a:noFill/>
              <a:prstDash val="solid"/>
              <a:miter lim="800000"/>
            </a:ln>
            <a:effectLst/>
            <a:scene3d>
              <a:camera prst="orthographicFront"/>
              <a:lightRig rig="threePt" dir="t"/>
            </a:scene3d>
            <a:sp3d>
              <a:bevelT/>
            </a:sp3d>
          </p:spPr>
          <p:txBody>
            <a:bodyPr anchor="ctr"/>
            <a:lstStyle/>
            <a:p>
              <a:pPr algn="ctr" eaLnBrk="0" fontAlgn="auto" hangingPunct="0">
                <a:spcBef>
                  <a:spcPts val="0"/>
                </a:spcBef>
                <a:spcAft>
                  <a:spcPts val="0"/>
                </a:spcAft>
                <a:defRPr/>
              </a:pPr>
              <a:r>
                <a:rPr lang="en-US" sz="2000" b="1" kern="0" dirty="0">
                  <a:solidFill>
                    <a:prstClr val="white"/>
                  </a:solidFill>
                  <a:latin typeface="Calibri Light" panose="020F0302020204030204"/>
                  <a:ea typeface="Tahoma"/>
                  <a:cs typeface="Tahoma"/>
                </a:rPr>
                <a:t>Placebo + BSC</a:t>
              </a:r>
            </a:p>
          </p:txBody>
        </p:sp>
        <p:sp>
          <p:nvSpPr>
            <p:cNvPr id="35" name="Right Arrow 34"/>
            <p:cNvSpPr/>
            <p:nvPr/>
          </p:nvSpPr>
          <p:spPr>
            <a:xfrm rot="19885331">
              <a:off x="4238691" y="2850764"/>
              <a:ext cx="1327211" cy="295469"/>
            </a:xfrm>
            <a:prstGeom prst="rightArrow">
              <a:avLst/>
            </a:prstGeom>
            <a:solidFill>
              <a:schemeClr val="tx1"/>
            </a:solidFill>
            <a:ln w="12700" cap="flat" cmpd="sng" algn="ctr">
              <a:noFill/>
              <a:prstDash val="solid"/>
              <a:miter lim="800000"/>
            </a:ln>
            <a:effectLst/>
            <a:scene3d>
              <a:camera prst="orthographicFront"/>
              <a:lightRig rig="threePt" dir="t"/>
            </a:scene3d>
            <a:sp3d>
              <a:bevelT/>
            </a:sp3d>
          </p:spPr>
          <p:txBody>
            <a:bodyPr anchor="ctr"/>
            <a:lstStyle/>
            <a:p>
              <a:pPr algn="ctr" eaLnBrk="0" fontAlgn="auto" hangingPunct="0">
                <a:spcBef>
                  <a:spcPts val="0"/>
                </a:spcBef>
                <a:spcAft>
                  <a:spcPts val="0"/>
                </a:spcAft>
                <a:defRPr/>
              </a:pPr>
              <a:endParaRPr lang="en-US" kern="0" dirty="0">
                <a:solidFill>
                  <a:prstClr val="white"/>
                </a:solidFill>
                <a:latin typeface="Calibri Light" panose="020F0302020204030204"/>
                <a:ea typeface="Tahoma"/>
                <a:cs typeface="Tahoma"/>
              </a:endParaRPr>
            </a:p>
          </p:txBody>
        </p:sp>
        <p:sp>
          <p:nvSpPr>
            <p:cNvPr id="36" name="Right Arrow 35"/>
            <p:cNvSpPr/>
            <p:nvPr/>
          </p:nvSpPr>
          <p:spPr>
            <a:xfrm rot="2131780">
              <a:off x="4233860" y="4074598"/>
              <a:ext cx="1298208" cy="301196"/>
            </a:xfrm>
            <a:prstGeom prst="rightArrow">
              <a:avLst/>
            </a:prstGeom>
            <a:solidFill>
              <a:schemeClr val="tx1"/>
            </a:solidFill>
            <a:ln w="12700" cap="flat" cmpd="sng" algn="ctr">
              <a:noFill/>
              <a:prstDash val="solid"/>
              <a:miter lim="800000"/>
            </a:ln>
            <a:effectLst/>
            <a:scene3d>
              <a:camera prst="orthographicFront"/>
              <a:lightRig rig="threePt" dir="t"/>
            </a:scene3d>
            <a:sp3d>
              <a:bevelT/>
            </a:sp3d>
          </p:spPr>
          <p:txBody>
            <a:bodyPr anchor="ctr"/>
            <a:lstStyle/>
            <a:p>
              <a:pPr algn="ctr" eaLnBrk="0" fontAlgn="auto" hangingPunct="0">
                <a:spcBef>
                  <a:spcPts val="0"/>
                </a:spcBef>
                <a:spcAft>
                  <a:spcPts val="0"/>
                </a:spcAft>
                <a:defRPr/>
              </a:pPr>
              <a:endParaRPr lang="en-US" kern="0" dirty="0">
                <a:solidFill>
                  <a:prstClr val="white"/>
                </a:solidFill>
                <a:latin typeface="Calibri Light" panose="020F0302020204030204"/>
                <a:ea typeface="Tahoma"/>
                <a:cs typeface="Tahoma"/>
              </a:endParaRPr>
            </a:p>
          </p:txBody>
        </p:sp>
        <p:grpSp>
          <p:nvGrpSpPr>
            <p:cNvPr id="37" name="Group 95"/>
            <p:cNvGrpSpPr>
              <a:grpSpLocks/>
            </p:cNvGrpSpPr>
            <p:nvPr/>
          </p:nvGrpSpPr>
          <p:grpSpPr bwMode="auto">
            <a:xfrm>
              <a:off x="3981448" y="3190837"/>
              <a:ext cx="815579" cy="763190"/>
              <a:chOff x="3733800" y="3048000"/>
              <a:chExt cx="838200" cy="838200"/>
            </a:xfrm>
          </p:grpSpPr>
          <p:sp>
            <p:nvSpPr>
              <p:cNvPr id="38" name="Oval 37"/>
              <p:cNvSpPr/>
              <p:nvPr/>
            </p:nvSpPr>
            <p:spPr>
              <a:xfrm>
                <a:off x="3733800" y="3048000"/>
                <a:ext cx="838200" cy="838200"/>
              </a:xfrm>
              <a:prstGeom prst="ellipse">
                <a:avLst/>
              </a:prstGeom>
              <a:solidFill>
                <a:srgbClr val="FFFF66"/>
              </a:solidFill>
              <a:ln w="38100" cap="flat" cmpd="sng" algn="ctr">
                <a:noFill/>
                <a:prstDash val="solid"/>
                <a:miter lim="800000"/>
              </a:ln>
              <a:effectLst/>
              <a:scene3d>
                <a:camera prst="orthographicFront"/>
                <a:lightRig rig="threePt" dir="t"/>
              </a:scene3d>
              <a:sp3d>
                <a:bevelT/>
              </a:sp3d>
            </p:spPr>
            <p:txBody>
              <a:bodyPr anchor="ctr"/>
              <a:lstStyle/>
              <a:p>
                <a:pPr algn="ctr" eaLnBrk="0" fontAlgn="auto" hangingPunct="0">
                  <a:spcBef>
                    <a:spcPts val="0"/>
                  </a:spcBef>
                  <a:spcAft>
                    <a:spcPts val="0"/>
                  </a:spcAft>
                  <a:defRPr/>
                </a:pPr>
                <a:endParaRPr lang="en-US" kern="0" dirty="0">
                  <a:solidFill>
                    <a:prstClr val="white"/>
                  </a:solidFill>
                  <a:latin typeface="Calibri Light" panose="020F0302020204030204"/>
                  <a:ea typeface="Tahoma"/>
                  <a:cs typeface="Tahoma"/>
                </a:endParaRPr>
              </a:p>
            </p:txBody>
          </p:sp>
          <p:sp>
            <p:nvSpPr>
              <p:cNvPr id="39" name="TextBox 38"/>
              <p:cNvSpPr txBox="1"/>
              <p:nvPr/>
            </p:nvSpPr>
            <p:spPr>
              <a:xfrm>
                <a:off x="3886200" y="3143362"/>
                <a:ext cx="533400" cy="578727"/>
              </a:xfrm>
              <a:prstGeom prst="rect">
                <a:avLst/>
              </a:prstGeom>
              <a:noFill/>
              <a:ln>
                <a:noFill/>
              </a:ln>
              <a:scene3d>
                <a:camera prst="orthographicFront"/>
                <a:lightRig rig="threePt" dir="t"/>
              </a:scene3d>
              <a:sp3d>
                <a:bevelT/>
              </a:sp3d>
            </p:spPr>
            <p:txBody>
              <a:bodyPr anchor="ctr">
                <a:spAutoFit/>
              </a:bodyPr>
              <a:lstStyle/>
              <a:p>
                <a:pPr algn="ctr" eaLnBrk="0" fontAlgn="auto" hangingPunct="0">
                  <a:spcBef>
                    <a:spcPts val="0"/>
                  </a:spcBef>
                  <a:spcAft>
                    <a:spcPts val="0"/>
                  </a:spcAft>
                  <a:defRPr/>
                </a:pPr>
                <a:r>
                  <a:rPr lang="en-US" sz="3300" b="1" kern="0" dirty="0">
                    <a:solidFill>
                      <a:prstClr val="black"/>
                    </a:solidFill>
                    <a:latin typeface="Calibri Light" panose="020F0302020204030204"/>
                    <a:ea typeface="MS PGothic" panose="020B0600070205080204" pitchFamily="34" charset="-128"/>
                    <a:cs typeface="Tahoma"/>
                  </a:rPr>
                  <a:t>R</a:t>
                </a:r>
                <a:endParaRPr lang="en-US" sz="1200" b="1" kern="0" dirty="0">
                  <a:solidFill>
                    <a:prstClr val="black"/>
                  </a:solidFill>
                  <a:latin typeface="Calibri Light" panose="020F0302020204030204"/>
                  <a:ea typeface="MS PGothic" panose="020B0600070205080204" pitchFamily="34" charset="-128"/>
                  <a:cs typeface="Tahoma"/>
                </a:endParaRPr>
              </a:p>
            </p:txBody>
          </p:sp>
        </p:grpSp>
        <p:sp>
          <p:nvSpPr>
            <p:cNvPr id="40" name="Rectangle 39"/>
            <p:cNvSpPr/>
            <p:nvPr/>
          </p:nvSpPr>
          <p:spPr>
            <a:xfrm>
              <a:off x="5501240" y="4910099"/>
              <a:ext cx="2334261" cy="381000"/>
            </a:xfrm>
            <a:prstGeom prst="rect">
              <a:avLst/>
            </a:prstGeom>
            <a:noFill/>
            <a:ln w="6350" cap="flat" cmpd="sng" algn="ctr">
              <a:noFill/>
              <a:prstDash val="solid"/>
              <a:miter lim="800000"/>
            </a:ln>
            <a:effectLst/>
          </p:spPr>
          <p:txBody>
            <a:bodyPr anchor="ctr"/>
            <a:lstStyle/>
            <a:p>
              <a:pPr algn="r" eaLnBrk="0" fontAlgn="auto" hangingPunct="0">
                <a:spcBef>
                  <a:spcPts val="0"/>
                </a:spcBef>
                <a:spcAft>
                  <a:spcPts val="0"/>
                </a:spcAft>
                <a:defRPr/>
              </a:pPr>
              <a:r>
                <a:rPr lang="en-US" b="1" i="1" kern="0" dirty="0">
                  <a:solidFill>
                    <a:prstClr val="white"/>
                  </a:solidFill>
                  <a:latin typeface="Calibri Light" panose="020F0302020204030204"/>
                  <a:ea typeface="Tahoma"/>
                  <a:cs typeface="Tahoma"/>
                </a:rPr>
                <a:t>Primary Endpoint = PFS</a:t>
              </a:r>
            </a:p>
          </p:txBody>
        </p:sp>
        <p:cxnSp>
          <p:nvCxnSpPr>
            <p:cNvPr id="41" name="Curved Connector 40"/>
            <p:cNvCxnSpPr/>
            <p:nvPr/>
          </p:nvCxnSpPr>
          <p:spPr>
            <a:xfrm flipV="1">
              <a:off x="5759157" y="3332831"/>
              <a:ext cx="2286000" cy="797719"/>
            </a:xfrm>
            <a:prstGeom prst="curvedConnector3">
              <a:avLst>
                <a:gd name="adj1" fmla="val 50000"/>
              </a:avLst>
            </a:prstGeom>
            <a:noFill/>
            <a:ln w="57150" cap="flat" cmpd="sng" algn="ctr">
              <a:solidFill>
                <a:srgbClr val="FF0000"/>
              </a:solidFill>
              <a:prstDash val="solid"/>
              <a:miter lim="800000"/>
              <a:headEnd type="none" w="med" len="med"/>
              <a:tailEnd type="triangle" w="med" len="med"/>
            </a:ln>
            <a:effectLst/>
          </p:spPr>
        </p:cxnSp>
        <p:sp>
          <p:nvSpPr>
            <p:cNvPr id="42" name="TextBox 41"/>
            <p:cNvSpPr txBox="1"/>
            <p:nvPr/>
          </p:nvSpPr>
          <p:spPr>
            <a:xfrm>
              <a:off x="6851270" y="3587041"/>
              <a:ext cx="1506141" cy="283735"/>
            </a:xfrm>
            <a:prstGeom prst="rect">
              <a:avLst/>
            </a:prstGeom>
            <a:noFill/>
          </p:spPr>
          <p:txBody>
            <a:bodyPr anchor="ctr">
              <a:spAutoFit/>
            </a:bodyPr>
            <a:lstStyle/>
            <a:p>
              <a:pPr algn="r" eaLnBrk="0" fontAlgn="auto" hangingPunct="0">
                <a:spcBef>
                  <a:spcPts val="0"/>
                </a:spcBef>
                <a:spcAft>
                  <a:spcPts val="0"/>
                </a:spcAft>
                <a:defRPr/>
              </a:pPr>
              <a:r>
                <a:rPr lang="en-US" sz="1500" b="1" kern="0" dirty="0">
                  <a:latin typeface="Calibri Light" panose="020F0302020204030204"/>
                  <a:ea typeface="MS PGothic" panose="020B0600070205080204" pitchFamily="34" charset="-128"/>
                  <a:cs typeface="Tahoma"/>
                </a:rPr>
                <a:t>Cross-Over at PD</a:t>
              </a:r>
            </a:p>
          </p:txBody>
        </p:sp>
      </p:grpSp>
      <p:sp>
        <p:nvSpPr>
          <p:cNvPr id="43" name="Text Box 54"/>
          <p:cNvSpPr txBox="1">
            <a:spLocks noChangeArrowheads="1"/>
          </p:cNvSpPr>
          <p:nvPr/>
        </p:nvSpPr>
        <p:spPr bwMode="auto">
          <a:xfrm>
            <a:off x="6312310" y="6212041"/>
            <a:ext cx="4054078" cy="307777"/>
          </a:xfrm>
          <a:prstGeom prst="rect">
            <a:avLst/>
          </a:prstGeom>
          <a:noFill/>
          <a:ln w="9525">
            <a:noFill/>
            <a:miter lim="800000"/>
            <a:headEnd/>
            <a:tailEnd/>
          </a:ln>
        </p:spPr>
        <p:txBody>
          <a:bodyPr>
            <a:spAutoFit/>
          </a:bodyPr>
          <a:lstStyle/>
          <a:p>
            <a:pPr algn="r" eaLnBrk="0" fontAlgn="auto" hangingPunct="0">
              <a:spcBef>
                <a:spcPct val="50000"/>
              </a:spcBef>
              <a:spcAft>
                <a:spcPts val="0"/>
              </a:spcAft>
              <a:defRPr/>
            </a:pPr>
            <a:r>
              <a:rPr lang="en-US" sz="1400" i="1" kern="0" dirty="0">
                <a:solidFill>
                  <a:prstClr val="white"/>
                </a:solidFill>
                <a:latin typeface="Calibri" panose="020F0502020204030204"/>
                <a:ea typeface="MS PGothic" panose="020B0600070205080204" pitchFamily="34" charset="-128"/>
                <a:cs typeface="Tahoma"/>
              </a:rPr>
              <a:t>Yao JC et al  Lancet 2016</a:t>
            </a:r>
          </a:p>
        </p:txBody>
      </p:sp>
    </p:spTree>
    <p:extLst>
      <p:ext uri="{BB962C8B-B14F-4D97-AF65-F5344CB8AC3E}">
        <p14:creationId xmlns:p14="http://schemas.microsoft.com/office/powerpoint/2010/main" val="278330260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1041536"/>
            <a:ext cx="12192000" cy="58164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auto">
              <a:spcBef>
                <a:spcPts val="0"/>
              </a:spcBef>
              <a:spcAft>
                <a:spcPts val="0"/>
              </a:spcAft>
              <a:defRPr/>
            </a:pPr>
            <a:endParaRPr lang="en-US" b="1" kern="0" dirty="0">
              <a:solidFill>
                <a:srgbClr val="FFFFFF"/>
              </a:solidFill>
              <a:latin typeface="Calibri" panose="020F0502020204030204" pitchFamily="34" charset="0"/>
            </a:endParaRPr>
          </a:p>
        </p:txBody>
      </p:sp>
      <p:sp>
        <p:nvSpPr>
          <p:cNvPr id="55298" name="Title 1"/>
          <p:cNvSpPr>
            <a:spLocks noGrp="1"/>
          </p:cNvSpPr>
          <p:nvPr>
            <p:ph type="title" idx="4294967295"/>
          </p:nvPr>
        </p:nvSpPr>
        <p:spPr>
          <a:xfrm>
            <a:off x="2918847" y="168116"/>
            <a:ext cx="7886700" cy="792780"/>
          </a:xfrm>
          <a:prstGeom prst="rect">
            <a:avLst/>
          </a:prstGeom>
        </p:spPr>
        <p:txBody>
          <a:bodyPr anchor="t">
            <a:normAutofit/>
          </a:bodyPr>
          <a:lstStyle/>
          <a:p>
            <a:r>
              <a:rPr lang="en-US" altLang="en-US" sz="4000" dirty="0">
                <a:solidFill>
                  <a:srgbClr val="FFFF99"/>
                </a:solidFill>
                <a:latin typeface="Calibri" panose="020F0502020204030204" pitchFamily="34" charset="0"/>
                <a:cs typeface="Arial" pitchFamily="34" charset="0"/>
              </a:rPr>
              <a:t>Phase III RADIANT4:  Results</a:t>
            </a:r>
          </a:p>
        </p:txBody>
      </p:sp>
      <p:pic>
        <p:nvPicPr>
          <p:cNvPr id="2" name="Picture 1"/>
          <p:cNvPicPr>
            <a:picLocks noChangeAspect="1"/>
          </p:cNvPicPr>
          <p:nvPr/>
        </p:nvPicPr>
        <p:blipFill>
          <a:blip r:embed="rId3"/>
          <a:stretch>
            <a:fillRect/>
          </a:stretch>
        </p:blipFill>
        <p:spPr>
          <a:xfrm>
            <a:off x="1524000" y="2371728"/>
            <a:ext cx="9144000" cy="3843095"/>
          </a:xfrm>
          <a:prstGeom prst="rect">
            <a:avLst/>
          </a:prstGeom>
        </p:spPr>
      </p:pic>
      <p:pic>
        <p:nvPicPr>
          <p:cNvPr id="3" name="Picture 2"/>
          <p:cNvPicPr>
            <a:picLocks noChangeAspect="1"/>
          </p:cNvPicPr>
          <p:nvPr/>
        </p:nvPicPr>
        <p:blipFill>
          <a:blip r:embed="rId4"/>
          <a:stretch>
            <a:fillRect/>
          </a:stretch>
        </p:blipFill>
        <p:spPr>
          <a:xfrm>
            <a:off x="5609016" y="1301859"/>
            <a:ext cx="5058987" cy="946618"/>
          </a:xfrm>
          <a:prstGeom prst="rect">
            <a:avLst/>
          </a:prstGeom>
        </p:spPr>
      </p:pic>
      <p:sp>
        <p:nvSpPr>
          <p:cNvPr id="11" name="Text Box 54"/>
          <p:cNvSpPr txBox="1">
            <a:spLocks noChangeArrowheads="1"/>
          </p:cNvSpPr>
          <p:nvPr/>
        </p:nvSpPr>
        <p:spPr bwMode="auto">
          <a:xfrm>
            <a:off x="6301050" y="6359982"/>
            <a:ext cx="4054078" cy="307777"/>
          </a:xfrm>
          <a:prstGeom prst="rect">
            <a:avLst/>
          </a:prstGeom>
          <a:noFill/>
          <a:ln w="9525">
            <a:noFill/>
            <a:miter lim="800000"/>
            <a:headEnd/>
            <a:tailEnd/>
          </a:ln>
        </p:spPr>
        <p:txBody>
          <a:bodyPr>
            <a:spAutoFit/>
          </a:bodyPr>
          <a:lstStyle/>
          <a:p>
            <a:pPr algn="r" eaLnBrk="0" fontAlgn="auto" hangingPunct="0">
              <a:spcBef>
                <a:spcPct val="50000"/>
              </a:spcBef>
              <a:spcAft>
                <a:spcPts val="0"/>
              </a:spcAft>
              <a:defRPr/>
            </a:pPr>
            <a:r>
              <a:rPr lang="en-US" sz="1400" i="1" kern="0" dirty="0">
                <a:solidFill>
                  <a:srgbClr val="000000"/>
                </a:solidFill>
                <a:latin typeface="Calibri" panose="020F0502020204030204"/>
                <a:ea typeface="MS PGothic" panose="020B0600070205080204" pitchFamily="34" charset="-128"/>
                <a:cs typeface="Tahoma"/>
              </a:rPr>
              <a:t>Yao JC et al ESMO 2015 </a:t>
            </a:r>
          </a:p>
        </p:txBody>
      </p:sp>
    </p:spTree>
    <p:extLst>
      <p:ext uri="{BB962C8B-B14F-4D97-AF65-F5344CB8AC3E}">
        <p14:creationId xmlns:p14="http://schemas.microsoft.com/office/powerpoint/2010/main" val="461793057"/>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
        <p:nvSpPr>
          <p:cNvPr id="7" name="Rectangle 6"/>
          <p:cNvSpPr/>
          <p:nvPr/>
        </p:nvSpPr>
        <p:spPr>
          <a:xfrm>
            <a:off x="2029137" y="1035256"/>
            <a:ext cx="7733654" cy="2616101"/>
          </a:xfrm>
          <a:prstGeom prst="rect">
            <a:avLst/>
          </a:prstGeom>
        </p:spPr>
        <p:txBody>
          <a:bodyPr wrap="square">
            <a:spAutoFit/>
          </a:bodyPr>
          <a:lstStyle/>
          <a:p>
            <a:pPr algn="ctr" fontAlgn="auto">
              <a:spcBef>
                <a:spcPts val="0"/>
              </a:spcBef>
              <a:spcAft>
                <a:spcPts val="0"/>
              </a:spcAft>
              <a:defRPr/>
            </a:pPr>
            <a:r>
              <a:rPr lang="en-US" sz="4800" kern="0" dirty="0">
                <a:solidFill>
                  <a:srgbClr val="FFFF99"/>
                </a:solidFill>
                <a:effectLst>
                  <a:outerShdw blurRad="38100" dist="38100" dir="2700000" algn="tl">
                    <a:srgbClr val="000000">
                      <a:alpha val="43137"/>
                    </a:srgbClr>
                  </a:outerShdw>
                </a:effectLst>
                <a:latin typeface="Calibri" panose="020F0502020204030204" pitchFamily="34" charset="0"/>
              </a:rPr>
              <a:t>Controversy #1</a:t>
            </a:r>
          </a:p>
          <a:p>
            <a:pPr algn="ctr" fontAlgn="auto">
              <a:spcBef>
                <a:spcPts val="0"/>
              </a:spcBef>
              <a:spcAft>
                <a:spcPts val="0"/>
              </a:spcAft>
              <a:defRPr/>
            </a:pPr>
            <a:endParaRPr lang="en-US" sz="4400" kern="0" dirty="0">
              <a:solidFill>
                <a:srgbClr val="FFFF99"/>
              </a:solidFill>
              <a:effectLst>
                <a:outerShdw blurRad="38100" dist="38100" dir="2700000" algn="tl">
                  <a:srgbClr val="000000">
                    <a:alpha val="43137"/>
                  </a:srgbClr>
                </a:outerShdw>
              </a:effectLst>
              <a:latin typeface="Calibri" panose="020F0502020204030204" pitchFamily="34" charset="0"/>
            </a:endParaRPr>
          </a:p>
          <a:p>
            <a:pPr algn="ctr" fontAlgn="auto">
              <a:spcBef>
                <a:spcPts val="0"/>
              </a:spcBef>
              <a:spcAft>
                <a:spcPts val="0"/>
              </a:spcAft>
              <a:defRPr/>
            </a:pPr>
            <a:r>
              <a:rPr lang="en-US" sz="3600" kern="0" dirty="0">
                <a:solidFill>
                  <a:srgbClr val="FFFF99"/>
                </a:solidFill>
                <a:effectLst>
                  <a:outerShdw blurRad="38100" dist="38100" dir="2700000" algn="tl">
                    <a:srgbClr val="000000">
                      <a:alpha val="43137"/>
                    </a:srgbClr>
                  </a:outerShdw>
                </a:effectLst>
                <a:latin typeface="Calibri" panose="020F0502020204030204" pitchFamily="34" charset="0"/>
              </a:rPr>
              <a:t>Watch and Wait vs.</a:t>
            </a:r>
          </a:p>
          <a:p>
            <a:pPr algn="ctr" fontAlgn="auto">
              <a:spcBef>
                <a:spcPts val="0"/>
              </a:spcBef>
              <a:spcAft>
                <a:spcPts val="0"/>
              </a:spcAft>
              <a:defRPr/>
            </a:pPr>
            <a:r>
              <a:rPr lang="en-US" sz="3600" kern="0" dirty="0">
                <a:solidFill>
                  <a:srgbClr val="FFFF99"/>
                </a:solidFill>
                <a:effectLst>
                  <a:outerShdw blurRad="38100" dist="38100" dir="2700000" algn="tl">
                    <a:srgbClr val="000000">
                      <a:alpha val="43137"/>
                    </a:srgbClr>
                  </a:outerShdw>
                </a:effectLst>
                <a:latin typeface="Calibri" panose="020F0502020204030204" pitchFamily="34" charset="0"/>
              </a:rPr>
              <a:t>Initiation of Therapy</a:t>
            </a:r>
          </a:p>
        </p:txBody>
      </p:sp>
      <p:sp>
        <p:nvSpPr>
          <p:cNvPr id="5" name="Rectangle 4"/>
          <p:cNvSpPr/>
          <p:nvPr/>
        </p:nvSpPr>
        <p:spPr>
          <a:xfrm>
            <a:off x="2130146" y="3783426"/>
            <a:ext cx="7733654" cy="1200329"/>
          </a:xfrm>
          <a:prstGeom prst="rect">
            <a:avLst/>
          </a:prstGeom>
          <a:solidFill>
            <a:schemeClr val="accent1">
              <a:lumMod val="20000"/>
              <a:lumOff val="80000"/>
            </a:schemeClr>
          </a:solidFill>
          <a:scene3d>
            <a:camera prst="orthographicFront"/>
            <a:lightRig rig="threePt" dir="t"/>
          </a:scene3d>
          <a:sp3d>
            <a:bevelT/>
          </a:sp3d>
        </p:spPr>
        <p:txBody>
          <a:bodyPr wrap="square">
            <a:spAutoFit/>
          </a:bodyPr>
          <a:lstStyle/>
          <a:p>
            <a:pPr algn="ctr" fontAlgn="auto">
              <a:spcBef>
                <a:spcPts val="0"/>
              </a:spcBef>
              <a:spcAft>
                <a:spcPts val="0"/>
              </a:spcAft>
              <a:defRPr/>
            </a:pPr>
            <a:r>
              <a:rPr lang="en-US" sz="2400" kern="0" dirty="0">
                <a:solidFill>
                  <a:srgbClr val="000000"/>
                </a:solidFill>
                <a:latin typeface="Calibri" panose="020F0502020204030204" pitchFamily="34" charset="0"/>
              </a:rPr>
              <a:t>For asymptomatic or stable disease – </a:t>
            </a:r>
          </a:p>
          <a:p>
            <a:pPr algn="ctr" fontAlgn="auto">
              <a:spcBef>
                <a:spcPts val="0"/>
              </a:spcBef>
              <a:spcAft>
                <a:spcPts val="0"/>
              </a:spcAft>
              <a:defRPr/>
            </a:pPr>
            <a:r>
              <a:rPr lang="en-US" sz="2400" kern="0" dirty="0">
                <a:solidFill>
                  <a:srgbClr val="000000"/>
                </a:solidFill>
                <a:latin typeface="Calibri" panose="020F0502020204030204" pitchFamily="34" charset="0"/>
              </a:rPr>
              <a:t>Initiation of therapy for GEP-NET with </a:t>
            </a:r>
            <a:r>
              <a:rPr lang="en-US" sz="2400" b="1" kern="0" dirty="0">
                <a:solidFill>
                  <a:srgbClr val="000000"/>
                </a:solidFill>
                <a:latin typeface="Calibri" panose="020F0502020204030204" pitchFamily="34" charset="0"/>
              </a:rPr>
              <a:t>120 mg SQ </a:t>
            </a:r>
            <a:r>
              <a:rPr lang="en-US" sz="2400" b="1" kern="0" dirty="0" err="1">
                <a:solidFill>
                  <a:srgbClr val="000000"/>
                </a:solidFill>
                <a:latin typeface="Calibri" panose="020F0502020204030204" pitchFamily="34" charset="0"/>
              </a:rPr>
              <a:t>Lanreotide</a:t>
            </a:r>
            <a:r>
              <a:rPr lang="en-US" sz="2400" b="1" kern="0" dirty="0">
                <a:solidFill>
                  <a:srgbClr val="000000"/>
                </a:solidFill>
                <a:latin typeface="Calibri" panose="020F0502020204030204" pitchFamily="34" charset="0"/>
              </a:rPr>
              <a:t> </a:t>
            </a:r>
            <a:r>
              <a:rPr lang="en-US" sz="2400" kern="0" dirty="0">
                <a:solidFill>
                  <a:srgbClr val="000000"/>
                </a:solidFill>
                <a:latin typeface="Calibri" panose="020F0502020204030204" pitchFamily="34" charset="0"/>
              </a:rPr>
              <a:t>is supported by evidence from CLARINET</a:t>
            </a:r>
          </a:p>
        </p:txBody>
      </p:sp>
      <p:sp>
        <p:nvSpPr>
          <p:cNvPr id="6" name="Rectangle 5"/>
          <p:cNvSpPr/>
          <p:nvPr/>
        </p:nvSpPr>
        <p:spPr>
          <a:xfrm>
            <a:off x="2130146" y="5240890"/>
            <a:ext cx="7733654" cy="1200329"/>
          </a:xfrm>
          <a:prstGeom prst="rect">
            <a:avLst/>
          </a:prstGeom>
          <a:solidFill>
            <a:schemeClr val="accent1">
              <a:lumMod val="20000"/>
              <a:lumOff val="80000"/>
            </a:schemeClr>
          </a:solidFill>
          <a:scene3d>
            <a:camera prst="orthographicFront"/>
            <a:lightRig rig="threePt" dir="t"/>
          </a:scene3d>
          <a:sp3d>
            <a:bevelT/>
          </a:sp3d>
        </p:spPr>
        <p:txBody>
          <a:bodyPr wrap="square">
            <a:spAutoFit/>
          </a:bodyPr>
          <a:lstStyle/>
          <a:p>
            <a:pPr algn="ctr" fontAlgn="auto">
              <a:spcBef>
                <a:spcPts val="0"/>
              </a:spcBef>
              <a:spcAft>
                <a:spcPts val="0"/>
              </a:spcAft>
              <a:defRPr/>
            </a:pPr>
            <a:r>
              <a:rPr lang="en-US" sz="2400" kern="0" dirty="0">
                <a:solidFill>
                  <a:srgbClr val="000000"/>
                </a:solidFill>
                <a:latin typeface="Calibri" panose="020F0502020204030204" pitchFamily="34" charset="0"/>
              </a:rPr>
              <a:t>For progressive disease, two molecular targeted therapy are indicated and supported by level 1 evidence – </a:t>
            </a:r>
            <a:r>
              <a:rPr lang="en-US" sz="2400" b="1" kern="0" dirty="0" err="1">
                <a:solidFill>
                  <a:srgbClr val="000000"/>
                </a:solidFill>
                <a:latin typeface="Calibri" panose="020F0502020204030204" pitchFamily="34" charset="0"/>
              </a:rPr>
              <a:t>Everolimus</a:t>
            </a:r>
            <a:r>
              <a:rPr lang="en-US" sz="2400" b="1" kern="0" dirty="0">
                <a:solidFill>
                  <a:srgbClr val="000000"/>
                </a:solidFill>
                <a:latin typeface="Calibri" panose="020F0502020204030204" pitchFamily="34" charset="0"/>
              </a:rPr>
              <a:t> 10 mg PO </a:t>
            </a:r>
            <a:r>
              <a:rPr lang="en-US" sz="2400" kern="0" dirty="0">
                <a:solidFill>
                  <a:srgbClr val="000000"/>
                </a:solidFill>
                <a:latin typeface="Calibri" panose="020F0502020204030204" pitchFamily="34" charset="0"/>
              </a:rPr>
              <a:t>and </a:t>
            </a:r>
            <a:r>
              <a:rPr lang="en-US" sz="2400" b="1" kern="0" dirty="0" err="1">
                <a:solidFill>
                  <a:srgbClr val="000000"/>
                </a:solidFill>
                <a:latin typeface="Calibri" panose="020F0502020204030204" pitchFamily="34" charset="0"/>
              </a:rPr>
              <a:t>Sunitinib</a:t>
            </a:r>
            <a:r>
              <a:rPr lang="en-US" sz="2400" b="1" kern="0" dirty="0">
                <a:solidFill>
                  <a:srgbClr val="000000"/>
                </a:solidFill>
                <a:latin typeface="Calibri" panose="020F0502020204030204" pitchFamily="34" charset="0"/>
              </a:rPr>
              <a:t> 37.5 mg PO</a:t>
            </a:r>
          </a:p>
        </p:txBody>
      </p:sp>
    </p:spTree>
    <p:extLst>
      <p:ext uri="{BB962C8B-B14F-4D97-AF65-F5344CB8AC3E}">
        <p14:creationId xmlns:p14="http://schemas.microsoft.com/office/powerpoint/2010/main" val="2807589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3715" y="359407"/>
            <a:ext cx="7886700" cy="2852737"/>
          </a:xfrm>
        </p:spPr>
        <p:txBody>
          <a:bodyPr/>
          <a:lstStyle/>
          <a:p>
            <a:r>
              <a:rPr lang="en-US" dirty="0">
                <a:solidFill>
                  <a:srgbClr val="FFFF99"/>
                </a:solidFill>
                <a:latin typeface="Calibri" panose="020F0502020204030204" pitchFamily="34" charset="0"/>
              </a:rPr>
              <a:t>Paradigm Changing </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RADIONUCLIDE Therapy</a:t>
            </a:r>
          </a:p>
        </p:txBody>
      </p:sp>
      <p:sp>
        <p:nvSpPr>
          <p:cNvPr id="3" name="Text Placeholder 2"/>
          <p:cNvSpPr>
            <a:spLocks noGrp="1"/>
          </p:cNvSpPr>
          <p:nvPr>
            <p:ph type="body" idx="1"/>
          </p:nvPr>
        </p:nvSpPr>
        <p:spPr>
          <a:xfrm>
            <a:off x="1993715" y="3579374"/>
            <a:ext cx="7886700" cy="1814039"/>
          </a:xfrm>
        </p:spPr>
        <p:txBody>
          <a:bodyPr>
            <a:noAutofit/>
          </a:bodyPr>
          <a:lstStyle/>
          <a:p>
            <a:pPr algn="ctr"/>
            <a:r>
              <a:rPr lang="en-US" sz="4200" dirty="0">
                <a:solidFill>
                  <a:schemeClr val="tx1"/>
                </a:solidFill>
                <a:effectLst/>
                <a:latin typeface="Calibri" panose="020F0502020204030204" pitchFamily="34" charset="0"/>
              </a:rPr>
              <a:t>PRRT</a:t>
            </a:r>
          </a:p>
        </p:txBody>
      </p:sp>
      <p:sp>
        <p:nvSpPr>
          <p:cNvPr id="5" name="TextBox 4"/>
          <p:cNvSpPr txBox="1"/>
          <p:nvPr/>
        </p:nvSpPr>
        <p:spPr>
          <a:xfrm>
            <a:off x="2810542"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Tree>
    <p:extLst>
      <p:ext uri="{BB962C8B-B14F-4D97-AF65-F5344CB8AC3E}">
        <p14:creationId xmlns:p14="http://schemas.microsoft.com/office/powerpoint/2010/main" val="1753057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2719389" y="198439"/>
            <a:ext cx="7820025" cy="541337"/>
          </a:xfrm>
        </p:spPr>
        <p:txBody>
          <a:bodyPr vert="horz" wrap="square" lIns="91440" tIns="45720" rIns="91440" bIns="45720" numCol="1" anchor="t" anchorCtr="0" compatLnSpc="1">
            <a:prstTxWarp prst="textNoShape">
              <a:avLst/>
            </a:prstTxWarp>
          </a:bodyPr>
          <a:lstStyle/>
          <a:p>
            <a:r>
              <a:rPr lang="en-US" altLang="en-US" sz="3600" dirty="0">
                <a:solidFill>
                  <a:srgbClr val="FFFF99"/>
                </a:solidFill>
                <a:latin typeface="Calibri" panose="020F0502020204030204" pitchFamily="34" charset="0"/>
              </a:rPr>
              <a:t>GEP-NET Overview </a:t>
            </a:r>
          </a:p>
        </p:txBody>
      </p:sp>
      <p:sp>
        <p:nvSpPr>
          <p:cNvPr id="68610" name="Content Placeholder 2"/>
          <p:cNvSpPr>
            <a:spLocks noGrp="1"/>
          </p:cNvSpPr>
          <p:nvPr>
            <p:ph idx="1"/>
          </p:nvPr>
        </p:nvSpPr>
        <p:spPr>
          <a:xfrm>
            <a:off x="1424762" y="1435118"/>
            <a:ext cx="9114651" cy="3862596"/>
          </a:xfrm>
        </p:spPr>
        <p:txBody>
          <a:bodyPr/>
          <a:lstStyle/>
          <a:p>
            <a:pPr>
              <a:lnSpc>
                <a:spcPct val="100000"/>
              </a:lnSpc>
              <a:spcBef>
                <a:spcPts val="0"/>
              </a:spcBef>
              <a:spcAft>
                <a:spcPts val="3000"/>
              </a:spcAft>
              <a:buClr>
                <a:srgbClr val="C00000"/>
              </a:buClr>
              <a:buSzPct val="90000"/>
              <a:buFont typeface="Wingdings 3" panose="05040102010807070707" pitchFamily="18" charset="2"/>
              <a:buChar char="u"/>
            </a:pPr>
            <a:r>
              <a:rPr lang="en-US" altLang="en-US" sz="3200" dirty="0">
                <a:latin typeface="Calibri" panose="020F0502020204030204" pitchFamily="34" charset="0"/>
              </a:rPr>
              <a:t>NET is usually metastatic at diagnosis, and 65% will die in the first 5 years after diagnosis (SEER data)</a:t>
            </a:r>
          </a:p>
          <a:p>
            <a:pPr>
              <a:lnSpc>
                <a:spcPct val="100000"/>
              </a:lnSpc>
              <a:spcBef>
                <a:spcPts val="0"/>
              </a:spcBef>
              <a:spcAft>
                <a:spcPts val="3000"/>
              </a:spcAft>
              <a:buClr>
                <a:srgbClr val="C00000"/>
              </a:buClr>
              <a:buSzPct val="90000"/>
              <a:buFont typeface="Wingdings 3" panose="05040102010807070707" pitchFamily="18" charset="2"/>
              <a:buChar char="u"/>
            </a:pPr>
            <a:r>
              <a:rPr lang="en-US" altLang="en-US" sz="3200" dirty="0">
                <a:latin typeface="Calibri" panose="020F0502020204030204" pitchFamily="34" charset="0"/>
              </a:rPr>
              <a:t>Conventional chemotherapy has limited efficacy</a:t>
            </a:r>
          </a:p>
          <a:p>
            <a:pPr>
              <a:lnSpc>
                <a:spcPct val="100000"/>
              </a:lnSpc>
              <a:spcBef>
                <a:spcPts val="0"/>
              </a:spcBef>
              <a:spcAft>
                <a:spcPts val="3000"/>
              </a:spcAft>
              <a:buClr>
                <a:srgbClr val="C00000"/>
              </a:buClr>
              <a:buSzPct val="90000"/>
              <a:buFont typeface="Wingdings 3" panose="05040102010807070707" pitchFamily="18" charset="2"/>
              <a:buChar char="u"/>
            </a:pPr>
            <a:r>
              <a:rPr lang="en-US" altLang="en-US" sz="3200" dirty="0">
                <a:latin typeface="Calibri" panose="020F0502020204030204" pitchFamily="34" charset="0"/>
              </a:rPr>
              <a:t>There remains a significant unmet need for effective and safe therapies in patients with metastatic NET</a:t>
            </a:r>
          </a:p>
        </p:txBody>
      </p:sp>
    </p:spTree>
    <p:extLst>
      <p:ext uri="{BB962C8B-B14F-4D97-AF65-F5344CB8AC3E}">
        <p14:creationId xmlns:p14="http://schemas.microsoft.com/office/powerpoint/2010/main" val="34440424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954081"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
        <p:nvSpPr>
          <p:cNvPr id="9" name="Rectangle 8"/>
          <p:cNvSpPr/>
          <p:nvPr/>
        </p:nvSpPr>
        <p:spPr bwMode="auto">
          <a:xfrm>
            <a:off x="6934692" y="2043855"/>
            <a:ext cx="3345223" cy="284712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sp>
        <p:nvSpPr>
          <p:cNvPr id="10" name="Rectangle 9"/>
          <p:cNvSpPr/>
          <p:nvPr/>
        </p:nvSpPr>
        <p:spPr bwMode="auto">
          <a:xfrm>
            <a:off x="1731824" y="2043859"/>
            <a:ext cx="4656572" cy="253877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dirty="0">
              <a:solidFill>
                <a:srgbClr val="FFFFFF"/>
              </a:solidFill>
            </a:endParaRPr>
          </a:p>
        </p:txBody>
      </p:sp>
      <p:graphicFrame>
        <p:nvGraphicFramePr>
          <p:cNvPr id="11" name="Content Placeholder 3"/>
          <p:cNvGraphicFramePr>
            <a:graphicFrameLocks noGrp="1"/>
          </p:cNvGraphicFramePr>
          <p:nvPr>
            <p:ph idx="1"/>
            <p:extLst/>
          </p:nvPr>
        </p:nvGraphicFramePr>
        <p:xfrm>
          <a:off x="1874877" y="2226466"/>
          <a:ext cx="4380615" cy="2242608"/>
        </p:xfrm>
        <a:graphic>
          <a:graphicData uri="http://schemas.openxmlformats.org/drawingml/2006/table">
            <a:tbl>
              <a:tblPr firstRow="1" bandRow="1">
                <a:tableStyleId>{5C22544A-7EE6-4342-B048-85BDC9FD1C3A}</a:tableStyleId>
              </a:tblPr>
              <a:tblGrid>
                <a:gridCol w="1460205">
                  <a:extLst>
                    <a:ext uri="{9D8B030D-6E8A-4147-A177-3AD203B41FA5}">
                      <a16:colId xmlns:a16="http://schemas.microsoft.com/office/drawing/2014/main" val="20000"/>
                    </a:ext>
                  </a:extLst>
                </a:gridCol>
                <a:gridCol w="1460205">
                  <a:extLst>
                    <a:ext uri="{9D8B030D-6E8A-4147-A177-3AD203B41FA5}">
                      <a16:colId xmlns:a16="http://schemas.microsoft.com/office/drawing/2014/main" val="20001"/>
                    </a:ext>
                  </a:extLst>
                </a:gridCol>
                <a:gridCol w="1460205">
                  <a:extLst>
                    <a:ext uri="{9D8B030D-6E8A-4147-A177-3AD203B41FA5}">
                      <a16:colId xmlns:a16="http://schemas.microsoft.com/office/drawing/2014/main" val="20002"/>
                    </a:ext>
                  </a:extLst>
                </a:gridCol>
              </a:tblGrid>
              <a:tr h="373768">
                <a:tc gridSpan="3">
                  <a:txBody>
                    <a:bodyPr/>
                    <a:lstStyle/>
                    <a:p>
                      <a:pPr algn="ctr"/>
                      <a:r>
                        <a:rPr lang="en-US" sz="2000" dirty="0">
                          <a:solidFill>
                            <a:schemeClr val="bg2"/>
                          </a:solidFill>
                          <a:latin typeface="Calibri" panose="020F0502020204030204" pitchFamily="34" charset="0"/>
                        </a:rPr>
                        <a:t>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Study</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CLARINET</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0.58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RADIANT-3</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SUN-1111</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Sunitinib</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0.42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Chemo</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Streptozocin</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0.57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bl>
          </a:graphicData>
        </a:graphic>
      </p:graphicFrame>
      <p:sp>
        <p:nvSpPr>
          <p:cNvPr id="12" name="TextBox 11"/>
          <p:cNvSpPr txBox="1"/>
          <p:nvPr/>
        </p:nvSpPr>
        <p:spPr>
          <a:xfrm>
            <a:off x="2312139" y="6063016"/>
            <a:ext cx="7886700" cy="523220"/>
          </a:xfrm>
          <a:prstGeom prst="rect">
            <a:avLst/>
          </a:prstGeom>
          <a:noFill/>
        </p:spPr>
        <p:txBody>
          <a:bodyPr wrap="square" rtlCol="0">
            <a:spAutoFit/>
          </a:bodyPr>
          <a:lstStyle/>
          <a:p>
            <a:pPr algn="r" defTabSz="685800" fontAlgn="auto">
              <a:spcBef>
                <a:spcPts val="0"/>
              </a:spcBef>
              <a:spcAft>
                <a:spcPts val="0"/>
              </a:spcAft>
              <a:defRPr/>
            </a:pPr>
            <a:r>
              <a:rPr lang="en-US" sz="1400" i="1" kern="0" dirty="0" err="1">
                <a:solidFill>
                  <a:prstClr val="white"/>
                </a:solidFill>
                <a:latin typeface="Calibri" panose="020F0502020204030204" pitchFamily="34" charset="0"/>
              </a:rPr>
              <a:t>Caplin</a:t>
            </a:r>
            <a:r>
              <a:rPr lang="en-US" sz="1400" i="1" kern="0" dirty="0">
                <a:solidFill>
                  <a:prstClr val="white"/>
                </a:solidFill>
                <a:latin typeface="Calibri" panose="020F0502020204030204" pitchFamily="34" charset="0"/>
              </a:rPr>
              <a:t> M et al NEJM 2014; Yao JC et al NEJM 2011, Raymond E et al NEJM 2011; Pavel M et al Lancet 2011; </a:t>
            </a:r>
            <a:r>
              <a:rPr lang="en-US" sz="1400" i="1" kern="0" dirty="0" err="1">
                <a:solidFill>
                  <a:prstClr val="white"/>
                </a:solidFill>
                <a:latin typeface="Calibri" panose="020F0502020204030204" pitchFamily="34" charset="0"/>
              </a:rPr>
              <a:t>Rinke</a:t>
            </a:r>
            <a:r>
              <a:rPr lang="en-US" sz="1400" i="1" kern="0" dirty="0">
                <a:solidFill>
                  <a:prstClr val="white"/>
                </a:solidFill>
                <a:latin typeface="Calibri" panose="020F0502020204030204" pitchFamily="34" charset="0"/>
              </a:rPr>
              <a:t> A et al JCO 2009; Yao JC et al Lancet 2016; </a:t>
            </a:r>
            <a:r>
              <a:rPr lang="en-US" sz="1400" i="1" kern="0" dirty="0" err="1">
                <a:solidFill>
                  <a:prstClr val="white"/>
                </a:solidFill>
                <a:latin typeface="Calibri" panose="020F0502020204030204" pitchFamily="34" charset="0"/>
              </a:rPr>
              <a:t>Strosberg</a:t>
            </a:r>
            <a:r>
              <a:rPr lang="en-US" sz="1400" i="1" kern="0" dirty="0">
                <a:solidFill>
                  <a:prstClr val="white"/>
                </a:solidFill>
                <a:latin typeface="Calibri" panose="020F0502020204030204" pitchFamily="34" charset="0"/>
              </a:rPr>
              <a:t> J ASCO GI 2015</a:t>
            </a:r>
          </a:p>
        </p:txBody>
      </p:sp>
      <p:graphicFrame>
        <p:nvGraphicFramePr>
          <p:cNvPr id="13" name="Content Placeholder 3"/>
          <p:cNvGraphicFramePr>
            <a:graphicFrameLocks/>
          </p:cNvGraphicFramePr>
          <p:nvPr>
            <p:extLst/>
          </p:nvPr>
        </p:nvGraphicFramePr>
        <p:xfrm>
          <a:off x="7071538" y="2193513"/>
          <a:ext cx="3058767" cy="2616376"/>
        </p:xfrm>
        <a:graphic>
          <a:graphicData uri="http://schemas.openxmlformats.org/drawingml/2006/table">
            <a:tbl>
              <a:tblPr firstRow="1" bandRow="1">
                <a:tableStyleId>{5C22544A-7EE6-4342-B048-85BDC9FD1C3A}</a:tableStyleId>
              </a:tblPr>
              <a:tblGrid>
                <a:gridCol w="1731759">
                  <a:extLst>
                    <a:ext uri="{9D8B030D-6E8A-4147-A177-3AD203B41FA5}">
                      <a16:colId xmlns:a16="http://schemas.microsoft.com/office/drawing/2014/main" val="20000"/>
                    </a:ext>
                  </a:extLst>
                </a:gridCol>
                <a:gridCol w="1327008">
                  <a:extLst>
                    <a:ext uri="{9D8B030D-6E8A-4147-A177-3AD203B41FA5}">
                      <a16:colId xmlns:a16="http://schemas.microsoft.com/office/drawing/2014/main" val="20001"/>
                    </a:ext>
                  </a:extLst>
                </a:gridCol>
              </a:tblGrid>
              <a:tr h="373768">
                <a:tc gridSpan="2">
                  <a:txBody>
                    <a:bodyPr/>
                    <a:lstStyle/>
                    <a:p>
                      <a:pPr algn="ctr"/>
                      <a:r>
                        <a:rPr lang="en-US" sz="2000" dirty="0">
                          <a:solidFill>
                            <a:schemeClr val="bg2"/>
                          </a:solidFill>
                          <a:latin typeface="Calibri" panose="020F0502020204030204" pitchFamily="34" charset="0"/>
                        </a:rPr>
                        <a:t>Non-Pancreatic NETs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endParaRPr lang="en-US" dirty="0"/>
                    </a:p>
                  </a:txBody>
                  <a:tcPr/>
                </a:tc>
                <a:extLst>
                  <a:ext uri="{0D108BD9-81ED-4DB2-BD59-A6C34878D82A}">
                    <a16:rowId xmlns:a16="http://schemas.microsoft.com/office/drawing/2014/main" val="10000"/>
                  </a:ext>
                </a:extLst>
              </a:tr>
              <a:tr h="373768">
                <a:tc>
                  <a:txBody>
                    <a:bodyPr/>
                    <a:lstStyle/>
                    <a:p>
                      <a:pPr algn="ctr"/>
                      <a:r>
                        <a:rPr lang="en-US" sz="1800" b="1" dirty="0">
                          <a:solidFill>
                            <a:schemeClr val="bg2"/>
                          </a:solidFill>
                          <a:effectLst/>
                          <a:latin typeface="Calibri" panose="020F0502020204030204" pitchFamily="34" charset="0"/>
                        </a:rPr>
                        <a:t>Drug</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algn="ctr"/>
                      <a:r>
                        <a:rPr lang="en-US" sz="1800" b="1" dirty="0">
                          <a:solidFill>
                            <a:schemeClr val="bg2"/>
                          </a:solidFill>
                          <a:effectLst/>
                          <a:latin typeface="Calibri" panose="020F0502020204030204" pitchFamily="34" charset="0"/>
                        </a:rPr>
                        <a:t>HR for PFS</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1"/>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Lanreotide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Octreotide</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0.34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Everolimus+LAR</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0.77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373768">
                <a:tc>
                  <a:txBody>
                    <a:bodyPr/>
                    <a:lstStyle/>
                    <a:p>
                      <a:pPr algn="ctr"/>
                      <a:r>
                        <a:rPr lang="en-US" sz="1800" b="1" dirty="0" err="1">
                          <a:solidFill>
                            <a:schemeClr val="tx1"/>
                          </a:solidFill>
                          <a:effectLst>
                            <a:outerShdw blurRad="38100" dist="38100" dir="2700000" algn="tl">
                              <a:srgbClr val="000000">
                                <a:alpha val="43137"/>
                              </a:srgbClr>
                            </a:outerShdw>
                          </a:effectLst>
                          <a:latin typeface="Calibri" panose="020F0502020204030204" pitchFamily="34" charset="0"/>
                        </a:rPr>
                        <a:t>Everolimus</a:t>
                      </a:r>
                      <a:endParaRPr lang="en-US" sz="1800" b="1" dirty="0">
                        <a:solidFill>
                          <a:schemeClr val="tx1"/>
                        </a:solidFill>
                        <a:effectLst>
                          <a:outerShdw blurRad="38100" dist="38100" dir="2700000" algn="tl">
                            <a:srgbClr val="000000">
                              <a:alpha val="43137"/>
                            </a:srgbClr>
                          </a:outerShdw>
                        </a:effectLst>
                        <a:latin typeface="Calibri" panose="020F0502020204030204" pitchFamily="34" charset="0"/>
                      </a:endParaRP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rPr>
                        <a:t>0.48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r h="373768">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Lu-DOTATATE</a:t>
                      </a:r>
                    </a:p>
                  </a:txBody>
                  <a:tcPr marL="68580" marR="68580" marT="34290" marB="3429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rgbClr val="FFFF00"/>
                          </a:solidFill>
                          <a:effectLst>
                            <a:outerShdw blurRad="38100" dist="38100" dir="2700000" algn="tl">
                              <a:srgbClr val="000000">
                                <a:alpha val="43137"/>
                              </a:srgbClr>
                            </a:outerShdw>
                          </a:effectLst>
                          <a:latin typeface="Calibri" panose="020F0502020204030204" pitchFamily="34" charset="0"/>
                        </a:rPr>
                        <a:t>0.21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733459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9275" y="1921669"/>
            <a:ext cx="8177300" cy="3527822"/>
          </a:xfrm>
        </p:spPr>
        <p:txBody>
          <a:bodyPr>
            <a:noAutofit/>
          </a:bodyPr>
          <a:lstStyle/>
          <a:p>
            <a:r>
              <a:rPr lang="en-US" dirty="0">
                <a:solidFill>
                  <a:srgbClr val="FFFF99"/>
                </a:solidFill>
                <a:latin typeface="Calibri" panose="020F0502020204030204" pitchFamily="34" charset="0"/>
              </a:rPr>
              <a:t>For </a:t>
            </a:r>
            <a:r>
              <a:rPr lang="en-US" dirty="0" err="1">
                <a:solidFill>
                  <a:srgbClr val="FFFF99"/>
                </a:solidFill>
                <a:latin typeface="Calibri" panose="020F0502020204030204" pitchFamily="34" charset="0"/>
              </a:rPr>
              <a:t>midgut</a:t>
            </a:r>
            <a:r>
              <a:rPr lang="en-US" dirty="0">
                <a:solidFill>
                  <a:srgbClr val="FFFF99"/>
                </a:solidFill>
                <a:latin typeface="Calibri" panose="020F0502020204030204" pitchFamily="34" charset="0"/>
              </a:rPr>
              <a:t>, lung and thymus NETs (carcinoid tumors)</a:t>
            </a:r>
          </a:p>
          <a:p>
            <a:pPr lvl="1"/>
            <a:endParaRPr lang="en-US" dirty="0">
              <a:latin typeface="Calibri" panose="020F0502020204030204" pitchFamily="34" charset="0"/>
            </a:endParaRPr>
          </a:p>
          <a:p>
            <a:pPr marL="455613" lvl="1" indent="0">
              <a:buNone/>
            </a:pPr>
            <a:endParaRPr lang="en-US" dirty="0">
              <a:latin typeface="Calibri" panose="020F0502020204030204" pitchFamily="34" charset="0"/>
            </a:endParaRPr>
          </a:p>
          <a:p>
            <a:pPr lvl="1"/>
            <a:endParaRPr lang="en-US" dirty="0">
              <a:latin typeface="Calibri" panose="020F0502020204030204" pitchFamily="34" charset="0"/>
            </a:endParaRPr>
          </a:p>
          <a:p>
            <a:r>
              <a:rPr lang="en-US" dirty="0">
                <a:solidFill>
                  <a:srgbClr val="FFFF99"/>
                </a:solidFill>
                <a:latin typeface="Calibri" panose="020F0502020204030204" pitchFamily="34" charset="0"/>
              </a:rPr>
              <a:t>For pancreatic NETs</a:t>
            </a:r>
          </a:p>
        </p:txBody>
      </p:sp>
      <p:sp>
        <p:nvSpPr>
          <p:cNvPr id="6" name="Rectangle 5"/>
          <p:cNvSpPr/>
          <p:nvPr/>
        </p:nvSpPr>
        <p:spPr>
          <a:xfrm>
            <a:off x="2353917" y="2672326"/>
            <a:ext cx="7940010" cy="516644"/>
          </a:xfrm>
          <a:prstGeom prst="rect">
            <a:avLst/>
          </a:prstGeom>
          <a:solidFill>
            <a:srgbClr val="CCFF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Positive results of NETTER-1.  Not FDA approved yet</a:t>
            </a:r>
          </a:p>
        </p:txBody>
      </p:sp>
      <p:sp>
        <p:nvSpPr>
          <p:cNvPr id="7" name="Rectangle 6"/>
          <p:cNvSpPr/>
          <p:nvPr/>
        </p:nvSpPr>
        <p:spPr>
          <a:xfrm>
            <a:off x="2353917" y="4522407"/>
            <a:ext cx="7940010" cy="563944"/>
          </a:xfrm>
          <a:prstGeom prst="rect">
            <a:avLst/>
          </a:prstGeom>
          <a:solidFill>
            <a:srgbClr val="CCFFCC"/>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2100" kern="0" dirty="0">
                <a:solidFill>
                  <a:srgbClr val="000000"/>
                </a:solidFill>
                <a:latin typeface="Calibri" panose="020F0502020204030204" pitchFamily="34" charset="0"/>
                <a:ea typeface="Tahoma"/>
                <a:cs typeface="Tahoma"/>
              </a:rPr>
              <a:t>No results from RCT / level 1 evidence</a:t>
            </a:r>
          </a:p>
        </p:txBody>
      </p:sp>
      <p:sp>
        <p:nvSpPr>
          <p:cNvPr id="8" name="TextBox 7"/>
          <p:cNvSpPr txBox="1"/>
          <p:nvPr/>
        </p:nvSpPr>
        <p:spPr>
          <a:xfrm>
            <a:off x="2776603" y="193122"/>
            <a:ext cx="7569975" cy="707886"/>
          </a:xfrm>
          <a:prstGeom prst="rect">
            <a:avLst/>
          </a:prstGeom>
          <a:noFill/>
        </p:spPr>
        <p:txBody>
          <a:bodyPr wrap="square" rtlCol="0">
            <a:spAutoFit/>
          </a:bodyPr>
          <a:lstStyle/>
          <a:p>
            <a:pPr algn="ctr" fontAlgn="auto">
              <a:spcBef>
                <a:spcPts val="0"/>
              </a:spcBef>
              <a:spcAft>
                <a:spcPts val="0"/>
              </a:spcAft>
              <a:defRPr/>
            </a:pPr>
            <a:r>
              <a:rPr lang="en-US" sz="4000" kern="0" dirty="0">
                <a:solidFill>
                  <a:srgbClr val="FFFF99"/>
                </a:solidFill>
                <a:effectLst>
                  <a:outerShdw blurRad="38100" dist="38100" dir="2700000" algn="tl">
                    <a:srgbClr val="000000"/>
                  </a:outerShdw>
                </a:effectLst>
                <a:latin typeface="Calibri" panose="020F0502020204030204" pitchFamily="34" charset="0"/>
              </a:rPr>
              <a:t>2015 NCCN Guidelines for PRRT</a:t>
            </a:r>
            <a:endParaRPr lang="en-US" sz="3600" kern="0" dirty="0">
              <a:solidFill>
                <a:srgbClr val="FFFF99"/>
              </a:solidFill>
              <a:effectLst>
                <a:outerShdw blurRad="38100" dist="38100" dir="2700000" algn="tl">
                  <a:srgbClr val="000000"/>
                </a:outerShdw>
              </a:effectLst>
              <a:latin typeface="Calibri" panose="020F0502020204030204" pitchFamily="34" charset="0"/>
            </a:endParaRPr>
          </a:p>
        </p:txBody>
      </p:sp>
    </p:spTree>
    <p:extLst>
      <p:ext uri="{BB962C8B-B14F-4D97-AF65-F5344CB8AC3E}">
        <p14:creationId xmlns:p14="http://schemas.microsoft.com/office/powerpoint/2010/main" val="1306412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422902" y="2619505"/>
            <a:ext cx="7733654" cy="1446550"/>
          </a:xfrm>
          <a:prstGeom prst="rect">
            <a:avLst/>
          </a:prstGeom>
        </p:spPr>
        <p:txBody>
          <a:bodyPr wrap="square">
            <a:spAutoFit/>
          </a:bodyPr>
          <a:lstStyle/>
          <a:p>
            <a:pPr algn="ctr" fontAlgn="auto">
              <a:spcBef>
                <a:spcPts val="0"/>
              </a:spcBef>
              <a:spcAft>
                <a:spcPts val="0"/>
              </a:spcAft>
              <a:defRPr/>
            </a:pPr>
            <a:r>
              <a:rPr lang="en-US" sz="4400" kern="0" dirty="0">
                <a:solidFill>
                  <a:srgbClr val="FFFF99"/>
                </a:solidFill>
                <a:effectLst>
                  <a:outerShdw blurRad="38100" dist="38100" dir="2700000" algn="tl">
                    <a:srgbClr val="000000">
                      <a:alpha val="43137"/>
                    </a:srgbClr>
                  </a:outerShdw>
                </a:effectLst>
                <a:latin typeface="Calibri" panose="020F0502020204030204" pitchFamily="34" charset="0"/>
              </a:rPr>
              <a:t>Controversy # 2:</a:t>
            </a:r>
          </a:p>
          <a:p>
            <a:pPr algn="ctr" fontAlgn="auto">
              <a:spcBef>
                <a:spcPts val="0"/>
              </a:spcBef>
              <a:spcAft>
                <a:spcPts val="0"/>
              </a:spcAft>
              <a:defRPr/>
            </a:pPr>
            <a:r>
              <a:rPr lang="en-US" sz="4400" kern="0" dirty="0">
                <a:solidFill>
                  <a:srgbClr val="FFFF99"/>
                </a:solidFill>
                <a:effectLst>
                  <a:outerShdw blurRad="38100" dist="38100" dir="2700000" algn="tl">
                    <a:srgbClr val="000000">
                      <a:alpha val="43137"/>
                    </a:srgbClr>
                  </a:outerShdw>
                </a:effectLst>
                <a:latin typeface="Calibri" panose="020F0502020204030204" pitchFamily="34" charset="0"/>
              </a:rPr>
              <a:t>Role of PRRT</a:t>
            </a:r>
          </a:p>
        </p:txBody>
      </p:sp>
      <p:sp>
        <p:nvSpPr>
          <p:cNvPr id="8" name="TextBox 7"/>
          <p:cNvSpPr txBox="1"/>
          <p:nvPr/>
        </p:nvSpPr>
        <p:spPr>
          <a:xfrm>
            <a:off x="2810542"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Tree>
    <p:extLst>
      <p:ext uri="{BB962C8B-B14F-4D97-AF65-F5344CB8AC3E}">
        <p14:creationId xmlns:p14="http://schemas.microsoft.com/office/powerpoint/2010/main" val="35589716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stretch>
            <a:fillRect/>
          </a:stretch>
        </p:blipFill>
        <p:spPr>
          <a:xfrm>
            <a:off x="1524000" y="1371601"/>
            <a:ext cx="9144000" cy="4261756"/>
          </a:xfrm>
          <a:prstGeom prst="rect">
            <a:avLst/>
          </a:prstGeom>
        </p:spPr>
      </p:pic>
      <p:sp>
        <p:nvSpPr>
          <p:cNvPr id="4" name="Title 1"/>
          <p:cNvSpPr txBox="1">
            <a:spLocks/>
          </p:cNvSpPr>
          <p:nvPr/>
        </p:nvSpPr>
        <p:spPr>
          <a:xfrm>
            <a:off x="2927565" y="144340"/>
            <a:ext cx="7393280" cy="716711"/>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4000" kern="0" dirty="0">
                <a:solidFill>
                  <a:srgbClr val="FFFF99"/>
                </a:solidFill>
                <a:latin typeface="Calibri" panose="020F0502020204030204" pitchFamily="34" charset="0"/>
              </a:rPr>
              <a:t>Phase III  NETTER-1:  Study Design</a:t>
            </a:r>
          </a:p>
        </p:txBody>
      </p:sp>
      <p:sp>
        <p:nvSpPr>
          <p:cNvPr id="5" name="TextBox 4"/>
          <p:cNvSpPr txBox="1"/>
          <p:nvPr/>
        </p:nvSpPr>
        <p:spPr>
          <a:xfrm>
            <a:off x="6683829" y="5894615"/>
            <a:ext cx="3637016" cy="307777"/>
          </a:xfrm>
          <a:prstGeom prst="rect">
            <a:avLst/>
          </a:prstGeom>
          <a:noFill/>
        </p:spPr>
        <p:txBody>
          <a:bodyPr wrap="square" rtlCol="0">
            <a:spAutoFit/>
          </a:bodyPr>
          <a:lstStyle/>
          <a:p>
            <a:pPr algn="r">
              <a:defRPr/>
            </a:pPr>
            <a:r>
              <a:rPr lang="en-US" sz="1400" i="1" dirty="0" err="1">
                <a:solidFill>
                  <a:srgbClr val="FFFFFF"/>
                </a:solidFill>
                <a:latin typeface="Calibri" panose="020F0502020204030204" pitchFamily="34" charset="0"/>
                <a:cs typeface="Calibri" panose="020F0502020204030204" pitchFamily="34" charset="0"/>
              </a:rPr>
              <a:t>Strosberg</a:t>
            </a:r>
            <a:r>
              <a:rPr lang="en-US" sz="1400" i="1" dirty="0">
                <a:solidFill>
                  <a:srgbClr val="FFFFFF"/>
                </a:solidFill>
                <a:latin typeface="Calibri" panose="020F0502020204030204" pitchFamily="34" charset="0"/>
                <a:cs typeface="Calibri" panose="020F0502020204030204" pitchFamily="34" charset="0"/>
              </a:rPr>
              <a:t> J et al. NEJM 2017</a:t>
            </a:r>
          </a:p>
        </p:txBody>
      </p:sp>
    </p:spTree>
    <p:extLst>
      <p:ext uri="{BB962C8B-B14F-4D97-AF65-F5344CB8AC3E}">
        <p14:creationId xmlns:p14="http://schemas.microsoft.com/office/powerpoint/2010/main" val="4725594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Title 1"/>
          <p:cNvSpPr txBox="1">
            <a:spLocks/>
          </p:cNvSpPr>
          <p:nvPr/>
        </p:nvSpPr>
        <p:spPr>
          <a:xfrm>
            <a:off x="2927565" y="144340"/>
            <a:ext cx="7393280" cy="716711"/>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4000" kern="0" dirty="0">
                <a:solidFill>
                  <a:srgbClr val="FFFF99"/>
                </a:solidFill>
                <a:latin typeface="Calibri" panose="020F0502020204030204" pitchFamily="34" charset="0"/>
              </a:rPr>
              <a:t>Phase III  NETTER-1:  Results</a:t>
            </a:r>
          </a:p>
        </p:txBody>
      </p:sp>
      <p:sp>
        <p:nvSpPr>
          <p:cNvPr id="5" name="TextBox 4"/>
          <p:cNvSpPr txBox="1"/>
          <p:nvPr/>
        </p:nvSpPr>
        <p:spPr>
          <a:xfrm>
            <a:off x="6683829" y="5894615"/>
            <a:ext cx="3637016" cy="307777"/>
          </a:xfrm>
          <a:prstGeom prst="rect">
            <a:avLst/>
          </a:prstGeom>
          <a:noFill/>
        </p:spPr>
        <p:txBody>
          <a:bodyPr wrap="square" rtlCol="0">
            <a:spAutoFit/>
          </a:bodyPr>
          <a:lstStyle/>
          <a:p>
            <a:pPr algn="r">
              <a:defRPr/>
            </a:pPr>
            <a:r>
              <a:rPr lang="en-US" sz="1400" i="1" dirty="0" err="1">
                <a:solidFill>
                  <a:srgbClr val="FFFFFF"/>
                </a:solidFill>
                <a:latin typeface="Calibri" panose="020F0502020204030204" pitchFamily="34" charset="0"/>
                <a:cs typeface="Calibri" panose="020F0502020204030204" pitchFamily="34" charset="0"/>
              </a:rPr>
              <a:t>Strosberg</a:t>
            </a:r>
            <a:r>
              <a:rPr lang="en-US" sz="1400" i="1" dirty="0">
                <a:solidFill>
                  <a:srgbClr val="FFFFFF"/>
                </a:solidFill>
                <a:latin typeface="Calibri" panose="020F0502020204030204" pitchFamily="34" charset="0"/>
                <a:cs typeface="Calibri" panose="020F0502020204030204" pitchFamily="34" charset="0"/>
              </a:rPr>
              <a:t> J et al. NEJM 2017</a:t>
            </a:r>
          </a:p>
        </p:txBody>
      </p:sp>
      <p:pic>
        <p:nvPicPr>
          <p:cNvPr id="6" name="Picture 5"/>
          <p:cNvPicPr>
            <a:picLocks noChangeAspect="1"/>
          </p:cNvPicPr>
          <p:nvPr/>
        </p:nvPicPr>
        <p:blipFill>
          <a:blip r:embed="rId2"/>
          <a:stretch>
            <a:fillRect/>
          </a:stretch>
        </p:blipFill>
        <p:spPr>
          <a:xfrm>
            <a:off x="1524000" y="1355270"/>
            <a:ext cx="9121969" cy="4539344"/>
          </a:xfrm>
          <a:prstGeom prst="rect">
            <a:avLst/>
          </a:prstGeom>
        </p:spPr>
      </p:pic>
    </p:spTree>
    <p:extLst>
      <p:ext uri="{BB962C8B-B14F-4D97-AF65-F5344CB8AC3E}">
        <p14:creationId xmlns:p14="http://schemas.microsoft.com/office/powerpoint/2010/main" val="41738076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2"/>
          <p:cNvSpPr txBox="1">
            <a:spLocks/>
          </p:cNvSpPr>
          <p:nvPr/>
        </p:nvSpPr>
        <p:spPr>
          <a:xfrm>
            <a:off x="2911770" y="158956"/>
            <a:ext cx="7655442" cy="911584"/>
          </a:xfr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3600" kern="0" dirty="0" err="1">
                <a:solidFill>
                  <a:srgbClr val="FFFF99"/>
                </a:solidFill>
                <a:latin typeface="Calibri" panose="020F0502020204030204" pitchFamily="34" charset="0"/>
              </a:rPr>
              <a:t>Unresectable</a:t>
            </a:r>
            <a:r>
              <a:rPr lang="en-US" sz="3600" kern="0" dirty="0">
                <a:solidFill>
                  <a:srgbClr val="FFFF99"/>
                </a:solidFill>
                <a:latin typeface="Calibri" panose="020F0502020204030204" pitchFamily="34" charset="0"/>
              </a:rPr>
              <a:t>/Metastatic </a:t>
            </a:r>
            <a:r>
              <a:rPr lang="en-US" sz="3600" kern="0" dirty="0" err="1">
                <a:solidFill>
                  <a:srgbClr val="FFFF99"/>
                </a:solidFill>
                <a:latin typeface="Calibri" panose="020F0502020204030204" pitchFamily="34" charset="0"/>
              </a:rPr>
              <a:t>Midgut</a:t>
            </a:r>
            <a:r>
              <a:rPr lang="en-US" sz="3600" kern="0" dirty="0">
                <a:solidFill>
                  <a:srgbClr val="FFFF99"/>
                </a:solidFill>
                <a:latin typeface="Calibri" panose="020F0502020204030204" pitchFamily="34" charset="0"/>
              </a:rPr>
              <a:t> NETs</a:t>
            </a:r>
            <a:endParaRPr lang="en-US" sz="2400" kern="0" dirty="0">
              <a:solidFill>
                <a:srgbClr val="FFFF99"/>
              </a:solidFill>
              <a:latin typeface="Calibri" panose="020F0502020204030204" pitchFamily="34" charset="0"/>
            </a:endParaRPr>
          </a:p>
        </p:txBody>
      </p:sp>
      <p:sp>
        <p:nvSpPr>
          <p:cNvPr id="56" name="TextBox 55"/>
          <p:cNvSpPr txBox="1"/>
          <p:nvPr/>
        </p:nvSpPr>
        <p:spPr>
          <a:xfrm>
            <a:off x="5902785" y="5137526"/>
            <a:ext cx="2202562" cy="300082"/>
          </a:xfrm>
          <a:prstGeom prst="rect">
            <a:avLst/>
          </a:prstGeom>
          <a:noFill/>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 Disease</a:t>
            </a:r>
          </a:p>
        </p:txBody>
      </p:sp>
      <p:sp>
        <p:nvSpPr>
          <p:cNvPr id="57" name="TextBox 56"/>
          <p:cNvSpPr txBox="1"/>
          <p:nvPr/>
        </p:nvSpPr>
        <p:spPr>
          <a:xfrm>
            <a:off x="2030332" y="2345453"/>
            <a:ext cx="2492937" cy="300082"/>
          </a:xfrm>
          <a:prstGeom prst="rect">
            <a:avLst/>
          </a:prstGeom>
          <a:solidFill>
            <a:srgbClr val="CCFFCC"/>
          </a:solidFill>
        </p:spPr>
        <p:style>
          <a:lnRef idx="0">
            <a:schemeClr val="dk1"/>
          </a:lnRef>
          <a:fillRef idx="3">
            <a:schemeClr val="dk1"/>
          </a:fillRef>
          <a:effectRef idx="3">
            <a:schemeClr val="dk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Midgut</a:t>
            </a:r>
            <a:r>
              <a:rPr lang="en-US" sz="1350" b="1" kern="0" dirty="0">
                <a:solidFill>
                  <a:srgbClr val="000000"/>
                </a:solidFill>
                <a:latin typeface="Calibri" panose="020F0502020204030204" pitchFamily="34" charset="0"/>
                <a:ea typeface="Tahoma"/>
                <a:cs typeface="Tahoma"/>
              </a:rPr>
              <a:t> NETs (Carcinoid Tumor)</a:t>
            </a:r>
          </a:p>
        </p:txBody>
      </p:sp>
      <p:sp>
        <p:nvSpPr>
          <p:cNvPr id="59" name="TextBox 58"/>
          <p:cNvSpPr txBox="1"/>
          <p:nvPr/>
        </p:nvSpPr>
        <p:spPr>
          <a:xfrm>
            <a:off x="4879840" y="1788913"/>
            <a:ext cx="1885950" cy="300082"/>
          </a:xfrm>
          <a:prstGeom prst="rect">
            <a:avLst/>
          </a:prstGeom>
          <a:solidFill>
            <a:srgbClr val="CCFFCC"/>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Resectable</a:t>
            </a:r>
            <a:endParaRPr lang="en-US" sz="1350" b="1" kern="0" dirty="0">
              <a:solidFill>
                <a:srgbClr val="000000"/>
              </a:solidFill>
              <a:latin typeface="Calibri" panose="020F0502020204030204" pitchFamily="34" charset="0"/>
              <a:ea typeface="Tahoma"/>
              <a:cs typeface="Tahoma"/>
            </a:endParaRPr>
          </a:p>
        </p:txBody>
      </p:sp>
      <p:sp>
        <p:nvSpPr>
          <p:cNvPr id="60" name="TextBox 59"/>
          <p:cNvSpPr txBox="1"/>
          <p:nvPr/>
        </p:nvSpPr>
        <p:spPr>
          <a:xfrm>
            <a:off x="4898288" y="2914239"/>
            <a:ext cx="1885950"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Not </a:t>
            </a:r>
            <a:r>
              <a:rPr lang="en-US" sz="1350" b="1" kern="0" dirty="0" err="1">
                <a:solidFill>
                  <a:srgbClr val="000000"/>
                </a:solidFill>
                <a:latin typeface="Calibri" panose="020F0502020204030204" pitchFamily="34" charset="0"/>
                <a:ea typeface="Tahoma"/>
                <a:cs typeface="Tahoma"/>
              </a:rPr>
              <a:t>Resectable</a:t>
            </a:r>
            <a:endParaRPr lang="en-US" sz="1350" b="1" kern="0" dirty="0">
              <a:solidFill>
                <a:srgbClr val="000000"/>
              </a:solidFill>
              <a:latin typeface="Calibri" panose="020F0502020204030204" pitchFamily="34" charset="0"/>
              <a:ea typeface="Tahoma"/>
              <a:cs typeface="Tahoma"/>
            </a:endParaRPr>
          </a:p>
        </p:txBody>
      </p:sp>
      <p:sp>
        <p:nvSpPr>
          <p:cNvPr id="61" name="TextBox 60"/>
          <p:cNvSpPr txBox="1"/>
          <p:nvPr/>
        </p:nvSpPr>
        <p:spPr>
          <a:xfrm>
            <a:off x="7172912" y="1788913"/>
            <a:ext cx="2971800" cy="300082"/>
          </a:xfrm>
          <a:prstGeom prst="rect">
            <a:avLst/>
          </a:prstGeom>
          <a:solidFill>
            <a:srgbClr val="CCFFCC"/>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Resect primary tumor and metastases</a:t>
            </a:r>
          </a:p>
        </p:txBody>
      </p:sp>
      <p:sp>
        <p:nvSpPr>
          <p:cNvPr id="63" name="TextBox 62"/>
          <p:cNvSpPr txBox="1"/>
          <p:nvPr/>
        </p:nvSpPr>
        <p:spPr>
          <a:xfrm>
            <a:off x="3737290" y="3605424"/>
            <a:ext cx="4207948" cy="300082"/>
          </a:xfrm>
          <a:prstGeom prst="rect">
            <a:avLst/>
          </a:prstGeom>
          <a:solidFill>
            <a:srgbClr val="CCFFCC"/>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disease/Symptomatic bulky disease?</a:t>
            </a:r>
          </a:p>
        </p:txBody>
      </p:sp>
      <p:cxnSp>
        <p:nvCxnSpPr>
          <p:cNvPr id="64" name="Elbow Connector 21"/>
          <p:cNvCxnSpPr>
            <a:stCxn id="57" idx="3"/>
            <a:endCxn id="59" idx="1"/>
          </p:cNvCxnSpPr>
          <p:nvPr/>
        </p:nvCxnSpPr>
        <p:spPr>
          <a:xfrm flipV="1">
            <a:off x="4523266" y="1938954"/>
            <a:ext cx="356574" cy="556540"/>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65" name="Elbow Connector 25"/>
          <p:cNvCxnSpPr>
            <a:stCxn id="57" idx="3"/>
            <a:endCxn id="60" idx="1"/>
          </p:cNvCxnSpPr>
          <p:nvPr/>
        </p:nvCxnSpPr>
        <p:spPr>
          <a:xfrm>
            <a:off x="4523266" y="2495494"/>
            <a:ext cx="375022" cy="568786"/>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66" name="Straight Arrow Connector 65"/>
          <p:cNvCxnSpPr>
            <a:stCxn id="59" idx="3"/>
            <a:endCxn id="61" idx="1"/>
          </p:cNvCxnSpPr>
          <p:nvPr/>
        </p:nvCxnSpPr>
        <p:spPr>
          <a:xfrm>
            <a:off x="6765790" y="1938954"/>
            <a:ext cx="407122" cy="0"/>
          </a:xfrm>
          <a:prstGeom prst="straightConnector1">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67" name="Elbow Connector 35"/>
          <p:cNvCxnSpPr>
            <a:stCxn id="60" idx="2"/>
            <a:endCxn id="63" idx="0"/>
          </p:cNvCxnSpPr>
          <p:nvPr/>
        </p:nvCxnSpPr>
        <p:spPr>
          <a:xfrm rot="16200000" flipH="1">
            <a:off x="5645715" y="3409874"/>
            <a:ext cx="391103" cy="1"/>
          </a:xfrm>
          <a:prstGeom prst="bentConnector3">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68" name="Elbow Connector 40"/>
          <p:cNvCxnSpPr>
            <a:stCxn id="63" idx="2"/>
            <a:endCxn id="80" idx="0"/>
          </p:cNvCxnSpPr>
          <p:nvPr/>
        </p:nvCxnSpPr>
        <p:spPr>
          <a:xfrm rot="5400000">
            <a:off x="4971597" y="3650212"/>
            <a:ext cx="614377" cy="1124964"/>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69" name="Elbow Connector 42"/>
          <p:cNvCxnSpPr>
            <a:stCxn id="63" idx="2"/>
            <a:endCxn id="70" idx="0"/>
          </p:cNvCxnSpPr>
          <p:nvPr/>
        </p:nvCxnSpPr>
        <p:spPr>
          <a:xfrm rot="16200000" flipH="1">
            <a:off x="6429525" y="3317245"/>
            <a:ext cx="619932" cy="1796454"/>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70" name="TextBox 69"/>
          <p:cNvSpPr txBox="1"/>
          <p:nvPr/>
        </p:nvSpPr>
        <p:spPr>
          <a:xfrm>
            <a:off x="7330199" y="4525438"/>
            <a:ext cx="615043"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cxnSp>
        <p:nvCxnSpPr>
          <p:cNvPr id="71" name="Elbow Connector 57"/>
          <p:cNvCxnSpPr>
            <a:stCxn id="81" idx="2"/>
            <a:endCxn id="74" idx="0"/>
          </p:cNvCxnSpPr>
          <p:nvPr/>
        </p:nvCxnSpPr>
        <p:spPr>
          <a:xfrm rot="16200000" flipH="1">
            <a:off x="4667146" y="4211900"/>
            <a:ext cx="648337" cy="1864471"/>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72" name="Elbow Connector 61"/>
          <p:cNvCxnSpPr>
            <a:stCxn id="70" idx="2"/>
            <a:endCxn id="74" idx="0"/>
          </p:cNvCxnSpPr>
          <p:nvPr/>
        </p:nvCxnSpPr>
        <p:spPr>
          <a:xfrm rot="5400000">
            <a:off x="6459242" y="4289829"/>
            <a:ext cx="642782" cy="1714171"/>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73" name="TextBox 72"/>
          <p:cNvSpPr txBox="1"/>
          <p:nvPr/>
        </p:nvSpPr>
        <p:spPr>
          <a:xfrm>
            <a:off x="6087911" y="4217512"/>
            <a:ext cx="1523515" cy="300082"/>
          </a:xfrm>
          <a:prstGeom prst="rect">
            <a:avLst/>
          </a:prstGeom>
          <a:noFill/>
        </p:spPr>
        <p:txBody>
          <a:bodyPr wrap="square" rtlCol="0" anchor="ctr">
            <a:spAutoFit/>
          </a:bodyPr>
          <a:lstStyle/>
          <a:p>
            <a:pPr algn="r" defTabSz="685800" fontAlgn="auto">
              <a:spcBef>
                <a:spcPts val="0"/>
              </a:spcBef>
              <a:spcAft>
                <a:spcPts val="0"/>
              </a:spcAft>
              <a:defRPr/>
            </a:pPr>
            <a:r>
              <a:rPr lang="en-US" sz="1350" b="1" kern="0" dirty="0">
                <a:solidFill>
                  <a:srgbClr val="FFFFFF"/>
                </a:solidFill>
                <a:latin typeface="Calibri" panose="020F0502020204030204" pitchFamily="34" charset="0"/>
              </a:rPr>
              <a:t>Therapy Naive</a:t>
            </a:r>
          </a:p>
        </p:txBody>
      </p:sp>
      <p:sp>
        <p:nvSpPr>
          <p:cNvPr id="74" name="TextBox 73"/>
          <p:cNvSpPr txBox="1"/>
          <p:nvPr/>
        </p:nvSpPr>
        <p:spPr>
          <a:xfrm>
            <a:off x="5081306" y="5468302"/>
            <a:ext cx="1684487"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Clinical Trials</a:t>
            </a:r>
          </a:p>
        </p:txBody>
      </p:sp>
      <p:sp>
        <p:nvSpPr>
          <p:cNvPr id="78" name="TextBox 77"/>
          <p:cNvSpPr txBox="1"/>
          <p:nvPr/>
        </p:nvSpPr>
        <p:spPr>
          <a:xfrm>
            <a:off x="6096000" y="3947086"/>
            <a:ext cx="307522" cy="300082"/>
          </a:xfrm>
          <a:prstGeom prst="rect">
            <a:avLst/>
          </a:prstGeom>
          <a:noFill/>
          <a:ln w="38100">
            <a:noFill/>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sp>
        <p:nvSpPr>
          <p:cNvPr id="79" name="TextBox 78"/>
          <p:cNvSpPr txBox="1"/>
          <p:nvPr/>
        </p:nvSpPr>
        <p:spPr>
          <a:xfrm>
            <a:off x="5112530" y="3947086"/>
            <a:ext cx="307522" cy="300082"/>
          </a:xfrm>
          <a:prstGeom prst="rect">
            <a:avLst/>
          </a:prstGeom>
          <a:noFill/>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sp>
        <p:nvSpPr>
          <p:cNvPr id="80" name="TextBox 79"/>
          <p:cNvSpPr txBox="1"/>
          <p:nvPr/>
        </p:nvSpPr>
        <p:spPr>
          <a:xfrm>
            <a:off x="4394490" y="4519883"/>
            <a:ext cx="643620"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sp>
        <p:nvSpPr>
          <p:cNvPr id="81" name="TextBox 80"/>
          <p:cNvSpPr txBox="1"/>
          <p:nvPr/>
        </p:nvSpPr>
        <p:spPr>
          <a:xfrm>
            <a:off x="3751557" y="4519883"/>
            <a:ext cx="615043"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cxnSp>
        <p:nvCxnSpPr>
          <p:cNvPr id="82" name="Elbow Connector 84"/>
          <p:cNvCxnSpPr/>
          <p:nvPr/>
        </p:nvCxnSpPr>
        <p:spPr>
          <a:xfrm rot="5400000">
            <a:off x="4642983" y="3321600"/>
            <a:ext cx="614377" cy="1782188"/>
          </a:xfrm>
          <a:prstGeom prst="bentConnector3">
            <a:avLst>
              <a:gd name="adj1" fmla="val 50000"/>
            </a:avLst>
          </a:prstGeom>
          <a:ln w="38100">
            <a:solidFill>
              <a:srgbClr val="FFFF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3751084" y="5468302"/>
            <a:ext cx="1287026"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Everolimus</a:t>
            </a:r>
            <a:endParaRPr lang="en-US" sz="1350" b="1" kern="0" dirty="0">
              <a:solidFill>
                <a:srgbClr val="000000"/>
              </a:solidFill>
              <a:latin typeface="Calibri" panose="020F0502020204030204" pitchFamily="34" charset="0"/>
              <a:ea typeface="Tahoma"/>
              <a:cs typeface="Tahoma"/>
            </a:endParaRPr>
          </a:p>
        </p:txBody>
      </p:sp>
      <p:cxnSp>
        <p:nvCxnSpPr>
          <p:cNvPr id="86" name="Elbow Connector 6"/>
          <p:cNvCxnSpPr>
            <a:endCxn id="84" idx="0"/>
          </p:cNvCxnSpPr>
          <p:nvPr/>
        </p:nvCxnSpPr>
        <p:spPr>
          <a:xfrm rot="5400000">
            <a:off x="4228642" y="4980635"/>
            <a:ext cx="653629" cy="321711"/>
          </a:xfrm>
          <a:prstGeom prst="bentConnector3">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272031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5902785" y="5137526"/>
            <a:ext cx="2202562" cy="300082"/>
          </a:xfrm>
          <a:prstGeom prst="rect">
            <a:avLst/>
          </a:prstGeom>
          <a:noFill/>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 Disease</a:t>
            </a:r>
          </a:p>
        </p:txBody>
      </p:sp>
      <p:sp>
        <p:nvSpPr>
          <p:cNvPr id="6" name="TextBox 5"/>
          <p:cNvSpPr txBox="1"/>
          <p:nvPr/>
        </p:nvSpPr>
        <p:spPr>
          <a:xfrm>
            <a:off x="2030332" y="2345453"/>
            <a:ext cx="2492937" cy="300082"/>
          </a:xfrm>
          <a:prstGeom prst="rect">
            <a:avLst/>
          </a:prstGeom>
          <a:solidFill>
            <a:srgbClr val="CCFFCC"/>
          </a:solidFill>
        </p:spPr>
        <p:style>
          <a:lnRef idx="0">
            <a:schemeClr val="dk1"/>
          </a:lnRef>
          <a:fillRef idx="3">
            <a:schemeClr val="dk1"/>
          </a:fillRef>
          <a:effectRef idx="3">
            <a:schemeClr val="dk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Midgut</a:t>
            </a:r>
            <a:r>
              <a:rPr lang="en-US" sz="1350" b="1" kern="0" dirty="0">
                <a:solidFill>
                  <a:srgbClr val="000000"/>
                </a:solidFill>
                <a:latin typeface="Calibri" panose="020F0502020204030204" pitchFamily="34" charset="0"/>
                <a:ea typeface="Tahoma"/>
                <a:cs typeface="Tahoma"/>
              </a:rPr>
              <a:t> NETs (Carcinoid Tumor)</a:t>
            </a:r>
          </a:p>
        </p:txBody>
      </p:sp>
      <p:sp>
        <p:nvSpPr>
          <p:cNvPr id="9" name="TextBox 8"/>
          <p:cNvSpPr txBox="1"/>
          <p:nvPr/>
        </p:nvSpPr>
        <p:spPr>
          <a:xfrm>
            <a:off x="4879840" y="1788913"/>
            <a:ext cx="1885950" cy="300082"/>
          </a:xfrm>
          <a:prstGeom prst="rect">
            <a:avLst/>
          </a:prstGeom>
          <a:solidFill>
            <a:srgbClr val="CCFFCC"/>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Resectable</a:t>
            </a:r>
            <a:endParaRPr lang="en-US" sz="1350" b="1" kern="0" dirty="0">
              <a:solidFill>
                <a:srgbClr val="000000"/>
              </a:solidFill>
              <a:latin typeface="Calibri" panose="020F0502020204030204" pitchFamily="34" charset="0"/>
              <a:ea typeface="Tahoma"/>
              <a:cs typeface="Tahoma"/>
            </a:endParaRPr>
          </a:p>
        </p:txBody>
      </p:sp>
      <p:sp>
        <p:nvSpPr>
          <p:cNvPr id="10" name="TextBox 9"/>
          <p:cNvSpPr txBox="1"/>
          <p:nvPr/>
        </p:nvSpPr>
        <p:spPr>
          <a:xfrm>
            <a:off x="4898288" y="2914239"/>
            <a:ext cx="1885950"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Not </a:t>
            </a:r>
            <a:r>
              <a:rPr lang="en-US" sz="1350" b="1" kern="0" dirty="0" err="1">
                <a:solidFill>
                  <a:srgbClr val="000000"/>
                </a:solidFill>
                <a:latin typeface="Calibri" panose="020F0502020204030204" pitchFamily="34" charset="0"/>
                <a:ea typeface="Tahoma"/>
                <a:cs typeface="Tahoma"/>
              </a:rPr>
              <a:t>Resectable</a:t>
            </a:r>
            <a:endParaRPr lang="en-US" sz="1350" b="1" kern="0" dirty="0">
              <a:solidFill>
                <a:srgbClr val="000000"/>
              </a:solidFill>
              <a:latin typeface="Calibri" panose="020F0502020204030204" pitchFamily="34" charset="0"/>
              <a:ea typeface="Tahoma"/>
              <a:cs typeface="Tahoma"/>
            </a:endParaRPr>
          </a:p>
        </p:txBody>
      </p:sp>
      <p:sp>
        <p:nvSpPr>
          <p:cNvPr id="11" name="TextBox 10"/>
          <p:cNvSpPr txBox="1"/>
          <p:nvPr/>
        </p:nvSpPr>
        <p:spPr>
          <a:xfrm>
            <a:off x="7172912" y="1788913"/>
            <a:ext cx="2971800" cy="300082"/>
          </a:xfrm>
          <a:prstGeom prst="rect">
            <a:avLst/>
          </a:prstGeom>
          <a:solidFill>
            <a:srgbClr val="CCFFCC"/>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Resect primary tumor and metastases</a:t>
            </a:r>
          </a:p>
        </p:txBody>
      </p:sp>
      <p:sp>
        <p:nvSpPr>
          <p:cNvPr id="17" name="TextBox 16"/>
          <p:cNvSpPr txBox="1"/>
          <p:nvPr/>
        </p:nvSpPr>
        <p:spPr>
          <a:xfrm>
            <a:off x="3737290" y="3605424"/>
            <a:ext cx="4207948" cy="300082"/>
          </a:xfrm>
          <a:prstGeom prst="rect">
            <a:avLst/>
          </a:prstGeom>
          <a:solidFill>
            <a:srgbClr val="CCFFCC"/>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disease/Symptomatic bulky disease?</a:t>
            </a:r>
          </a:p>
        </p:txBody>
      </p:sp>
      <p:cxnSp>
        <p:nvCxnSpPr>
          <p:cNvPr id="22" name="Elbow Connector 21"/>
          <p:cNvCxnSpPr>
            <a:stCxn id="6" idx="3"/>
            <a:endCxn id="9" idx="1"/>
          </p:cNvCxnSpPr>
          <p:nvPr/>
        </p:nvCxnSpPr>
        <p:spPr>
          <a:xfrm flipV="1">
            <a:off x="4523266" y="1938954"/>
            <a:ext cx="356574" cy="556540"/>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6" idx="3"/>
            <a:endCxn id="10" idx="1"/>
          </p:cNvCxnSpPr>
          <p:nvPr/>
        </p:nvCxnSpPr>
        <p:spPr>
          <a:xfrm>
            <a:off x="4523266" y="2495494"/>
            <a:ext cx="375022" cy="568786"/>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9" idx="3"/>
            <a:endCxn id="11" idx="1"/>
          </p:cNvCxnSpPr>
          <p:nvPr/>
        </p:nvCxnSpPr>
        <p:spPr>
          <a:xfrm>
            <a:off x="6765790" y="1938954"/>
            <a:ext cx="407122" cy="0"/>
          </a:xfrm>
          <a:prstGeom prst="straightConnector1">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6" name="Elbow Connector 35"/>
          <p:cNvCxnSpPr>
            <a:stCxn id="10" idx="2"/>
            <a:endCxn id="17" idx="0"/>
          </p:cNvCxnSpPr>
          <p:nvPr/>
        </p:nvCxnSpPr>
        <p:spPr>
          <a:xfrm rot="16200000" flipH="1">
            <a:off x="5645715" y="3409874"/>
            <a:ext cx="391103" cy="1"/>
          </a:xfrm>
          <a:prstGeom prst="bentConnector3">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1" name="Elbow Connector 40"/>
          <p:cNvCxnSpPr>
            <a:stCxn id="17" idx="2"/>
            <a:endCxn id="35" idx="0"/>
          </p:cNvCxnSpPr>
          <p:nvPr/>
        </p:nvCxnSpPr>
        <p:spPr>
          <a:xfrm rot="5400000">
            <a:off x="4971597" y="3650212"/>
            <a:ext cx="614377" cy="1124964"/>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3" name="Elbow Connector 42"/>
          <p:cNvCxnSpPr>
            <a:stCxn id="17" idx="2"/>
            <a:endCxn id="38" idx="0"/>
          </p:cNvCxnSpPr>
          <p:nvPr/>
        </p:nvCxnSpPr>
        <p:spPr>
          <a:xfrm rot="16200000" flipH="1">
            <a:off x="6429525" y="3317245"/>
            <a:ext cx="619932" cy="1796454"/>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7330199" y="4525438"/>
            <a:ext cx="615043"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cxnSp>
        <p:nvCxnSpPr>
          <p:cNvPr id="58" name="Elbow Connector 57"/>
          <p:cNvCxnSpPr>
            <a:stCxn id="37" idx="2"/>
            <a:endCxn id="77" idx="0"/>
          </p:cNvCxnSpPr>
          <p:nvPr/>
        </p:nvCxnSpPr>
        <p:spPr>
          <a:xfrm rot="16200000" flipH="1">
            <a:off x="4667146" y="4211900"/>
            <a:ext cx="648337" cy="1864471"/>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62" name="Elbow Connector 61"/>
          <p:cNvCxnSpPr>
            <a:stCxn id="38" idx="2"/>
            <a:endCxn id="77" idx="0"/>
          </p:cNvCxnSpPr>
          <p:nvPr/>
        </p:nvCxnSpPr>
        <p:spPr>
          <a:xfrm rot="5400000">
            <a:off x="6459242" y="4289829"/>
            <a:ext cx="642782" cy="1714171"/>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76" name="TextBox 75"/>
          <p:cNvSpPr txBox="1"/>
          <p:nvPr/>
        </p:nvSpPr>
        <p:spPr>
          <a:xfrm>
            <a:off x="6087911" y="4217512"/>
            <a:ext cx="1523515" cy="300082"/>
          </a:xfrm>
          <a:prstGeom prst="rect">
            <a:avLst/>
          </a:prstGeom>
          <a:noFill/>
        </p:spPr>
        <p:txBody>
          <a:bodyPr wrap="square" rtlCol="0" anchor="ctr">
            <a:spAutoFit/>
          </a:bodyPr>
          <a:lstStyle/>
          <a:p>
            <a:pPr algn="r" defTabSz="685800" fontAlgn="auto">
              <a:spcBef>
                <a:spcPts val="0"/>
              </a:spcBef>
              <a:spcAft>
                <a:spcPts val="0"/>
              </a:spcAft>
              <a:defRPr/>
            </a:pPr>
            <a:r>
              <a:rPr lang="en-US" sz="1350" b="1" kern="0" dirty="0">
                <a:solidFill>
                  <a:srgbClr val="FFFFFF"/>
                </a:solidFill>
                <a:latin typeface="Calibri" panose="020F0502020204030204" pitchFamily="34" charset="0"/>
              </a:rPr>
              <a:t>Therapy Naive</a:t>
            </a:r>
          </a:p>
        </p:txBody>
      </p:sp>
      <p:sp>
        <p:nvSpPr>
          <p:cNvPr id="77" name="TextBox 76"/>
          <p:cNvSpPr txBox="1"/>
          <p:nvPr/>
        </p:nvSpPr>
        <p:spPr>
          <a:xfrm>
            <a:off x="5081306" y="5468302"/>
            <a:ext cx="1684487"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Clinical Trials</a:t>
            </a:r>
          </a:p>
        </p:txBody>
      </p:sp>
      <p:sp>
        <p:nvSpPr>
          <p:cNvPr id="131" name="TextBox 130"/>
          <p:cNvSpPr txBox="1"/>
          <p:nvPr/>
        </p:nvSpPr>
        <p:spPr>
          <a:xfrm>
            <a:off x="6096000" y="3947086"/>
            <a:ext cx="307522" cy="300082"/>
          </a:xfrm>
          <a:prstGeom prst="rect">
            <a:avLst/>
          </a:prstGeom>
          <a:noFill/>
          <a:ln w="38100">
            <a:noFill/>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sp>
        <p:nvSpPr>
          <p:cNvPr id="132" name="TextBox 131"/>
          <p:cNvSpPr txBox="1"/>
          <p:nvPr/>
        </p:nvSpPr>
        <p:spPr>
          <a:xfrm>
            <a:off x="5112530" y="3947086"/>
            <a:ext cx="307522" cy="300082"/>
          </a:xfrm>
          <a:prstGeom prst="rect">
            <a:avLst/>
          </a:prstGeom>
          <a:noFill/>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sp>
        <p:nvSpPr>
          <p:cNvPr id="35" name="TextBox 34"/>
          <p:cNvSpPr txBox="1"/>
          <p:nvPr/>
        </p:nvSpPr>
        <p:spPr>
          <a:xfrm>
            <a:off x="4394490" y="4519883"/>
            <a:ext cx="643620"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sp>
        <p:nvSpPr>
          <p:cNvPr id="37" name="TextBox 36"/>
          <p:cNvSpPr txBox="1"/>
          <p:nvPr/>
        </p:nvSpPr>
        <p:spPr>
          <a:xfrm>
            <a:off x="3751557" y="4519883"/>
            <a:ext cx="615043"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cxnSp>
        <p:nvCxnSpPr>
          <p:cNvPr id="85" name="Elbow Connector 84"/>
          <p:cNvCxnSpPr/>
          <p:nvPr/>
        </p:nvCxnSpPr>
        <p:spPr>
          <a:xfrm rot="5400000">
            <a:off x="4642983" y="3321600"/>
            <a:ext cx="614377" cy="1782188"/>
          </a:xfrm>
          <a:prstGeom prst="bentConnector3">
            <a:avLst>
              <a:gd name="adj1" fmla="val 50000"/>
            </a:avLst>
          </a:prstGeom>
          <a:ln w="38100">
            <a:solidFill>
              <a:srgbClr val="FFFF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841051" y="5475742"/>
            <a:ext cx="1104191" cy="300082"/>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sp>
        <p:nvSpPr>
          <p:cNvPr id="29" name="TextBox 28"/>
          <p:cNvSpPr txBox="1"/>
          <p:nvPr/>
        </p:nvSpPr>
        <p:spPr>
          <a:xfrm>
            <a:off x="3751084" y="5468302"/>
            <a:ext cx="1287026"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Everolimus</a:t>
            </a:r>
            <a:endParaRPr lang="en-US" sz="1350" b="1" kern="0" dirty="0">
              <a:solidFill>
                <a:srgbClr val="000000"/>
              </a:solidFill>
              <a:latin typeface="Calibri" panose="020F0502020204030204" pitchFamily="34" charset="0"/>
              <a:ea typeface="Tahoma"/>
              <a:cs typeface="Tahoma"/>
            </a:endParaRPr>
          </a:p>
        </p:txBody>
      </p:sp>
      <p:cxnSp>
        <p:nvCxnSpPr>
          <p:cNvPr id="7" name="Elbow Connector 6"/>
          <p:cNvCxnSpPr>
            <a:endCxn id="29" idx="0"/>
          </p:cNvCxnSpPr>
          <p:nvPr/>
        </p:nvCxnSpPr>
        <p:spPr>
          <a:xfrm rot="5400000">
            <a:off x="4228642" y="4980635"/>
            <a:ext cx="653629" cy="321711"/>
          </a:xfrm>
          <a:prstGeom prst="bentConnector3">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a:endCxn id="27" idx="0"/>
          </p:cNvCxnSpPr>
          <p:nvPr/>
        </p:nvCxnSpPr>
        <p:spPr>
          <a:xfrm rot="5400000">
            <a:off x="7179492" y="5017980"/>
            <a:ext cx="671421" cy="244109"/>
          </a:xfrm>
          <a:prstGeom prst="bentConnector3">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1" name="Title 2"/>
          <p:cNvSpPr txBox="1">
            <a:spLocks/>
          </p:cNvSpPr>
          <p:nvPr/>
        </p:nvSpPr>
        <p:spPr>
          <a:xfrm>
            <a:off x="2911770" y="158956"/>
            <a:ext cx="7655442" cy="911584"/>
          </a:xfr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3600" kern="0" dirty="0" err="1">
                <a:solidFill>
                  <a:srgbClr val="FFFF99"/>
                </a:solidFill>
                <a:latin typeface="Calibri" panose="020F0502020204030204" pitchFamily="34" charset="0"/>
              </a:rPr>
              <a:t>Unresectable</a:t>
            </a:r>
            <a:r>
              <a:rPr lang="en-US" sz="3600" kern="0" dirty="0">
                <a:solidFill>
                  <a:srgbClr val="FFFF99"/>
                </a:solidFill>
                <a:latin typeface="Calibri" panose="020F0502020204030204" pitchFamily="34" charset="0"/>
              </a:rPr>
              <a:t>/Metastatic </a:t>
            </a:r>
            <a:r>
              <a:rPr lang="en-US" sz="3600" kern="0" dirty="0" err="1">
                <a:solidFill>
                  <a:srgbClr val="FFFF99"/>
                </a:solidFill>
                <a:latin typeface="Calibri" panose="020F0502020204030204" pitchFamily="34" charset="0"/>
              </a:rPr>
              <a:t>Midgut</a:t>
            </a:r>
            <a:r>
              <a:rPr lang="en-US" sz="3600" kern="0" dirty="0">
                <a:solidFill>
                  <a:srgbClr val="FFFF99"/>
                </a:solidFill>
                <a:latin typeface="Calibri" panose="020F0502020204030204" pitchFamily="34" charset="0"/>
              </a:rPr>
              <a:t> NETs</a:t>
            </a:r>
            <a:endParaRPr lang="en-US" sz="2400" kern="0" dirty="0">
              <a:solidFill>
                <a:srgbClr val="FFFF99"/>
              </a:solidFill>
              <a:latin typeface="Calibri" panose="020F0502020204030204" pitchFamily="34" charset="0"/>
            </a:endParaRPr>
          </a:p>
        </p:txBody>
      </p:sp>
    </p:spTree>
    <p:extLst>
      <p:ext uri="{BB962C8B-B14F-4D97-AF65-F5344CB8AC3E}">
        <p14:creationId xmlns:p14="http://schemas.microsoft.com/office/powerpoint/2010/main" val="332404928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5902785" y="5137526"/>
            <a:ext cx="2202562" cy="300082"/>
          </a:xfrm>
          <a:prstGeom prst="rect">
            <a:avLst/>
          </a:prstGeom>
          <a:noFill/>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 Disease</a:t>
            </a:r>
          </a:p>
        </p:txBody>
      </p:sp>
      <p:sp>
        <p:nvSpPr>
          <p:cNvPr id="6" name="TextBox 5"/>
          <p:cNvSpPr txBox="1"/>
          <p:nvPr/>
        </p:nvSpPr>
        <p:spPr>
          <a:xfrm>
            <a:off x="2030332" y="2345453"/>
            <a:ext cx="2492937" cy="300082"/>
          </a:xfrm>
          <a:prstGeom prst="rect">
            <a:avLst/>
          </a:prstGeom>
          <a:solidFill>
            <a:srgbClr val="CCFFCC"/>
          </a:solidFill>
        </p:spPr>
        <p:style>
          <a:lnRef idx="0">
            <a:schemeClr val="dk1"/>
          </a:lnRef>
          <a:fillRef idx="3">
            <a:schemeClr val="dk1"/>
          </a:fillRef>
          <a:effectRef idx="3">
            <a:schemeClr val="dk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Midgut</a:t>
            </a:r>
            <a:r>
              <a:rPr lang="en-US" sz="1350" b="1" kern="0" dirty="0">
                <a:solidFill>
                  <a:srgbClr val="000000"/>
                </a:solidFill>
                <a:latin typeface="Calibri" panose="020F0502020204030204" pitchFamily="34" charset="0"/>
                <a:ea typeface="Tahoma"/>
                <a:cs typeface="Tahoma"/>
              </a:rPr>
              <a:t> NETs (Carcinoid Tumor)</a:t>
            </a:r>
          </a:p>
        </p:txBody>
      </p:sp>
      <p:sp>
        <p:nvSpPr>
          <p:cNvPr id="9" name="TextBox 8"/>
          <p:cNvSpPr txBox="1"/>
          <p:nvPr/>
        </p:nvSpPr>
        <p:spPr>
          <a:xfrm>
            <a:off x="4879840" y="1788913"/>
            <a:ext cx="1885950" cy="300082"/>
          </a:xfrm>
          <a:prstGeom prst="rect">
            <a:avLst/>
          </a:prstGeom>
          <a:solidFill>
            <a:srgbClr val="CCFFCC"/>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Resectable</a:t>
            </a:r>
            <a:endParaRPr lang="en-US" sz="1350" b="1" kern="0" dirty="0">
              <a:solidFill>
                <a:srgbClr val="000000"/>
              </a:solidFill>
              <a:latin typeface="Calibri" panose="020F0502020204030204" pitchFamily="34" charset="0"/>
              <a:ea typeface="Tahoma"/>
              <a:cs typeface="Tahoma"/>
            </a:endParaRPr>
          </a:p>
        </p:txBody>
      </p:sp>
      <p:sp>
        <p:nvSpPr>
          <p:cNvPr id="10" name="TextBox 9"/>
          <p:cNvSpPr txBox="1"/>
          <p:nvPr/>
        </p:nvSpPr>
        <p:spPr>
          <a:xfrm>
            <a:off x="4898288" y="2914239"/>
            <a:ext cx="1885950"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Not </a:t>
            </a:r>
            <a:r>
              <a:rPr lang="en-US" sz="1350" b="1" kern="0" dirty="0" err="1">
                <a:solidFill>
                  <a:srgbClr val="000000"/>
                </a:solidFill>
                <a:latin typeface="Calibri" panose="020F0502020204030204" pitchFamily="34" charset="0"/>
                <a:ea typeface="Tahoma"/>
                <a:cs typeface="Tahoma"/>
              </a:rPr>
              <a:t>Resectable</a:t>
            </a:r>
            <a:endParaRPr lang="en-US" sz="1350" b="1" kern="0" dirty="0">
              <a:solidFill>
                <a:srgbClr val="000000"/>
              </a:solidFill>
              <a:latin typeface="Calibri" panose="020F0502020204030204" pitchFamily="34" charset="0"/>
              <a:ea typeface="Tahoma"/>
              <a:cs typeface="Tahoma"/>
            </a:endParaRPr>
          </a:p>
        </p:txBody>
      </p:sp>
      <p:sp>
        <p:nvSpPr>
          <p:cNvPr id="11" name="TextBox 10"/>
          <p:cNvSpPr txBox="1"/>
          <p:nvPr/>
        </p:nvSpPr>
        <p:spPr>
          <a:xfrm>
            <a:off x="7172912" y="1788913"/>
            <a:ext cx="2971800" cy="300082"/>
          </a:xfrm>
          <a:prstGeom prst="rect">
            <a:avLst/>
          </a:prstGeom>
          <a:solidFill>
            <a:srgbClr val="CCFFCC"/>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Resect primary tumor and metastases</a:t>
            </a:r>
          </a:p>
        </p:txBody>
      </p:sp>
      <p:sp>
        <p:nvSpPr>
          <p:cNvPr id="17" name="TextBox 16"/>
          <p:cNvSpPr txBox="1"/>
          <p:nvPr/>
        </p:nvSpPr>
        <p:spPr>
          <a:xfrm>
            <a:off x="3737290" y="3605424"/>
            <a:ext cx="4207948" cy="300082"/>
          </a:xfrm>
          <a:prstGeom prst="rect">
            <a:avLst/>
          </a:prstGeom>
          <a:solidFill>
            <a:srgbClr val="CCFFCC"/>
          </a:solidFill>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disease/Symptomatic bulky disease?</a:t>
            </a:r>
          </a:p>
        </p:txBody>
      </p:sp>
      <p:cxnSp>
        <p:nvCxnSpPr>
          <p:cNvPr id="22" name="Elbow Connector 21"/>
          <p:cNvCxnSpPr/>
          <p:nvPr/>
        </p:nvCxnSpPr>
        <p:spPr>
          <a:xfrm flipV="1">
            <a:off x="4523266" y="1923558"/>
            <a:ext cx="356574" cy="556540"/>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6" idx="3"/>
            <a:endCxn id="10" idx="1"/>
          </p:cNvCxnSpPr>
          <p:nvPr/>
        </p:nvCxnSpPr>
        <p:spPr>
          <a:xfrm>
            <a:off x="4523266" y="2495494"/>
            <a:ext cx="375022" cy="568786"/>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9" idx="3"/>
            <a:endCxn id="11" idx="1"/>
          </p:cNvCxnSpPr>
          <p:nvPr/>
        </p:nvCxnSpPr>
        <p:spPr>
          <a:xfrm>
            <a:off x="6765790" y="1938954"/>
            <a:ext cx="407122" cy="0"/>
          </a:xfrm>
          <a:prstGeom prst="straightConnector1">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6" name="Elbow Connector 35"/>
          <p:cNvCxnSpPr>
            <a:stCxn id="10" idx="2"/>
            <a:endCxn id="17" idx="0"/>
          </p:cNvCxnSpPr>
          <p:nvPr/>
        </p:nvCxnSpPr>
        <p:spPr>
          <a:xfrm rot="16200000" flipH="1">
            <a:off x="5645715" y="3409874"/>
            <a:ext cx="391103" cy="1"/>
          </a:xfrm>
          <a:prstGeom prst="bentConnector3">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1" name="Elbow Connector 40"/>
          <p:cNvCxnSpPr>
            <a:stCxn id="17" idx="2"/>
            <a:endCxn id="35" idx="0"/>
          </p:cNvCxnSpPr>
          <p:nvPr/>
        </p:nvCxnSpPr>
        <p:spPr>
          <a:xfrm rot="5400000">
            <a:off x="4971597" y="3650212"/>
            <a:ext cx="614377" cy="1124964"/>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3" name="Elbow Connector 42"/>
          <p:cNvCxnSpPr>
            <a:stCxn id="17" idx="2"/>
            <a:endCxn id="38" idx="0"/>
          </p:cNvCxnSpPr>
          <p:nvPr/>
        </p:nvCxnSpPr>
        <p:spPr>
          <a:xfrm rot="16200000" flipH="1">
            <a:off x="6429525" y="3317245"/>
            <a:ext cx="619932" cy="1796454"/>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7330199" y="4525438"/>
            <a:ext cx="615043"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cxnSp>
        <p:nvCxnSpPr>
          <p:cNvPr id="58" name="Elbow Connector 57"/>
          <p:cNvCxnSpPr>
            <a:stCxn id="37" idx="2"/>
            <a:endCxn id="77" idx="0"/>
          </p:cNvCxnSpPr>
          <p:nvPr/>
        </p:nvCxnSpPr>
        <p:spPr>
          <a:xfrm rot="16200000" flipH="1">
            <a:off x="4667146" y="4211900"/>
            <a:ext cx="648337" cy="1864471"/>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62" name="Elbow Connector 61"/>
          <p:cNvCxnSpPr>
            <a:stCxn id="38" idx="2"/>
            <a:endCxn id="77" idx="0"/>
          </p:cNvCxnSpPr>
          <p:nvPr/>
        </p:nvCxnSpPr>
        <p:spPr>
          <a:xfrm rot="5400000">
            <a:off x="6459242" y="4289829"/>
            <a:ext cx="642782" cy="1714171"/>
          </a:xfrm>
          <a:prstGeom prst="bentConnector3">
            <a:avLst>
              <a:gd name="adj1" fmla="val 50000"/>
            </a:avLst>
          </a:prstGeom>
          <a:ln w="38100">
            <a:solidFill>
              <a:srgbClr val="FFFF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76" name="TextBox 75"/>
          <p:cNvSpPr txBox="1"/>
          <p:nvPr/>
        </p:nvSpPr>
        <p:spPr>
          <a:xfrm>
            <a:off x="6087911" y="4217512"/>
            <a:ext cx="1523515" cy="300082"/>
          </a:xfrm>
          <a:prstGeom prst="rect">
            <a:avLst/>
          </a:prstGeom>
          <a:noFill/>
        </p:spPr>
        <p:txBody>
          <a:bodyPr wrap="square" rtlCol="0" anchor="ctr">
            <a:spAutoFit/>
          </a:bodyPr>
          <a:lstStyle/>
          <a:p>
            <a:pPr algn="r" defTabSz="685800" fontAlgn="auto">
              <a:spcBef>
                <a:spcPts val="0"/>
              </a:spcBef>
              <a:spcAft>
                <a:spcPts val="0"/>
              </a:spcAft>
              <a:defRPr/>
            </a:pPr>
            <a:r>
              <a:rPr lang="en-US" sz="1350" b="1" kern="0" dirty="0">
                <a:solidFill>
                  <a:srgbClr val="FFFFFF"/>
                </a:solidFill>
                <a:latin typeface="Calibri" panose="020F0502020204030204" pitchFamily="34" charset="0"/>
              </a:rPr>
              <a:t>Therapy Naive</a:t>
            </a:r>
          </a:p>
        </p:txBody>
      </p:sp>
      <p:sp>
        <p:nvSpPr>
          <p:cNvPr id="77" name="TextBox 76"/>
          <p:cNvSpPr txBox="1"/>
          <p:nvPr/>
        </p:nvSpPr>
        <p:spPr>
          <a:xfrm>
            <a:off x="5081306" y="5468302"/>
            <a:ext cx="1684487"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Clinical Trials</a:t>
            </a:r>
          </a:p>
        </p:txBody>
      </p:sp>
      <p:sp>
        <p:nvSpPr>
          <p:cNvPr id="131" name="TextBox 130"/>
          <p:cNvSpPr txBox="1"/>
          <p:nvPr/>
        </p:nvSpPr>
        <p:spPr>
          <a:xfrm>
            <a:off x="6096000" y="3947086"/>
            <a:ext cx="307522" cy="300082"/>
          </a:xfrm>
          <a:prstGeom prst="rect">
            <a:avLst/>
          </a:prstGeom>
          <a:noFill/>
          <a:ln w="38100">
            <a:noFill/>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sp>
        <p:nvSpPr>
          <p:cNvPr id="132" name="TextBox 131"/>
          <p:cNvSpPr txBox="1"/>
          <p:nvPr/>
        </p:nvSpPr>
        <p:spPr>
          <a:xfrm>
            <a:off x="5112530" y="3947086"/>
            <a:ext cx="307522" cy="300082"/>
          </a:xfrm>
          <a:prstGeom prst="rect">
            <a:avLst/>
          </a:prstGeom>
          <a:noFill/>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sp>
        <p:nvSpPr>
          <p:cNvPr id="35" name="TextBox 34"/>
          <p:cNvSpPr txBox="1"/>
          <p:nvPr/>
        </p:nvSpPr>
        <p:spPr>
          <a:xfrm>
            <a:off x="4394490" y="4519883"/>
            <a:ext cx="643620"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sp>
        <p:nvSpPr>
          <p:cNvPr id="37" name="TextBox 36"/>
          <p:cNvSpPr txBox="1"/>
          <p:nvPr/>
        </p:nvSpPr>
        <p:spPr>
          <a:xfrm>
            <a:off x="3751557" y="4519883"/>
            <a:ext cx="615043"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cxnSp>
        <p:nvCxnSpPr>
          <p:cNvPr id="85" name="Elbow Connector 84"/>
          <p:cNvCxnSpPr>
            <a:stCxn id="17" idx="2"/>
            <a:endCxn id="37" idx="0"/>
          </p:cNvCxnSpPr>
          <p:nvPr/>
        </p:nvCxnSpPr>
        <p:spPr>
          <a:xfrm rot="5400000">
            <a:off x="4642985" y="3321600"/>
            <a:ext cx="614377" cy="1782188"/>
          </a:xfrm>
          <a:prstGeom prst="bentConnector3">
            <a:avLst>
              <a:gd name="adj1" fmla="val 50000"/>
            </a:avLst>
          </a:prstGeom>
          <a:ln w="38100">
            <a:solidFill>
              <a:srgbClr val="FFFF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841051" y="5475742"/>
            <a:ext cx="1104191" cy="300082"/>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sp>
        <p:nvSpPr>
          <p:cNvPr id="29" name="TextBox 28"/>
          <p:cNvSpPr txBox="1"/>
          <p:nvPr/>
        </p:nvSpPr>
        <p:spPr>
          <a:xfrm>
            <a:off x="3751084" y="5468302"/>
            <a:ext cx="1287026" cy="300082"/>
          </a:xfrm>
          <a:prstGeom prst="rect">
            <a:avLst/>
          </a:prstGeom>
          <a:solidFill>
            <a:srgbClr val="CCFFCC"/>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Everolimus</a:t>
            </a:r>
            <a:endParaRPr lang="en-US" sz="1350" b="1" kern="0" dirty="0">
              <a:solidFill>
                <a:srgbClr val="000000"/>
              </a:solidFill>
              <a:latin typeface="Calibri" panose="020F0502020204030204" pitchFamily="34" charset="0"/>
              <a:ea typeface="Tahoma"/>
              <a:cs typeface="Tahoma"/>
            </a:endParaRPr>
          </a:p>
        </p:txBody>
      </p:sp>
      <p:cxnSp>
        <p:nvCxnSpPr>
          <p:cNvPr id="7" name="Elbow Connector 6"/>
          <p:cNvCxnSpPr>
            <a:endCxn id="29" idx="0"/>
          </p:cNvCxnSpPr>
          <p:nvPr/>
        </p:nvCxnSpPr>
        <p:spPr>
          <a:xfrm rot="5400000">
            <a:off x="4228642" y="4980635"/>
            <a:ext cx="653629" cy="321711"/>
          </a:xfrm>
          <a:prstGeom prst="bentConnector3">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a:endCxn id="27" idx="0"/>
          </p:cNvCxnSpPr>
          <p:nvPr/>
        </p:nvCxnSpPr>
        <p:spPr>
          <a:xfrm rot="5400000">
            <a:off x="7179492" y="5017980"/>
            <a:ext cx="671421" cy="244109"/>
          </a:xfrm>
          <a:prstGeom prst="bentConnector3">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Elbow Connector 46"/>
          <p:cNvCxnSpPr/>
          <p:nvPr/>
        </p:nvCxnSpPr>
        <p:spPr>
          <a:xfrm>
            <a:off x="4523269" y="2487256"/>
            <a:ext cx="349601" cy="1847"/>
          </a:xfrm>
          <a:prstGeom prst="bentConnector3">
            <a:avLst/>
          </a:prstGeom>
          <a:ln w="3810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Elbow Connector 47"/>
          <p:cNvCxnSpPr/>
          <p:nvPr/>
        </p:nvCxnSpPr>
        <p:spPr>
          <a:xfrm flipV="1">
            <a:off x="6758819" y="2487256"/>
            <a:ext cx="412677" cy="1847"/>
          </a:xfrm>
          <a:prstGeom prst="bent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4879840" y="2345454"/>
            <a:ext cx="1885950" cy="327722"/>
          </a:xfrm>
          <a:prstGeom prst="rect">
            <a:avLst/>
          </a:prstGeom>
          <a:solidFill>
            <a:schemeClr val="accent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1350" b="1" kern="0" dirty="0">
                <a:solidFill>
                  <a:srgbClr val="FFFFFF"/>
                </a:solidFill>
                <a:effectLst>
                  <a:outerShdw blurRad="38100" dist="38100" dir="2700000" algn="tl">
                    <a:srgbClr val="000000">
                      <a:alpha val="43137"/>
                    </a:srgbClr>
                  </a:outerShdw>
                </a:effectLst>
                <a:latin typeface="Calibri" panose="020F0502020204030204" pitchFamily="34" charset="0"/>
                <a:ea typeface="Tahoma"/>
                <a:cs typeface="Tahoma"/>
              </a:rPr>
              <a:t>Borderline </a:t>
            </a:r>
            <a:r>
              <a:rPr lang="en-US" sz="1350" b="1" kern="0" dirty="0" err="1">
                <a:solidFill>
                  <a:srgbClr val="FFFFFF"/>
                </a:solidFill>
                <a:effectLst>
                  <a:outerShdw blurRad="38100" dist="38100" dir="2700000" algn="tl">
                    <a:srgbClr val="000000">
                      <a:alpha val="43137"/>
                    </a:srgbClr>
                  </a:outerShdw>
                </a:effectLst>
                <a:latin typeface="Calibri" panose="020F0502020204030204" pitchFamily="34" charset="0"/>
                <a:ea typeface="Tahoma"/>
                <a:cs typeface="Tahoma"/>
              </a:rPr>
              <a:t>Resectable</a:t>
            </a:r>
            <a:endParaRPr lang="en-US" sz="1350" b="1" kern="0" dirty="0">
              <a:solidFill>
                <a:srgbClr val="FFFFFF"/>
              </a:solidFill>
              <a:effectLst>
                <a:outerShdw blurRad="38100" dist="38100" dir="2700000" algn="tl">
                  <a:srgbClr val="000000">
                    <a:alpha val="43137"/>
                  </a:srgbClr>
                </a:outerShdw>
              </a:effectLst>
              <a:latin typeface="Calibri" panose="020F0502020204030204" pitchFamily="34" charset="0"/>
              <a:ea typeface="Tahoma"/>
              <a:cs typeface="Tahoma"/>
            </a:endParaRPr>
          </a:p>
        </p:txBody>
      </p:sp>
      <p:sp>
        <p:nvSpPr>
          <p:cNvPr id="50" name="Rectangle 49"/>
          <p:cNvSpPr/>
          <p:nvPr/>
        </p:nvSpPr>
        <p:spPr>
          <a:xfrm>
            <a:off x="7171497" y="2350004"/>
            <a:ext cx="2971799" cy="303021"/>
          </a:xfrm>
          <a:prstGeom prst="rect">
            <a:avLst/>
          </a:prstGeom>
          <a:solidFill>
            <a:schemeClr val="accent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1350" b="1" kern="0" dirty="0" err="1">
                <a:solidFill>
                  <a:srgbClr val="FFFFFF"/>
                </a:solidFill>
                <a:effectLst>
                  <a:outerShdw blurRad="38100" dist="38100" dir="2700000" algn="tl">
                    <a:srgbClr val="000000">
                      <a:alpha val="43137"/>
                    </a:srgbClr>
                  </a:outerShdw>
                </a:effectLst>
                <a:latin typeface="Calibri" panose="020F0502020204030204" pitchFamily="34" charset="0"/>
                <a:ea typeface="Tahoma"/>
                <a:cs typeface="Tahoma"/>
              </a:rPr>
              <a:t>Cytoreductive</a:t>
            </a:r>
            <a:r>
              <a:rPr lang="en-US" sz="1350" b="1" kern="0" dirty="0">
                <a:solidFill>
                  <a:srgbClr val="FFFFFF"/>
                </a:solidFill>
                <a:effectLst>
                  <a:outerShdw blurRad="38100" dist="38100" dir="2700000" algn="tl">
                    <a:srgbClr val="000000">
                      <a:alpha val="43137"/>
                    </a:srgbClr>
                  </a:outerShdw>
                </a:effectLst>
                <a:latin typeface="Calibri" panose="020F0502020204030204" pitchFamily="34" charset="0"/>
                <a:ea typeface="Tahoma"/>
                <a:cs typeface="Tahoma"/>
              </a:rPr>
              <a:t> PRRT</a:t>
            </a:r>
          </a:p>
        </p:txBody>
      </p:sp>
      <p:sp>
        <p:nvSpPr>
          <p:cNvPr id="51" name="Rectangle 50"/>
          <p:cNvSpPr/>
          <p:nvPr/>
        </p:nvSpPr>
        <p:spPr>
          <a:xfrm>
            <a:off x="7171497" y="2891624"/>
            <a:ext cx="2971799" cy="572795"/>
          </a:xfrm>
          <a:prstGeom prst="rect">
            <a:avLst/>
          </a:prstGeom>
          <a:solidFill>
            <a:schemeClr val="accent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1350" b="1" kern="0" dirty="0">
                <a:solidFill>
                  <a:srgbClr val="FFFFFF"/>
                </a:solidFill>
                <a:effectLst>
                  <a:outerShdw blurRad="38100" dist="38100" dir="2700000" algn="tl">
                    <a:srgbClr val="000000">
                      <a:alpha val="43137"/>
                    </a:srgbClr>
                  </a:outerShdw>
                </a:effectLst>
                <a:latin typeface="Calibri" panose="020F0502020204030204" pitchFamily="34" charset="0"/>
                <a:ea typeface="Tahoma"/>
                <a:cs typeface="Tahoma"/>
              </a:rPr>
              <a:t>Converted to </a:t>
            </a:r>
            <a:r>
              <a:rPr lang="en-US" sz="1350" b="1" kern="0" dirty="0" err="1">
                <a:solidFill>
                  <a:srgbClr val="FFFFFF"/>
                </a:solidFill>
                <a:effectLst>
                  <a:outerShdw blurRad="38100" dist="38100" dir="2700000" algn="tl">
                    <a:srgbClr val="000000">
                      <a:alpha val="43137"/>
                    </a:srgbClr>
                  </a:outerShdw>
                </a:effectLst>
                <a:latin typeface="Calibri" panose="020F0502020204030204" pitchFamily="34" charset="0"/>
                <a:ea typeface="Tahoma"/>
                <a:cs typeface="Tahoma"/>
              </a:rPr>
              <a:t>resectable</a:t>
            </a:r>
            <a:r>
              <a:rPr lang="en-US" sz="1350" b="1" kern="0" dirty="0">
                <a:solidFill>
                  <a:srgbClr val="FFFFFF"/>
                </a:solidFill>
                <a:effectLst>
                  <a:outerShdw blurRad="38100" dist="38100" dir="2700000" algn="tl">
                    <a:srgbClr val="000000">
                      <a:alpha val="43137"/>
                    </a:srgbClr>
                  </a:outerShdw>
                </a:effectLst>
                <a:latin typeface="Calibri" panose="020F0502020204030204" pitchFamily="34" charset="0"/>
                <a:ea typeface="Tahoma"/>
                <a:cs typeface="Tahoma"/>
              </a:rPr>
              <a:t> primary &amp; metastases</a:t>
            </a:r>
          </a:p>
        </p:txBody>
      </p:sp>
      <p:cxnSp>
        <p:nvCxnSpPr>
          <p:cNvPr id="59" name="Straight Arrow Connector 58"/>
          <p:cNvCxnSpPr/>
          <p:nvPr/>
        </p:nvCxnSpPr>
        <p:spPr>
          <a:xfrm flipH="1">
            <a:off x="8657396" y="2625752"/>
            <a:ext cx="1" cy="282842"/>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7" name="Rectangle 66"/>
          <p:cNvSpPr/>
          <p:nvPr/>
        </p:nvSpPr>
        <p:spPr>
          <a:xfrm>
            <a:off x="5081303" y="4537676"/>
            <a:ext cx="627594" cy="276999"/>
          </a:xfrm>
          <a:prstGeom prst="rect">
            <a:avLst/>
          </a:prstGeom>
          <a:solidFill>
            <a:schemeClr val="accent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r>
              <a:rPr lang="en-US" sz="1350" b="1" kern="0" dirty="0">
                <a:solidFill>
                  <a:srgbClr val="FFFFFF"/>
                </a:solidFill>
                <a:effectLst>
                  <a:outerShdw blurRad="38100" dist="38100" dir="2700000" algn="tl">
                    <a:srgbClr val="000000">
                      <a:alpha val="43137"/>
                    </a:srgbClr>
                  </a:outerShdw>
                </a:effectLst>
                <a:latin typeface="Calibri" panose="020F0502020204030204" pitchFamily="34" charset="0"/>
                <a:ea typeface="Tahoma"/>
                <a:cs typeface="Tahoma"/>
              </a:rPr>
              <a:t>PRRT</a:t>
            </a:r>
          </a:p>
        </p:txBody>
      </p:sp>
      <p:cxnSp>
        <p:nvCxnSpPr>
          <p:cNvPr id="68" name="Elbow Connector 67"/>
          <p:cNvCxnSpPr>
            <a:stCxn id="17" idx="2"/>
            <a:endCxn id="67" idx="0"/>
          </p:cNvCxnSpPr>
          <p:nvPr/>
        </p:nvCxnSpPr>
        <p:spPr>
          <a:xfrm rot="5400000">
            <a:off x="5302102" y="3998507"/>
            <a:ext cx="632167" cy="446164"/>
          </a:xfrm>
          <a:prstGeom prst="bent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40" name="Title 2"/>
          <p:cNvSpPr txBox="1">
            <a:spLocks/>
          </p:cNvSpPr>
          <p:nvPr/>
        </p:nvSpPr>
        <p:spPr>
          <a:xfrm>
            <a:off x="2911770" y="158956"/>
            <a:ext cx="7655442" cy="911584"/>
          </a:xfr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3600" kern="0" dirty="0" err="1">
                <a:solidFill>
                  <a:srgbClr val="FFFF99"/>
                </a:solidFill>
                <a:latin typeface="Calibri" panose="020F0502020204030204" pitchFamily="34" charset="0"/>
              </a:rPr>
              <a:t>Unresectable</a:t>
            </a:r>
            <a:r>
              <a:rPr lang="en-US" sz="3600" kern="0" dirty="0">
                <a:solidFill>
                  <a:srgbClr val="FFFF99"/>
                </a:solidFill>
                <a:latin typeface="Calibri" panose="020F0502020204030204" pitchFamily="34" charset="0"/>
              </a:rPr>
              <a:t>/Metastatic </a:t>
            </a:r>
            <a:r>
              <a:rPr lang="en-US" sz="3600" kern="0" dirty="0" err="1">
                <a:solidFill>
                  <a:srgbClr val="FFFF99"/>
                </a:solidFill>
                <a:latin typeface="Calibri" panose="020F0502020204030204" pitchFamily="34" charset="0"/>
              </a:rPr>
              <a:t>Midgut</a:t>
            </a:r>
            <a:r>
              <a:rPr lang="en-US" sz="3600" kern="0" dirty="0">
                <a:solidFill>
                  <a:srgbClr val="FFFF99"/>
                </a:solidFill>
                <a:latin typeface="Calibri" panose="020F0502020204030204" pitchFamily="34" charset="0"/>
              </a:rPr>
              <a:t> NETs</a:t>
            </a:r>
            <a:endParaRPr lang="en-US" sz="2400" kern="0" dirty="0">
              <a:solidFill>
                <a:srgbClr val="FFFF99"/>
              </a:solidFill>
              <a:latin typeface="Calibri" panose="020F0502020204030204" pitchFamily="34" charset="0"/>
            </a:endParaRPr>
          </a:p>
        </p:txBody>
      </p:sp>
    </p:spTree>
    <p:extLst>
      <p:ext uri="{BB962C8B-B14F-4D97-AF65-F5344CB8AC3E}">
        <p14:creationId xmlns:p14="http://schemas.microsoft.com/office/powerpoint/2010/main" val="83217323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52420" y="1410638"/>
            <a:ext cx="7733654" cy="1446550"/>
          </a:xfrm>
          <a:prstGeom prst="rect">
            <a:avLst/>
          </a:prstGeom>
        </p:spPr>
        <p:txBody>
          <a:bodyPr wrap="square">
            <a:spAutoFit/>
          </a:bodyPr>
          <a:lstStyle/>
          <a:p>
            <a:pPr algn="ctr" fontAlgn="auto">
              <a:spcBef>
                <a:spcPts val="0"/>
              </a:spcBef>
              <a:spcAft>
                <a:spcPts val="0"/>
              </a:spcAft>
              <a:defRPr/>
            </a:pPr>
            <a:r>
              <a:rPr lang="en-US" sz="4400" kern="0" dirty="0">
                <a:solidFill>
                  <a:srgbClr val="FFFF99"/>
                </a:solidFill>
                <a:effectLst>
                  <a:outerShdw blurRad="38100" dist="38100" dir="2700000" algn="tl">
                    <a:srgbClr val="000000">
                      <a:alpha val="43137"/>
                    </a:srgbClr>
                  </a:outerShdw>
                </a:effectLst>
                <a:latin typeface="Calibri" panose="020F0502020204030204" pitchFamily="34" charset="0"/>
              </a:rPr>
              <a:t>Controversy # 2:</a:t>
            </a:r>
          </a:p>
          <a:p>
            <a:pPr algn="ctr" fontAlgn="auto">
              <a:spcBef>
                <a:spcPts val="0"/>
              </a:spcBef>
              <a:spcAft>
                <a:spcPts val="0"/>
              </a:spcAft>
              <a:defRPr/>
            </a:pPr>
            <a:r>
              <a:rPr lang="en-US" sz="4400" kern="0" dirty="0">
                <a:solidFill>
                  <a:srgbClr val="FFFF99"/>
                </a:solidFill>
                <a:effectLst>
                  <a:outerShdw blurRad="38100" dist="38100" dir="2700000" algn="tl">
                    <a:srgbClr val="000000">
                      <a:alpha val="43137"/>
                    </a:srgbClr>
                  </a:outerShdw>
                </a:effectLst>
                <a:latin typeface="Calibri" panose="020F0502020204030204" pitchFamily="34" charset="0"/>
              </a:rPr>
              <a:t>Role of PRRT</a:t>
            </a:r>
          </a:p>
        </p:txBody>
      </p:sp>
      <p:sp>
        <p:nvSpPr>
          <p:cNvPr id="6" name="Rectangle 5"/>
          <p:cNvSpPr/>
          <p:nvPr/>
        </p:nvSpPr>
        <p:spPr>
          <a:xfrm>
            <a:off x="2252420" y="3019882"/>
            <a:ext cx="7733654" cy="830997"/>
          </a:xfrm>
          <a:prstGeom prst="rect">
            <a:avLst/>
          </a:prstGeom>
          <a:solidFill>
            <a:schemeClr val="accent1">
              <a:lumMod val="20000"/>
              <a:lumOff val="80000"/>
            </a:schemeClr>
          </a:solidFill>
          <a:scene3d>
            <a:camera prst="orthographicFront"/>
            <a:lightRig rig="threePt" dir="t"/>
          </a:scene3d>
          <a:sp3d>
            <a:bevelT/>
          </a:sp3d>
        </p:spPr>
        <p:txBody>
          <a:bodyPr wrap="square">
            <a:spAutoFit/>
          </a:bodyPr>
          <a:lstStyle/>
          <a:p>
            <a:pPr algn="ctr" fontAlgn="auto">
              <a:spcBef>
                <a:spcPts val="0"/>
              </a:spcBef>
              <a:spcAft>
                <a:spcPts val="0"/>
              </a:spcAft>
              <a:defRPr/>
            </a:pPr>
            <a:r>
              <a:rPr lang="en-US" sz="2400" b="1" kern="0" dirty="0">
                <a:solidFill>
                  <a:srgbClr val="000000"/>
                </a:solidFill>
                <a:latin typeface="Calibri" panose="020F0502020204030204" pitchFamily="34" charset="0"/>
              </a:rPr>
              <a:t>PRRT has role in </a:t>
            </a:r>
            <a:r>
              <a:rPr lang="en-US" sz="2400" b="1" kern="0" dirty="0" err="1">
                <a:solidFill>
                  <a:srgbClr val="000000"/>
                </a:solidFill>
                <a:latin typeface="Calibri" panose="020F0502020204030204" pitchFamily="34" charset="0"/>
              </a:rPr>
              <a:t>midgut</a:t>
            </a:r>
            <a:r>
              <a:rPr lang="en-US" sz="2400" b="1" kern="0" dirty="0">
                <a:solidFill>
                  <a:srgbClr val="000000"/>
                </a:solidFill>
                <a:latin typeface="Calibri" panose="020F0502020204030204" pitchFamily="34" charset="0"/>
              </a:rPr>
              <a:t> NET with progressive disease</a:t>
            </a:r>
            <a:r>
              <a:rPr lang="en-US" sz="2400" kern="0" dirty="0">
                <a:solidFill>
                  <a:srgbClr val="000000"/>
                </a:solidFill>
                <a:latin typeface="Calibri" panose="020F0502020204030204" pitchFamily="34" charset="0"/>
              </a:rPr>
              <a:t> in NETTER-1, but FDA indication and access are both pending.</a:t>
            </a:r>
          </a:p>
        </p:txBody>
      </p:sp>
      <p:sp>
        <p:nvSpPr>
          <p:cNvPr id="8" name="TextBox 7"/>
          <p:cNvSpPr txBox="1"/>
          <p:nvPr/>
        </p:nvSpPr>
        <p:spPr>
          <a:xfrm>
            <a:off x="2810542"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Tree>
    <p:extLst>
      <p:ext uri="{BB962C8B-B14F-4D97-AF65-F5344CB8AC3E}">
        <p14:creationId xmlns:p14="http://schemas.microsoft.com/office/powerpoint/2010/main" val="449776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1041536"/>
            <a:ext cx="12192000" cy="58164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auto">
              <a:spcBef>
                <a:spcPts val="0"/>
              </a:spcBef>
              <a:spcAft>
                <a:spcPts val="0"/>
              </a:spcAft>
              <a:defRPr/>
            </a:pPr>
            <a:endParaRPr lang="en-US" b="1" kern="0" dirty="0">
              <a:solidFill>
                <a:srgbClr val="FFFFFF"/>
              </a:solidFill>
              <a:latin typeface="Calibri" panose="020F0502020204030204" pitchFamily="34" charset="0"/>
            </a:endParaRPr>
          </a:p>
        </p:txBody>
      </p:sp>
      <p:grpSp>
        <p:nvGrpSpPr>
          <p:cNvPr id="12" name="Group 11"/>
          <p:cNvGrpSpPr/>
          <p:nvPr/>
        </p:nvGrpSpPr>
        <p:grpSpPr>
          <a:xfrm>
            <a:off x="5970005" y="1236556"/>
            <a:ext cx="4042246" cy="1613121"/>
            <a:chOff x="6761923" y="1952480"/>
            <a:chExt cx="5059018" cy="1691868"/>
          </a:xfrm>
        </p:grpSpPr>
        <p:pic>
          <p:nvPicPr>
            <p:cNvPr id="5" name="Picture 4"/>
            <p:cNvPicPr>
              <a:picLocks noChangeAspect="1"/>
            </p:cNvPicPr>
            <p:nvPr/>
          </p:nvPicPr>
          <p:blipFill>
            <a:blip r:embed="rId2"/>
            <a:stretch>
              <a:fillRect/>
            </a:stretch>
          </p:blipFill>
          <p:spPr>
            <a:xfrm>
              <a:off x="6761923" y="2279507"/>
              <a:ext cx="4949685" cy="1364841"/>
            </a:xfrm>
            <a:prstGeom prst="rect">
              <a:avLst/>
            </a:prstGeom>
          </p:spPr>
        </p:pic>
        <p:sp>
          <p:nvSpPr>
            <p:cNvPr id="19" name="TextBox 18"/>
            <p:cNvSpPr txBox="1"/>
            <p:nvPr/>
          </p:nvSpPr>
          <p:spPr>
            <a:xfrm>
              <a:off x="10638183" y="1952480"/>
              <a:ext cx="1182758" cy="290521"/>
            </a:xfrm>
            <a:prstGeom prst="rect">
              <a:avLst/>
            </a:prstGeom>
            <a:noFill/>
          </p:spPr>
          <p:txBody>
            <a:bodyPr wrap="square" rtlCol="0">
              <a:spAutoFit/>
            </a:bodyPr>
            <a:lstStyle/>
            <a:p>
              <a:pPr algn="ctr" defTabSz="685800" fontAlgn="auto">
                <a:spcBef>
                  <a:spcPts val="0"/>
                </a:spcBef>
                <a:spcAft>
                  <a:spcPts val="0"/>
                </a:spcAft>
                <a:defRPr/>
              </a:pPr>
              <a:r>
                <a:rPr lang="en-US" sz="1200" b="1" i="1" kern="0" dirty="0">
                  <a:solidFill>
                    <a:srgbClr val="00009C"/>
                  </a:solidFill>
                </a:rPr>
                <a:t>CASTOR</a:t>
              </a:r>
            </a:p>
          </p:txBody>
        </p:sp>
      </p:grpSp>
      <p:grpSp>
        <p:nvGrpSpPr>
          <p:cNvPr id="22" name="Group 21"/>
          <p:cNvGrpSpPr/>
          <p:nvPr/>
        </p:nvGrpSpPr>
        <p:grpSpPr>
          <a:xfrm>
            <a:off x="1517529" y="1192300"/>
            <a:ext cx="4323522" cy="1657377"/>
            <a:chOff x="1196009" y="3731446"/>
            <a:chExt cx="5208106" cy="1750876"/>
          </a:xfrm>
        </p:grpSpPr>
        <p:pic>
          <p:nvPicPr>
            <p:cNvPr id="7" name="Picture 6"/>
            <p:cNvPicPr>
              <a:picLocks noChangeAspect="1"/>
            </p:cNvPicPr>
            <p:nvPr/>
          </p:nvPicPr>
          <p:blipFill>
            <a:blip r:embed="rId3"/>
            <a:stretch>
              <a:fillRect/>
            </a:stretch>
          </p:blipFill>
          <p:spPr>
            <a:xfrm>
              <a:off x="1196009" y="4098230"/>
              <a:ext cx="5098773" cy="1384092"/>
            </a:xfrm>
            <a:prstGeom prst="rect">
              <a:avLst/>
            </a:prstGeom>
          </p:spPr>
        </p:pic>
        <p:sp>
          <p:nvSpPr>
            <p:cNvPr id="20" name="TextBox 19"/>
            <p:cNvSpPr txBox="1"/>
            <p:nvPr/>
          </p:nvSpPr>
          <p:spPr>
            <a:xfrm>
              <a:off x="4651513" y="3731446"/>
              <a:ext cx="1752602" cy="292626"/>
            </a:xfrm>
            <a:prstGeom prst="rect">
              <a:avLst/>
            </a:prstGeom>
            <a:noFill/>
          </p:spPr>
          <p:txBody>
            <a:bodyPr wrap="square" rtlCol="0">
              <a:spAutoFit/>
            </a:bodyPr>
            <a:lstStyle/>
            <a:p>
              <a:pPr algn="ctr" defTabSz="685800" fontAlgn="auto">
                <a:spcBef>
                  <a:spcPts val="0"/>
                </a:spcBef>
                <a:spcAft>
                  <a:spcPts val="0"/>
                </a:spcAft>
                <a:defRPr/>
              </a:pPr>
              <a:r>
                <a:rPr lang="en-US" sz="1200" b="1" i="1" kern="0" dirty="0">
                  <a:solidFill>
                    <a:srgbClr val="00009C"/>
                  </a:solidFill>
                </a:rPr>
                <a:t>OCLURANDOM</a:t>
              </a:r>
            </a:p>
          </p:txBody>
        </p:sp>
      </p:grpSp>
      <p:grpSp>
        <p:nvGrpSpPr>
          <p:cNvPr id="23" name="Group 22"/>
          <p:cNvGrpSpPr/>
          <p:nvPr/>
        </p:nvGrpSpPr>
        <p:grpSpPr>
          <a:xfrm>
            <a:off x="2498653" y="3106561"/>
            <a:ext cx="7299251" cy="3001844"/>
            <a:chOff x="6761922" y="3759675"/>
            <a:chExt cx="5059019" cy="2764357"/>
          </a:xfrm>
        </p:grpSpPr>
        <p:pic>
          <p:nvPicPr>
            <p:cNvPr id="9" name="Picture 8"/>
            <p:cNvPicPr>
              <a:picLocks noChangeAspect="1"/>
            </p:cNvPicPr>
            <p:nvPr/>
          </p:nvPicPr>
          <p:blipFill>
            <a:blip r:embed="rId4"/>
            <a:stretch>
              <a:fillRect/>
            </a:stretch>
          </p:blipFill>
          <p:spPr>
            <a:xfrm>
              <a:off x="6761922" y="4098229"/>
              <a:ext cx="4949685" cy="2425803"/>
            </a:xfrm>
            <a:prstGeom prst="rect">
              <a:avLst/>
            </a:prstGeom>
          </p:spPr>
        </p:pic>
        <p:sp>
          <p:nvSpPr>
            <p:cNvPr id="21" name="TextBox 20"/>
            <p:cNvSpPr txBox="1"/>
            <p:nvPr/>
          </p:nvSpPr>
          <p:spPr>
            <a:xfrm>
              <a:off x="10068339" y="3759675"/>
              <a:ext cx="1752602" cy="255085"/>
            </a:xfrm>
            <a:prstGeom prst="rect">
              <a:avLst/>
            </a:prstGeom>
            <a:noFill/>
          </p:spPr>
          <p:txBody>
            <a:bodyPr wrap="square" rtlCol="0">
              <a:spAutoFit/>
            </a:bodyPr>
            <a:lstStyle/>
            <a:p>
              <a:pPr algn="ctr" defTabSz="685800" fontAlgn="auto">
                <a:spcBef>
                  <a:spcPts val="0"/>
                </a:spcBef>
                <a:spcAft>
                  <a:spcPts val="0"/>
                </a:spcAft>
                <a:defRPr/>
              </a:pPr>
              <a:r>
                <a:rPr lang="en-US" sz="1200" b="1" i="1" kern="0" dirty="0">
                  <a:solidFill>
                    <a:srgbClr val="00009C"/>
                  </a:solidFill>
                </a:rPr>
                <a:t>CONTROL NETS</a:t>
              </a:r>
            </a:p>
          </p:txBody>
        </p:sp>
      </p:grpSp>
      <p:sp>
        <p:nvSpPr>
          <p:cNvPr id="3" name="TextBox 2"/>
          <p:cNvSpPr txBox="1"/>
          <p:nvPr/>
        </p:nvSpPr>
        <p:spPr>
          <a:xfrm>
            <a:off x="2854358" y="138984"/>
            <a:ext cx="7535348" cy="707886"/>
          </a:xfrm>
          <a:prstGeom prst="rect">
            <a:avLst/>
          </a:prstGeom>
          <a:noFill/>
        </p:spPr>
        <p:txBody>
          <a:bodyPr wrap="square" rtlCol="0">
            <a:spAutoFit/>
          </a:bodyPr>
          <a:lstStyle/>
          <a:p>
            <a:pPr algn="ctr" fontAlgn="auto">
              <a:spcBef>
                <a:spcPts val="0"/>
              </a:spcBef>
              <a:spcAft>
                <a:spcPts val="0"/>
              </a:spcAft>
              <a:defRPr/>
            </a:pPr>
            <a:r>
              <a:rPr lang="en-US" sz="4000" kern="0" dirty="0">
                <a:solidFill>
                  <a:srgbClr val="FFFF99"/>
                </a:solidFill>
                <a:effectLst>
                  <a:outerShdw blurRad="38100" dist="38100" dir="2700000" algn="tl">
                    <a:srgbClr val="000000">
                      <a:alpha val="43137"/>
                    </a:srgbClr>
                  </a:outerShdw>
                </a:effectLst>
                <a:latin typeface="Calibri" panose="020F0502020204030204" pitchFamily="34" charset="0"/>
              </a:rPr>
              <a:t>Studies in PRRT for Pancreatic NETs</a:t>
            </a:r>
          </a:p>
        </p:txBody>
      </p:sp>
    </p:spTree>
    <p:extLst>
      <p:ext uri="{BB962C8B-B14F-4D97-AF65-F5344CB8AC3E}">
        <p14:creationId xmlns:p14="http://schemas.microsoft.com/office/powerpoint/2010/main" val="2974888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5"/>
          <p:cNvSpPr txBox="1">
            <a:spLocks noChangeArrowheads="1"/>
          </p:cNvSpPr>
          <p:nvPr/>
        </p:nvSpPr>
        <p:spPr bwMode="auto">
          <a:xfrm>
            <a:off x="2590800" y="0"/>
            <a:ext cx="8077200" cy="101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algn="ctr" fontAlgn="auto">
              <a:spcBef>
                <a:spcPts val="0"/>
              </a:spcBef>
              <a:spcAft>
                <a:spcPts val="0"/>
              </a:spcAft>
              <a:defRPr/>
            </a:pPr>
            <a:r>
              <a:rPr lang="en-US" altLang="en-US" sz="3200" kern="0">
                <a:solidFill>
                  <a:srgbClr val="FFFF99"/>
                </a:solidFill>
                <a:effectLst>
                  <a:outerShdw blurRad="38100" dist="38100" dir="2700000" algn="tl">
                    <a:srgbClr val="000000"/>
                  </a:outerShdw>
                </a:effectLst>
                <a:latin typeface="Calibri" panose="020F0502020204030204" pitchFamily="34" charset="0"/>
              </a:rPr>
              <a:t>Carcinoid – Neuroendocrine Tumor Program</a:t>
            </a:r>
          </a:p>
          <a:p>
            <a:pPr algn="ctr" fontAlgn="auto">
              <a:spcBef>
                <a:spcPts val="0"/>
              </a:spcBef>
              <a:spcAft>
                <a:spcPts val="0"/>
              </a:spcAft>
              <a:defRPr/>
            </a:pPr>
            <a:r>
              <a:rPr lang="en-US" altLang="en-US" sz="2800" kern="0">
                <a:solidFill>
                  <a:srgbClr val="FFFF99"/>
                </a:solidFill>
                <a:effectLst>
                  <a:outerShdw blurRad="38100" dist="38100" dir="2700000" algn="tl">
                    <a:srgbClr val="000000"/>
                  </a:outerShdw>
                </a:effectLst>
                <a:latin typeface="Calibri" panose="020F0502020204030204" pitchFamily="34" charset="0"/>
              </a:rPr>
              <a:t>Multidisciplinary Management Team</a:t>
            </a:r>
          </a:p>
        </p:txBody>
      </p:sp>
      <p:grpSp>
        <p:nvGrpSpPr>
          <p:cNvPr id="7" name="Group 5"/>
          <p:cNvGrpSpPr>
            <a:grpSpLocks noChangeAspect="1"/>
          </p:cNvGrpSpPr>
          <p:nvPr/>
        </p:nvGrpSpPr>
        <p:grpSpPr bwMode="auto">
          <a:xfrm>
            <a:off x="1524000" y="1219200"/>
            <a:ext cx="9144000" cy="5562600"/>
            <a:chOff x="1512" y="745"/>
            <a:chExt cx="2736" cy="2827"/>
          </a:xfrm>
          <a:noFill/>
        </p:grpSpPr>
        <p:sp>
          <p:nvSpPr>
            <p:cNvPr id="8" name="AutoShape 4"/>
            <p:cNvSpPr>
              <a:spLocks noChangeAspect="1" noChangeArrowheads="1" noTextEdit="1"/>
            </p:cNvSpPr>
            <p:nvPr/>
          </p:nvSpPr>
          <p:spPr bwMode="auto">
            <a:xfrm>
              <a:off x="1512" y="745"/>
              <a:ext cx="2736" cy="282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9" name="_s5128"/>
            <p:cNvSpPr>
              <a:spLocks noChangeShapeType="1"/>
            </p:cNvSpPr>
            <p:nvPr/>
          </p:nvSpPr>
          <p:spPr bwMode="auto">
            <a:xfrm flipV="1">
              <a:off x="2880" y="1339"/>
              <a:ext cx="0" cy="546"/>
            </a:xfrm>
            <a:prstGeom prst="line">
              <a:avLst/>
            </a:prstGeom>
            <a:grpFill/>
            <a:ln w="28575">
              <a:solidFill>
                <a:srgbClr val="FFFF00"/>
              </a:solidFill>
              <a:round/>
              <a:headEnd/>
              <a:tailEnd/>
            </a:ln>
            <a:extLst/>
          </p:spPr>
          <p:txBody>
            <a:bodyPr lIns="0" tIns="0" rIns="0" bIns="0" anchor="ct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10" name="_s5127"/>
            <p:cNvSpPr>
              <a:spLocks noChangeArrowheads="1"/>
            </p:cNvSpPr>
            <p:nvPr/>
          </p:nvSpPr>
          <p:spPr bwMode="auto">
            <a:xfrm>
              <a:off x="2606" y="791"/>
              <a:ext cx="548" cy="548"/>
            </a:xfrm>
            <a:prstGeom prst="ellipse">
              <a:avLst/>
            </a:prstGeom>
            <a:solidFill>
              <a:srgbClr val="FFFF99"/>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Medical </a:t>
              </a:r>
            </a:p>
            <a:p>
              <a:pPr algn="ctr" fontAlgn="auto">
                <a:spcBef>
                  <a:spcPts val="0"/>
                </a:spcBef>
                <a:spcAft>
                  <a:spcPts val="0"/>
                </a:spcAft>
                <a:defRPr/>
              </a:pPr>
              <a:r>
                <a:rPr lang="en-US" altLang="en-US" kern="0" dirty="0">
                  <a:solidFill>
                    <a:srgbClr val="000000"/>
                  </a:solidFill>
                  <a:latin typeface="Calibri" panose="020F0502020204030204" pitchFamily="34" charset="0"/>
                </a:rPr>
                <a:t>Oncology</a:t>
              </a:r>
            </a:p>
          </p:txBody>
        </p:sp>
        <p:sp>
          <p:nvSpPr>
            <p:cNvPr id="11" name="_s5136"/>
            <p:cNvSpPr>
              <a:spLocks noChangeShapeType="1"/>
            </p:cNvSpPr>
            <p:nvPr/>
          </p:nvSpPr>
          <p:spPr bwMode="auto">
            <a:xfrm flipV="1">
              <a:off x="3041" y="1495"/>
              <a:ext cx="320" cy="442"/>
            </a:xfrm>
            <a:prstGeom prst="line">
              <a:avLst/>
            </a:prstGeom>
            <a:grpFill/>
            <a:ln w="28575">
              <a:solidFill>
                <a:srgbClr val="FFFF00"/>
              </a:solidFill>
              <a:round/>
              <a:headEnd/>
              <a:tailEnd/>
            </a:ln>
            <a:extLst/>
          </p:spPr>
          <p:txBody>
            <a:bodyPr lIns="0" tIns="0" rIns="0" bIns="0" anchor="ct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12" name="_s5135"/>
            <p:cNvSpPr>
              <a:spLocks noChangeArrowheads="1"/>
            </p:cNvSpPr>
            <p:nvPr/>
          </p:nvSpPr>
          <p:spPr bwMode="auto">
            <a:xfrm>
              <a:off x="3249" y="999"/>
              <a:ext cx="548" cy="548"/>
            </a:xfrm>
            <a:prstGeom prst="ellipse">
              <a:avLst/>
            </a:prstGeom>
            <a:solidFill>
              <a:schemeClr val="bg1">
                <a:lumMod val="20000"/>
                <a:lumOff val="80000"/>
              </a:schemeClr>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Endocrinology</a:t>
              </a:r>
            </a:p>
          </p:txBody>
        </p:sp>
        <p:sp>
          <p:nvSpPr>
            <p:cNvPr id="13" name="_s5149"/>
            <p:cNvSpPr>
              <a:spLocks noChangeShapeType="1"/>
            </p:cNvSpPr>
            <p:nvPr/>
          </p:nvSpPr>
          <p:spPr bwMode="auto">
            <a:xfrm flipV="1">
              <a:off x="3140" y="1904"/>
              <a:ext cx="519" cy="170"/>
            </a:xfrm>
            <a:prstGeom prst="line">
              <a:avLst/>
            </a:prstGeom>
            <a:grpFill/>
            <a:ln w="28575">
              <a:solidFill>
                <a:srgbClr val="FFFF00"/>
              </a:solidFill>
              <a:round/>
              <a:headEnd/>
              <a:tailEnd/>
            </a:ln>
            <a:extLst/>
          </p:spPr>
          <p:txBody>
            <a:bodyPr lIns="0" tIns="0" rIns="0" bIns="0" anchor="ct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14" name="_s5148"/>
            <p:cNvSpPr>
              <a:spLocks noChangeArrowheads="1"/>
            </p:cNvSpPr>
            <p:nvPr/>
          </p:nvSpPr>
          <p:spPr bwMode="auto">
            <a:xfrm>
              <a:off x="3646" y="1546"/>
              <a:ext cx="548" cy="548"/>
            </a:xfrm>
            <a:prstGeom prst="ellipse">
              <a:avLst/>
            </a:prstGeom>
            <a:solidFill>
              <a:schemeClr val="tx2">
                <a:lumMod val="40000"/>
                <a:lumOff val="60000"/>
              </a:schemeClr>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Radiation</a:t>
              </a:r>
            </a:p>
            <a:p>
              <a:pPr algn="ctr" fontAlgn="auto">
                <a:spcBef>
                  <a:spcPts val="0"/>
                </a:spcBef>
                <a:spcAft>
                  <a:spcPts val="0"/>
                </a:spcAft>
                <a:defRPr/>
              </a:pPr>
              <a:r>
                <a:rPr lang="en-US" altLang="en-US" kern="0" dirty="0">
                  <a:solidFill>
                    <a:srgbClr val="000000"/>
                  </a:solidFill>
                  <a:latin typeface="Calibri" panose="020F0502020204030204" pitchFamily="34" charset="0"/>
                </a:rPr>
                <a:t> Oncology</a:t>
              </a:r>
            </a:p>
          </p:txBody>
        </p:sp>
        <p:sp>
          <p:nvSpPr>
            <p:cNvPr id="15" name="_s5147"/>
            <p:cNvSpPr>
              <a:spLocks noChangeShapeType="1"/>
            </p:cNvSpPr>
            <p:nvPr/>
          </p:nvSpPr>
          <p:spPr bwMode="auto">
            <a:xfrm>
              <a:off x="3140" y="2243"/>
              <a:ext cx="520" cy="167"/>
            </a:xfrm>
            <a:prstGeom prst="line">
              <a:avLst/>
            </a:prstGeom>
            <a:grpFill/>
            <a:ln w="28575">
              <a:solidFill>
                <a:srgbClr val="FFFF00"/>
              </a:solidFill>
              <a:round/>
              <a:headEnd/>
              <a:tailEnd/>
            </a:ln>
            <a:extLst/>
          </p:spPr>
          <p:txBody>
            <a:bodyPr lIns="0" tIns="0" rIns="0" bIns="0" anchor="ct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16" name="_s5146"/>
            <p:cNvSpPr>
              <a:spLocks noChangeArrowheads="1"/>
            </p:cNvSpPr>
            <p:nvPr/>
          </p:nvSpPr>
          <p:spPr bwMode="auto">
            <a:xfrm>
              <a:off x="3646" y="2222"/>
              <a:ext cx="548" cy="548"/>
            </a:xfrm>
            <a:prstGeom prst="ellipse">
              <a:avLst/>
            </a:prstGeom>
            <a:solidFill>
              <a:schemeClr val="accent1">
                <a:lumMod val="60000"/>
                <a:lumOff val="40000"/>
              </a:schemeClr>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Cardiology</a:t>
              </a:r>
            </a:p>
          </p:txBody>
        </p:sp>
        <p:sp>
          <p:nvSpPr>
            <p:cNvPr id="17" name="_s5134"/>
            <p:cNvSpPr>
              <a:spLocks noChangeShapeType="1"/>
            </p:cNvSpPr>
            <p:nvPr/>
          </p:nvSpPr>
          <p:spPr bwMode="auto">
            <a:xfrm>
              <a:off x="3040" y="2379"/>
              <a:ext cx="323" cy="441"/>
            </a:xfrm>
            <a:prstGeom prst="line">
              <a:avLst/>
            </a:prstGeom>
            <a:grpFill/>
            <a:ln w="28575">
              <a:solidFill>
                <a:srgbClr val="FFFF00"/>
              </a:solidFill>
              <a:round/>
              <a:headEnd/>
              <a:tailEnd/>
            </a:ln>
            <a:extLst/>
          </p:spPr>
          <p:txBody>
            <a:bodyPr lIns="0" tIns="0" rIns="0" bIns="0" anchor="ct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18" name="_s5133"/>
            <p:cNvSpPr>
              <a:spLocks noChangeArrowheads="1"/>
            </p:cNvSpPr>
            <p:nvPr/>
          </p:nvSpPr>
          <p:spPr bwMode="auto">
            <a:xfrm>
              <a:off x="3249" y="2768"/>
              <a:ext cx="548" cy="548"/>
            </a:xfrm>
            <a:prstGeom prst="ellipse">
              <a:avLst/>
            </a:prstGeom>
            <a:solidFill>
              <a:srgbClr val="FFCC00"/>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Gastro-</a:t>
              </a:r>
            </a:p>
            <a:p>
              <a:pPr algn="ctr" fontAlgn="auto">
                <a:spcBef>
                  <a:spcPts val="0"/>
                </a:spcBef>
                <a:spcAft>
                  <a:spcPts val="0"/>
                </a:spcAft>
                <a:defRPr/>
              </a:pPr>
              <a:r>
                <a:rPr lang="en-US" altLang="en-US" kern="0" dirty="0">
                  <a:solidFill>
                    <a:srgbClr val="000000"/>
                  </a:solidFill>
                  <a:latin typeface="Calibri" panose="020F0502020204030204" pitchFamily="34" charset="0"/>
                </a:rPr>
                <a:t>enterology</a:t>
              </a:r>
            </a:p>
          </p:txBody>
        </p:sp>
        <p:sp>
          <p:nvSpPr>
            <p:cNvPr id="19" name="_s5144"/>
            <p:cNvSpPr>
              <a:spLocks noChangeShapeType="1"/>
            </p:cNvSpPr>
            <p:nvPr/>
          </p:nvSpPr>
          <p:spPr bwMode="auto">
            <a:xfrm>
              <a:off x="2880" y="2431"/>
              <a:ext cx="2" cy="546"/>
            </a:xfrm>
            <a:prstGeom prst="line">
              <a:avLst/>
            </a:prstGeom>
            <a:grpFill/>
            <a:ln w="28575">
              <a:solidFill>
                <a:srgbClr val="FFFF00"/>
              </a:solidFill>
              <a:round/>
              <a:headEnd/>
              <a:tailEnd/>
            </a:ln>
            <a:extLst/>
          </p:spPr>
          <p:txBody>
            <a:bodyPr lIns="0" tIns="0" rIns="0" bIns="0" anchor="ct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20" name="_s5143"/>
            <p:cNvSpPr>
              <a:spLocks noChangeArrowheads="1"/>
            </p:cNvSpPr>
            <p:nvPr/>
          </p:nvSpPr>
          <p:spPr bwMode="auto">
            <a:xfrm>
              <a:off x="2607" y="2977"/>
              <a:ext cx="548" cy="548"/>
            </a:xfrm>
            <a:prstGeom prst="ellipse">
              <a:avLst/>
            </a:prstGeom>
            <a:solidFill>
              <a:srgbClr val="FF66FF"/>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Pathology</a:t>
              </a:r>
            </a:p>
          </p:txBody>
        </p:sp>
        <p:sp>
          <p:nvSpPr>
            <p:cNvPr id="21" name="_s5142"/>
            <p:cNvSpPr>
              <a:spLocks noChangeShapeType="1"/>
            </p:cNvSpPr>
            <p:nvPr/>
          </p:nvSpPr>
          <p:spPr bwMode="auto">
            <a:xfrm flipH="1">
              <a:off x="2400" y="2379"/>
              <a:ext cx="320" cy="442"/>
            </a:xfrm>
            <a:prstGeom prst="line">
              <a:avLst/>
            </a:prstGeom>
            <a:grpFill/>
            <a:ln w="28575">
              <a:solidFill>
                <a:srgbClr val="FFFF00"/>
              </a:solidFill>
              <a:round/>
              <a:headEnd/>
              <a:tailEnd/>
            </a:ln>
            <a:extLst/>
          </p:spPr>
          <p:txBody>
            <a:bodyPr lIns="0" tIns="0" rIns="0" bIns="0" anchor="ct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22" name="_s5141"/>
            <p:cNvSpPr>
              <a:spLocks noChangeArrowheads="1"/>
            </p:cNvSpPr>
            <p:nvPr/>
          </p:nvSpPr>
          <p:spPr bwMode="auto">
            <a:xfrm>
              <a:off x="1964" y="2769"/>
              <a:ext cx="548" cy="548"/>
            </a:xfrm>
            <a:prstGeom prst="ellipse">
              <a:avLst/>
            </a:prstGeom>
            <a:solidFill>
              <a:srgbClr val="92D050"/>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Interventional </a:t>
              </a:r>
            </a:p>
            <a:p>
              <a:pPr algn="ctr" fontAlgn="auto">
                <a:spcBef>
                  <a:spcPts val="0"/>
                </a:spcBef>
                <a:spcAft>
                  <a:spcPts val="0"/>
                </a:spcAft>
                <a:defRPr/>
              </a:pPr>
              <a:r>
                <a:rPr lang="en-US" altLang="en-US" kern="0" dirty="0">
                  <a:solidFill>
                    <a:srgbClr val="000000"/>
                  </a:solidFill>
                  <a:latin typeface="Calibri" panose="020F0502020204030204" pitchFamily="34" charset="0"/>
                </a:rPr>
                <a:t>Radiology</a:t>
              </a:r>
            </a:p>
          </p:txBody>
        </p:sp>
        <p:sp>
          <p:nvSpPr>
            <p:cNvPr id="23" name="_s5132"/>
            <p:cNvSpPr>
              <a:spLocks noChangeShapeType="1"/>
            </p:cNvSpPr>
            <p:nvPr/>
          </p:nvSpPr>
          <p:spPr bwMode="auto">
            <a:xfrm flipH="1">
              <a:off x="2102" y="2242"/>
              <a:ext cx="519" cy="170"/>
            </a:xfrm>
            <a:prstGeom prst="line">
              <a:avLst/>
            </a:prstGeom>
            <a:grpFill/>
            <a:ln w="28575">
              <a:solidFill>
                <a:srgbClr val="FFFF00"/>
              </a:solidFill>
              <a:round/>
              <a:headEnd/>
              <a:tailEnd/>
            </a:ln>
            <a:extLst/>
          </p:spPr>
          <p:txBody>
            <a:bodyPr lIns="0" tIns="0" rIns="0" bIns="0" anchor="ct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24" name="_s5131"/>
            <p:cNvSpPr>
              <a:spLocks noChangeArrowheads="1"/>
            </p:cNvSpPr>
            <p:nvPr/>
          </p:nvSpPr>
          <p:spPr bwMode="auto">
            <a:xfrm>
              <a:off x="1567" y="2222"/>
              <a:ext cx="548" cy="548"/>
            </a:xfrm>
            <a:prstGeom prst="ellipse">
              <a:avLst/>
            </a:prstGeom>
            <a:solidFill>
              <a:srgbClr val="FF9900"/>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Diagnostic</a:t>
              </a:r>
            </a:p>
            <a:p>
              <a:pPr algn="ctr" fontAlgn="auto">
                <a:spcBef>
                  <a:spcPts val="0"/>
                </a:spcBef>
                <a:spcAft>
                  <a:spcPts val="0"/>
                </a:spcAft>
                <a:defRPr/>
              </a:pPr>
              <a:r>
                <a:rPr lang="en-US" altLang="en-US" kern="0" dirty="0">
                  <a:solidFill>
                    <a:srgbClr val="000000"/>
                  </a:solidFill>
                  <a:latin typeface="Calibri" panose="020F0502020204030204" pitchFamily="34" charset="0"/>
                </a:rPr>
                <a:t> Radiology</a:t>
              </a:r>
            </a:p>
          </p:txBody>
        </p:sp>
        <p:sp>
          <p:nvSpPr>
            <p:cNvPr id="25" name="_s5130"/>
            <p:cNvSpPr>
              <a:spLocks noChangeShapeType="1"/>
            </p:cNvSpPr>
            <p:nvPr/>
          </p:nvSpPr>
          <p:spPr bwMode="auto">
            <a:xfrm flipH="1" flipV="1">
              <a:off x="2101" y="1906"/>
              <a:ext cx="520" cy="167"/>
            </a:xfrm>
            <a:prstGeom prst="line">
              <a:avLst/>
            </a:prstGeom>
            <a:grpFill/>
            <a:ln w="28575">
              <a:solidFill>
                <a:srgbClr val="FFFF00"/>
              </a:solidFill>
              <a:round/>
              <a:headEnd/>
              <a:tailEnd/>
            </a:ln>
            <a:extLst/>
          </p:spPr>
          <p:txBody>
            <a:bodyPr lIns="0" tIns="0" rIns="0" bIns="0" anchor="ct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26" name="_s5129"/>
            <p:cNvSpPr>
              <a:spLocks noChangeArrowheads="1"/>
            </p:cNvSpPr>
            <p:nvPr/>
          </p:nvSpPr>
          <p:spPr bwMode="auto">
            <a:xfrm>
              <a:off x="1567" y="1546"/>
              <a:ext cx="548" cy="548"/>
            </a:xfrm>
            <a:prstGeom prst="ellipse">
              <a:avLst/>
            </a:prstGeom>
            <a:solidFill>
              <a:srgbClr val="00B0F0"/>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Nuclear</a:t>
              </a:r>
            </a:p>
            <a:p>
              <a:pPr algn="ctr" fontAlgn="auto">
                <a:spcBef>
                  <a:spcPts val="0"/>
                </a:spcBef>
                <a:spcAft>
                  <a:spcPts val="0"/>
                </a:spcAft>
                <a:defRPr/>
              </a:pPr>
              <a:r>
                <a:rPr lang="en-US" altLang="en-US" kern="0" dirty="0">
                  <a:solidFill>
                    <a:srgbClr val="000000"/>
                  </a:solidFill>
                  <a:latin typeface="Calibri" panose="020F0502020204030204" pitchFamily="34" charset="0"/>
                </a:rPr>
                <a:t>Medicine</a:t>
              </a:r>
            </a:p>
          </p:txBody>
        </p:sp>
        <p:sp>
          <p:nvSpPr>
            <p:cNvPr id="27" name="_s5138"/>
            <p:cNvSpPr>
              <a:spLocks noChangeShapeType="1"/>
            </p:cNvSpPr>
            <p:nvPr/>
          </p:nvSpPr>
          <p:spPr bwMode="auto">
            <a:xfrm flipH="1" flipV="1">
              <a:off x="2398" y="1496"/>
              <a:ext cx="323" cy="441"/>
            </a:xfrm>
            <a:prstGeom prst="line">
              <a:avLst/>
            </a:prstGeom>
            <a:grpFill/>
            <a:ln w="28575">
              <a:solidFill>
                <a:srgbClr val="FFFF00"/>
              </a:solidFill>
              <a:round/>
              <a:headEnd/>
              <a:tailEnd/>
            </a:ln>
            <a:extLst/>
          </p:spPr>
          <p:txBody>
            <a:bodyPr lIns="0" tIns="0" rIns="0" bIns="0" anchor="ctr"/>
            <a:lstStyle/>
            <a:p>
              <a:pPr algn="ctr" fontAlgn="auto">
                <a:spcBef>
                  <a:spcPts val="0"/>
                </a:spcBef>
                <a:spcAft>
                  <a:spcPts val="0"/>
                </a:spcAft>
                <a:defRPr/>
              </a:pPr>
              <a:endParaRPr lang="en-US" kern="0" dirty="0">
                <a:solidFill>
                  <a:sysClr val="windowText" lastClr="000000"/>
                </a:solidFill>
                <a:latin typeface="Calibri" panose="020F0502020204030204" pitchFamily="34" charset="0"/>
              </a:endParaRPr>
            </a:p>
          </p:txBody>
        </p:sp>
        <p:sp>
          <p:nvSpPr>
            <p:cNvPr id="28" name="_s5137"/>
            <p:cNvSpPr>
              <a:spLocks noChangeArrowheads="1"/>
            </p:cNvSpPr>
            <p:nvPr/>
          </p:nvSpPr>
          <p:spPr bwMode="auto">
            <a:xfrm>
              <a:off x="1964" y="1000"/>
              <a:ext cx="548" cy="548"/>
            </a:xfrm>
            <a:prstGeom prst="ellipse">
              <a:avLst/>
            </a:prstGeom>
            <a:solidFill>
              <a:srgbClr val="99FF99"/>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Surgery</a:t>
              </a:r>
            </a:p>
          </p:txBody>
        </p:sp>
        <p:sp>
          <p:nvSpPr>
            <p:cNvPr id="29" name="_s5126"/>
            <p:cNvSpPr>
              <a:spLocks noChangeArrowheads="1"/>
            </p:cNvSpPr>
            <p:nvPr/>
          </p:nvSpPr>
          <p:spPr bwMode="auto">
            <a:xfrm>
              <a:off x="2606" y="1885"/>
              <a:ext cx="548" cy="548"/>
            </a:xfrm>
            <a:prstGeom prst="ellipse">
              <a:avLst/>
            </a:prstGeom>
            <a:solidFill>
              <a:schemeClr val="tx1"/>
            </a:solidFill>
            <a:ln w="12700">
              <a:solidFill>
                <a:srgbClr val="540000"/>
              </a:solidFill>
              <a:round/>
              <a:headEnd/>
              <a:tailEnd/>
            </a:ln>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auto">
                <a:spcBef>
                  <a:spcPts val="0"/>
                </a:spcBef>
                <a:spcAft>
                  <a:spcPts val="0"/>
                </a:spcAft>
                <a:defRPr/>
              </a:pPr>
              <a:r>
                <a:rPr lang="en-US" altLang="en-US" kern="0" dirty="0">
                  <a:solidFill>
                    <a:srgbClr val="000000"/>
                  </a:solidFill>
                  <a:latin typeface="Calibri" panose="020F0502020204030204" pitchFamily="34" charset="0"/>
                </a:rPr>
                <a:t>PATIENT</a:t>
              </a:r>
            </a:p>
          </p:txBody>
        </p:sp>
      </p:grpSp>
    </p:spTree>
    <p:extLst>
      <p:ext uri="{BB962C8B-B14F-4D97-AF65-F5344CB8AC3E}">
        <p14:creationId xmlns:p14="http://schemas.microsoft.com/office/powerpoint/2010/main" val="22862915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8266477" y="5414306"/>
            <a:ext cx="1021745" cy="300082"/>
          </a:xfrm>
          <a:prstGeom prst="rect">
            <a:avLst/>
          </a:prstGeom>
          <a:noFill/>
          <a:ln w="38100">
            <a:noFill/>
            <a:headEnd type="none" w="med" len="med"/>
            <a:tailEnd type="triangle" w="med" len="med"/>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a:t>
            </a:r>
          </a:p>
        </p:txBody>
      </p:sp>
      <p:sp>
        <p:nvSpPr>
          <p:cNvPr id="6" name="TextBox 5"/>
          <p:cNvSpPr txBox="1"/>
          <p:nvPr/>
        </p:nvSpPr>
        <p:spPr>
          <a:xfrm>
            <a:off x="2123052" y="2221633"/>
            <a:ext cx="2492937"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dk1"/>
          </a:lnRef>
          <a:fillRef idx="3">
            <a:schemeClr val="dk1"/>
          </a:fillRef>
          <a:effectRef idx="3">
            <a:schemeClr val="dk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Pancreatic NET</a:t>
            </a:r>
          </a:p>
        </p:txBody>
      </p:sp>
      <p:sp>
        <p:nvSpPr>
          <p:cNvPr id="8" name="TextBox 7"/>
          <p:cNvSpPr txBox="1"/>
          <p:nvPr/>
        </p:nvSpPr>
        <p:spPr>
          <a:xfrm>
            <a:off x="5053353" y="2118814"/>
            <a:ext cx="1885950" cy="507831"/>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Borderline </a:t>
            </a:r>
            <a:r>
              <a:rPr lang="en-US" sz="1350" b="1" kern="0" dirty="0" err="1">
                <a:solidFill>
                  <a:srgbClr val="000000"/>
                </a:solidFill>
                <a:latin typeface="Calibri" panose="020F0502020204030204" pitchFamily="34" charset="0"/>
                <a:ea typeface="Tahoma"/>
                <a:cs typeface="Tahoma"/>
              </a:rPr>
              <a:t>Resectable</a:t>
            </a:r>
            <a:r>
              <a:rPr lang="en-US" sz="1350" b="1" kern="0" dirty="0">
                <a:solidFill>
                  <a:srgbClr val="000000"/>
                </a:solidFill>
                <a:latin typeface="Calibri" panose="020F0502020204030204" pitchFamily="34" charset="0"/>
                <a:ea typeface="Tahoma"/>
                <a:cs typeface="Tahoma"/>
              </a:rPr>
              <a:t> / High Tumor Burden</a:t>
            </a:r>
          </a:p>
        </p:txBody>
      </p:sp>
      <p:sp>
        <p:nvSpPr>
          <p:cNvPr id="9" name="TextBox 8"/>
          <p:cNvSpPr txBox="1"/>
          <p:nvPr/>
        </p:nvSpPr>
        <p:spPr>
          <a:xfrm>
            <a:off x="5053353" y="1649688"/>
            <a:ext cx="18859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Resectable</a:t>
            </a:r>
            <a:endParaRPr lang="en-US" sz="1350" b="1" kern="0" dirty="0">
              <a:solidFill>
                <a:srgbClr val="000000"/>
              </a:solidFill>
              <a:latin typeface="Calibri" panose="020F0502020204030204" pitchFamily="34" charset="0"/>
              <a:ea typeface="Tahoma"/>
              <a:cs typeface="Tahoma"/>
            </a:endParaRPr>
          </a:p>
        </p:txBody>
      </p:sp>
      <p:sp>
        <p:nvSpPr>
          <p:cNvPr id="10" name="TextBox 9"/>
          <p:cNvSpPr txBox="1"/>
          <p:nvPr/>
        </p:nvSpPr>
        <p:spPr>
          <a:xfrm>
            <a:off x="5053353" y="2808898"/>
            <a:ext cx="5271746"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Unresectable</a:t>
            </a:r>
            <a:r>
              <a:rPr lang="en-US" sz="1350" b="1" kern="0" dirty="0">
                <a:solidFill>
                  <a:srgbClr val="000000"/>
                </a:solidFill>
                <a:latin typeface="Calibri" panose="020F0502020204030204" pitchFamily="34" charset="0"/>
                <a:ea typeface="Tahoma"/>
                <a:cs typeface="Tahoma"/>
              </a:rPr>
              <a:t> primary and metastases</a:t>
            </a:r>
          </a:p>
        </p:txBody>
      </p:sp>
      <p:sp>
        <p:nvSpPr>
          <p:cNvPr id="11" name="TextBox 10"/>
          <p:cNvSpPr txBox="1"/>
          <p:nvPr/>
        </p:nvSpPr>
        <p:spPr>
          <a:xfrm>
            <a:off x="7353302" y="1649197"/>
            <a:ext cx="2971801"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Resect primary tumor and metastases</a:t>
            </a:r>
          </a:p>
        </p:txBody>
      </p:sp>
      <p:sp>
        <p:nvSpPr>
          <p:cNvPr id="14" name="TextBox 13"/>
          <p:cNvSpPr txBox="1"/>
          <p:nvPr/>
        </p:nvSpPr>
        <p:spPr>
          <a:xfrm>
            <a:off x="2463315" y="3416245"/>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Functional</a:t>
            </a:r>
          </a:p>
        </p:txBody>
      </p:sp>
      <p:sp>
        <p:nvSpPr>
          <p:cNvPr id="15" name="TextBox 14"/>
          <p:cNvSpPr txBox="1"/>
          <p:nvPr/>
        </p:nvSpPr>
        <p:spPr>
          <a:xfrm>
            <a:off x="7706213" y="3414498"/>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Non-Functional</a:t>
            </a:r>
          </a:p>
        </p:txBody>
      </p:sp>
      <p:sp>
        <p:nvSpPr>
          <p:cNvPr id="17" name="TextBox 16"/>
          <p:cNvSpPr txBox="1"/>
          <p:nvPr/>
        </p:nvSpPr>
        <p:spPr>
          <a:xfrm>
            <a:off x="6784840" y="3870117"/>
            <a:ext cx="3385796"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disease/Symptomatic bulky disease?</a:t>
            </a:r>
          </a:p>
        </p:txBody>
      </p:sp>
      <p:cxnSp>
        <p:nvCxnSpPr>
          <p:cNvPr id="22" name="Elbow Connector 21"/>
          <p:cNvCxnSpPr>
            <a:stCxn id="6" idx="3"/>
            <a:endCxn id="9" idx="1"/>
          </p:cNvCxnSpPr>
          <p:nvPr/>
        </p:nvCxnSpPr>
        <p:spPr>
          <a:xfrm flipV="1">
            <a:off x="4615989" y="1799732"/>
            <a:ext cx="437367" cy="571945"/>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4" name="Elbow Connector 23"/>
          <p:cNvCxnSpPr>
            <a:stCxn id="6" idx="3"/>
            <a:endCxn id="8" idx="1"/>
          </p:cNvCxnSpPr>
          <p:nvPr/>
        </p:nvCxnSpPr>
        <p:spPr>
          <a:xfrm>
            <a:off x="4615989" y="2371677"/>
            <a:ext cx="437367" cy="1053"/>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6" idx="3"/>
            <a:endCxn id="10" idx="1"/>
          </p:cNvCxnSpPr>
          <p:nvPr/>
        </p:nvCxnSpPr>
        <p:spPr>
          <a:xfrm>
            <a:off x="4615989" y="2371677"/>
            <a:ext cx="437367" cy="587265"/>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9" idx="3"/>
            <a:endCxn id="11" idx="1"/>
          </p:cNvCxnSpPr>
          <p:nvPr/>
        </p:nvCxnSpPr>
        <p:spPr>
          <a:xfrm flipV="1">
            <a:off x="6939303" y="1799241"/>
            <a:ext cx="413996" cy="491"/>
          </a:xfrm>
          <a:prstGeom prst="straightConnector1">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10" idx="2"/>
            <a:endCxn id="14" idx="0"/>
          </p:cNvCxnSpPr>
          <p:nvPr/>
        </p:nvCxnSpPr>
        <p:spPr>
          <a:xfrm rot="5400000">
            <a:off x="5308404" y="1035419"/>
            <a:ext cx="307265" cy="4454386"/>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6" name="Elbow Connector 35"/>
          <p:cNvCxnSpPr>
            <a:stCxn id="10" idx="2"/>
            <a:endCxn id="15" idx="0"/>
          </p:cNvCxnSpPr>
          <p:nvPr/>
        </p:nvCxnSpPr>
        <p:spPr>
          <a:xfrm rot="16200000" flipH="1">
            <a:off x="7930723" y="2867483"/>
            <a:ext cx="305518" cy="788512"/>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15" idx="2"/>
            <a:endCxn id="17" idx="0"/>
          </p:cNvCxnSpPr>
          <p:nvPr/>
        </p:nvCxnSpPr>
        <p:spPr>
          <a:xfrm>
            <a:off x="8477738" y="3714583"/>
            <a:ext cx="0" cy="155537"/>
          </a:xfrm>
          <a:prstGeom prst="straightConnector1">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2434758" y="4530368"/>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sp>
        <p:nvSpPr>
          <p:cNvPr id="57" name="TextBox 56"/>
          <p:cNvSpPr txBox="1"/>
          <p:nvPr/>
        </p:nvSpPr>
        <p:spPr>
          <a:xfrm>
            <a:off x="9337724" y="4289812"/>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sp>
        <p:nvSpPr>
          <p:cNvPr id="76" name="TextBox 75"/>
          <p:cNvSpPr txBox="1"/>
          <p:nvPr/>
        </p:nvSpPr>
        <p:spPr>
          <a:xfrm>
            <a:off x="3043268" y="4982448"/>
            <a:ext cx="658867" cy="300082"/>
          </a:xfrm>
          <a:prstGeom prst="rect">
            <a:avLst/>
          </a:prstGeom>
          <a:noFill/>
          <a:ln w="38100">
            <a:noFill/>
            <a:headEnd type="none" w="med" len="med"/>
            <a:tailEnd type="triangle" w="med" len="med"/>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Naive</a:t>
            </a:r>
          </a:p>
        </p:txBody>
      </p:sp>
      <p:grpSp>
        <p:nvGrpSpPr>
          <p:cNvPr id="23" name="Group 22"/>
          <p:cNvGrpSpPr/>
          <p:nvPr/>
        </p:nvGrpSpPr>
        <p:grpSpPr>
          <a:xfrm>
            <a:off x="5889813" y="5664116"/>
            <a:ext cx="3862159" cy="310604"/>
            <a:chOff x="5884763" y="5880478"/>
            <a:chExt cx="5149545" cy="414139"/>
          </a:xfrm>
          <a:solidFill>
            <a:srgbClr val="CCFFCC"/>
          </a:solidFill>
        </p:grpSpPr>
        <p:sp>
          <p:nvSpPr>
            <p:cNvPr id="44" name="TextBox 43"/>
            <p:cNvSpPr txBox="1"/>
            <p:nvPr/>
          </p:nvSpPr>
          <p:spPr>
            <a:xfrm>
              <a:off x="5884763" y="5880478"/>
              <a:ext cx="748147"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46" name="TextBox 45"/>
            <p:cNvSpPr txBox="1"/>
            <p:nvPr/>
          </p:nvSpPr>
          <p:spPr>
            <a:xfrm>
              <a:off x="6727494" y="5880481"/>
              <a:ext cx="942500"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47" name="TextBox 46"/>
            <p:cNvSpPr txBox="1"/>
            <p:nvPr/>
          </p:nvSpPr>
          <p:spPr>
            <a:xfrm>
              <a:off x="7766646" y="5880481"/>
              <a:ext cx="2207387" cy="369332"/>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err="1">
                  <a:solidFill>
                    <a:srgbClr val="000000"/>
                  </a:solidFill>
                  <a:latin typeface="Calibri" panose="020F0502020204030204" pitchFamily="34" charset="0"/>
                  <a:ea typeface="Tahoma"/>
                  <a:cs typeface="Tahoma"/>
                </a:rPr>
                <a:t>Everolimus</a:t>
              </a:r>
              <a:r>
                <a:rPr lang="en-US" sz="1200" b="1" kern="0" dirty="0">
                  <a:solidFill>
                    <a:srgbClr val="000000"/>
                  </a:solidFill>
                  <a:latin typeface="Calibri" panose="020F0502020204030204" pitchFamily="34" charset="0"/>
                  <a:ea typeface="Tahoma"/>
                  <a:cs typeface="Tahoma"/>
                </a:rPr>
                <a:t>/</a:t>
              </a:r>
              <a:r>
                <a:rPr lang="en-US" sz="1200" b="1" kern="0" dirty="0" err="1">
                  <a:solidFill>
                    <a:srgbClr val="000000"/>
                  </a:solidFill>
                  <a:latin typeface="Calibri" panose="020F0502020204030204" pitchFamily="34" charset="0"/>
                  <a:ea typeface="Tahoma"/>
                  <a:cs typeface="Tahoma"/>
                </a:rPr>
                <a:t>Sunitinib</a:t>
              </a:r>
              <a:endParaRPr lang="en-US" sz="1200" b="1" kern="0" dirty="0">
                <a:solidFill>
                  <a:srgbClr val="000000"/>
                </a:solidFill>
                <a:latin typeface="Calibri" panose="020F0502020204030204" pitchFamily="34" charset="0"/>
                <a:ea typeface="Tahoma"/>
                <a:cs typeface="Tahoma"/>
              </a:endParaRPr>
            </a:p>
          </p:txBody>
        </p:sp>
        <p:sp>
          <p:nvSpPr>
            <p:cNvPr id="48" name="TextBox 47"/>
            <p:cNvSpPr txBox="1"/>
            <p:nvPr/>
          </p:nvSpPr>
          <p:spPr>
            <a:xfrm>
              <a:off x="10016201" y="5894507"/>
              <a:ext cx="1018107" cy="400110"/>
            </a:xfrm>
            <a:prstGeom prst="rect">
              <a:avLst/>
            </a:prstGeom>
            <a:grpFill/>
            <a:ln w="38100">
              <a:no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Trials</a:t>
              </a:r>
            </a:p>
          </p:txBody>
        </p:sp>
      </p:grpSp>
      <p:sp>
        <p:nvSpPr>
          <p:cNvPr id="82" name="TextBox 81"/>
          <p:cNvSpPr txBox="1"/>
          <p:nvPr/>
        </p:nvSpPr>
        <p:spPr>
          <a:xfrm>
            <a:off x="2455916" y="4305208"/>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a:t>
            </a:r>
          </a:p>
        </p:txBody>
      </p:sp>
      <p:sp>
        <p:nvSpPr>
          <p:cNvPr id="84" name="TextBox 83"/>
          <p:cNvSpPr txBox="1"/>
          <p:nvPr/>
        </p:nvSpPr>
        <p:spPr>
          <a:xfrm>
            <a:off x="2949620" y="3848328"/>
            <a:ext cx="608918"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95" name="TextBox 94"/>
          <p:cNvSpPr txBox="1"/>
          <p:nvPr/>
        </p:nvSpPr>
        <p:spPr>
          <a:xfrm>
            <a:off x="2178026" y="4980464"/>
            <a:ext cx="64362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cxnSp>
        <p:nvCxnSpPr>
          <p:cNvPr id="102" name="Elbow Connector 101"/>
          <p:cNvCxnSpPr>
            <a:stCxn id="95" idx="2"/>
            <a:endCxn id="172" idx="0"/>
          </p:cNvCxnSpPr>
          <p:nvPr/>
        </p:nvCxnSpPr>
        <p:spPr>
          <a:xfrm rot="16200000" flipH="1">
            <a:off x="2760078" y="5020307"/>
            <a:ext cx="389125" cy="909602"/>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04" name="TextBox 103"/>
          <p:cNvSpPr txBox="1"/>
          <p:nvPr/>
        </p:nvSpPr>
        <p:spPr>
          <a:xfrm>
            <a:off x="2131300" y="5414306"/>
            <a:ext cx="1009913" cy="300082"/>
          </a:xfrm>
          <a:prstGeom prst="rect">
            <a:avLst/>
          </a:prstGeom>
          <a:noFill/>
          <a:ln>
            <a:noFill/>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a:t>
            </a:r>
          </a:p>
        </p:txBody>
      </p:sp>
      <p:sp>
        <p:nvSpPr>
          <p:cNvPr id="105" name="TextBox 104"/>
          <p:cNvSpPr txBox="1"/>
          <p:nvPr/>
        </p:nvSpPr>
        <p:spPr>
          <a:xfrm>
            <a:off x="7711514" y="4980135"/>
            <a:ext cx="736097"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Naive</a:t>
            </a:r>
          </a:p>
        </p:txBody>
      </p:sp>
      <p:cxnSp>
        <p:nvCxnSpPr>
          <p:cNvPr id="139" name="Elbow Connector 138"/>
          <p:cNvCxnSpPr>
            <a:stCxn id="82" idx="2"/>
            <a:endCxn id="95" idx="0"/>
          </p:cNvCxnSpPr>
          <p:nvPr/>
        </p:nvCxnSpPr>
        <p:spPr>
          <a:xfrm rot="5400000">
            <a:off x="2676052" y="4429078"/>
            <a:ext cx="375174" cy="727605"/>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63" name="TextBox 162"/>
          <p:cNvSpPr txBox="1"/>
          <p:nvPr/>
        </p:nvSpPr>
        <p:spPr>
          <a:xfrm>
            <a:off x="6572906" y="4293666"/>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grpSp>
        <p:nvGrpSpPr>
          <p:cNvPr id="168" name="Group 167"/>
          <p:cNvGrpSpPr/>
          <p:nvPr/>
        </p:nvGrpSpPr>
        <p:grpSpPr>
          <a:xfrm>
            <a:off x="1687660" y="5664123"/>
            <a:ext cx="3277647" cy="305633"/>
            <a:chOff x="5905616" y="5898993"/>
            <a:chExt cx="4370196" cy="407511"/>
          </a:xfrm>
          <a:solidFill>
            <a:srgbClr val="CCFFCC"/>
          </a:solidFill>
        </p:grpSpPr>
        <p:sp>
          <p:nvSpPr>
            <p:cNvPr id="171" name="TextBox 170"/>
            <p:cNvSpPr txBox="1"/>
            <p:nvPr/>
          </p:nvSpPr>
          <p:spPr>
            <a:xfrm>
              <a:off x="5905616" y="5898993"/>
              <a:ext cx="1165407" cy="400110"/>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172" name="TextBox 171"/>
            <p:cNvSpPr txBox="1"/>
            <p:nvPr/>
          </p:nvSpPr>
          <p:spPr>
            <a:xfrm>
              <a:off x="7119307" y="5906394"/>
              <a:ext cx="2164035" cy="369332"/>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err="1">
                  <a:solidFill>
                    <a:srgbClr val="000000"/>
                  </a:solidFill>
                  <a:latin typeface="Calibri" panose="020F0502020204030204" pitchFamily="34" charset="0"/>
                  <a:ea typeface="Tahoma"/>
                  <a:cs typeface="Tahoma"/>
                </a:rPr>
                <a:t>Everolimus</a:t>
              </a:r>
              <a:r>
                <a:rPr lang="en-US" sz="1200" b="1" kern="0" dirty="0">
                  <a:solidFill>
                    <a:srgbClr val="000000"/>
                  </a:solidFill>
                  <a:latin typeface="Calibri" panose="020F0502020204030204" pitchFamily="34" charset="0"/>
                  <a:ea typeface="Tahoma"/>
                  <a:cs typeface="Tahoma"/>
                </a:rPr>
                <a:t>/</a:t>
              </a:r>
              <a:r>
                <a:rPr lang="en-US" sz="1200" b="1" kern="0" dirty="0" err="1">
                  <a:solidFill>
                    <a:srgbClr val="000000"/>
                  </a:solidFill>
                  <a:latin typeface="Calibri" panose="020F0502020204030204" pitchFamily="34" charset="0"/>
                  <a:ea typeface="Tahoma"/>
                  <a:cs typeface="Tahoma"/>
                </a:rPr>
                <a:t>Sunitinib</a:t>
              </a:r>
              <a:endParaRPr lang="en-US" sz="1200" b="1" kern="0" dirty="0">
                <a:solidFill>
                  <a:srgbClr val="000000"/>
                </a:solidFill>
                <a:latin typeface="Calibri" panose="020F0502020204030204" pitchFamily="34" charset="0"/>
                <a:ea typeface="Tahoma"/>
                <a:cs typeface="Tahoma"/>
              </a:endParaRPr>
            </a:p>
          </p:txBody>
        </p:sp>
        <p:sp>
          <p:nvSpPr>
            <p:cNvPr id="173" name="TextBox 172"/>
            <p:cNvSpPr txBox="1"/>
            <p:nvPr/>
          </p:nvSpPr>
          <p:spPr>
            <a:xfrm>
              <a:off x="9344299" y="5906394"/>
              <a:ext cx="931513" cy="400110"/>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Trials</a:t>
              </a:r>
            </a:p>
          </p:txBody>
        </p:sp>
      </p:grpSp>
      <p:sp>
        <p:nvSpPr>
          <p:cNvPr id="12" name="TextBox 11"/>
          <p:cNvSpPr txBox="1"/>
          <p:nvPr/>
        </p:nvSpPr>
        <p:spPr>
          <a:xfrm>
            <a:off x="7331184" y="2045119"/>
            <a:ext cx="750077"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99" name="TextBox 98"/>
          <p:cNvSpPr txBox="1"/>
          <p:nvPr/>
        </p:nvSpPr>
        <p:spPr>
          <a:xfrm>
            <a:off x="3814448" y="4980466"/>
            <a:ext cx="680007" cy="276999"/>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a:solidFill>
                  <a:srgbClr val="000000"/>
                </a:solidFill>
                <a:latin typeface="Calibri" panose="020F0502020204030204" pitchFamily="34" charset="0"/>
                <a:ea typeface="Tahoma"/>
                <a:cs typeface="Tahoma"/>
              </a:rPr>
              <a:t>Chemo</a:t>
            </a:r>
          </a:p>
        </p:txBody>
      </p:sp>
      <p:grpSp>
        <p:nvGrpSpPr>
          <p:cNvPr id="25" name="Group 24"/>
          <p:cNvGrpSpPr/>
          <p:nvPr/>
        </p:nvGrpSpPr>
        <p:grpSpPr>
          <a:xfrm>
            <a:off x="5561064" y="4979760"/>
            <a:ext cx="1356470" cy="314028"/>
            <a:chOff x="4734900" y="4554434"/>
            <a:chExt cx="1808627" cy="418704"/>
          </a:xfrm>
          <a:solidFill>
            <a:srgbClr val="CCFFCC"/>
          </a:solidFill>
        </p:grpSpPr>
        <p:sp>
          <p:nvSpPr>
            <p:cNvPr id="35" name="TextBox 34"/>
            <p:cNvSpPr txBox="1"/>
            <p:nvPr/>
          </p:nvSpPr>
          <p:spPr>
            <a:xfrm>
              <a:off x="4734900" y="4554434"/>
              <a:ext cx="818985"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sp>
          <p:nvSpPr>
            <p:cNvPr id="37" name="TextBox 36"/>
            <p:cNvSpPr txBox="1"/>
            <p:nvPr/>
          </p:nvSpPr>
          <p:spPr>
            <a:xfrm>
              <a:off x="5651518" y="4573029"/>
              <a:ext cx="892009"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grpSp>
      <p:grpSp>
        <p:nvGrpSpPr>
          <p:cNvPr id="27" name="Group 26"/>
          <p:cNvGrpSpPr/>
          <p:nvPr/>
        </p:nvGrpSpPr>
        <p:grpSpPr>
          <a:xfrm>
            <a:off x="8550967" y="4973072"/>
            <a:ext cx="1305281" cy="307055"/>
            <a:chOff x="7057462" y="5695276"/>
            <a:chExt cx="1740374" cy="409407"/>
          </a:xfrm>
          <a:solidFill>
            <a:srgbClr val="CCFFCC"/>
          </a:solidFill>
        </p:grpSpPr>
        <p:sp>
          <p:nvSpPr>
            <p:cNvPr id="38" name="TextBox 37"/>
            <p:cNvSpPr txBox="1"/>
            <p:nvPr/>
          </p:nvSpPr>
          <p:spPr>
            <a:xfrm>
              <a:off x="7057462" y="5704573"/>
              <a:ext cx="767696" cy="400110"/>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49" name="TextBox 48"/>
            <p:cNvSpPr txBox="1"/>
            <p:nvPr/>
          </p:nvSpPr>
          <p:spPr>
            <a:xfrm>
              <a:off x="7940283" y="5695276"/>
              <a:ext cx="857553" cy="369333"/>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a:solidFill>
                    <a:srgbClr val="000000"/>
                  </a:solidFill>
                  <a:latin typeface="Calibri" panose="020F0502020204030204" pitchFamily="34" charset="0"/>
                  <a:ea typeface="Tahoma"/>
                  <a:cs typeface="Tahoma"/>
                </a:rPr>
                <a:t>Chemo</a:t>
              </a:r>
            </a:p>
          </p:txBody>
        </p:sp>
      </p:grpSp>
      <p:cxnSp>
        <p:nvCxnSpPr>
          <p:cNvPr id="166" name="Straight Arrow Connector 165"/>
          <p:cNvCxnSpPr>
            <a:stCxn id="14" idx="2"/>
            <a:endCxn id="84" idx="0"/>
          </p:cNvCxnSpPr>
          <p:nvPr/>
        </p:nvCxnSpPr>
        <p:spPr>
          <a:xfrm>
            <a:off x="3234843" y="3716330"/>
            <a:ext cx="19239" cy="132001"/>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a:endCxn id="82" idx="0"/>
          </p:cNvCxnSpPr>
          <p:nvPr/>
        </p:nvCxnSpPr>
        <p:spPr>
          <a:xfrm flipH="1">
            <a:off x="3227441" y="4122348"/>
            <a:ext cx="2554" cy="182863"/>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4" name="Elbow Connector 253"/>
          <p:cNvCxnSpPr>
            <a:stCxn id="8" idx="3"/>
            <a:endCxn id="12" idx="1"/>
          </p:cNvCxnSpPr>
          <p:nvPr/>
        </p:nvCxnSpPr>
        <p:spPr>
          <a:xfrm flipV="1">
            <a:off x="6939303" y="2195159"/>
            <a:ext cx="391874" cy="177568"/>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4" name="Elbow Connector 413"/>
          <p:cNvCxnSpPr>
            <a:stCxn id="82" idx="2"/>
            <a:endCxn id="99" idx="0"/>
          </p:cNvCxnSpPr>
          <p:nvPr/>
        </p:nvCxnSpPr>
        <p:spPr>
          <a:xfrm rot="16200000" flipH="1">
            <a:off x="3503362" y="4329372"/>
            <a:ext cx="375173" cy="927008"/>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9" name="Elbow Connector 418"/>
          <p:cNvCxnSpPr>
            <a:stCxn id="17" idx="2"/>
            <a:endCxn id="35" idx="0"/>
          </p:cNvCxnSpPr>
          <p:nvPr/>
        </p:nvCxnSpPr>
        <p:spPr>
          <a:xfrm rot="5400000">
            <a:off x="6768179" y="3270204"/>
            <a:ext cx="809564" cy="2609554"/>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3" name="Elbow Connector 422"/>
          <p:cNvCxnSpPr>
            <a:stCxn id="17" idx="2"/>
            <a:endCxn id="38" idx="0"/>
          </p:cNvCxnSpPr>
          <p:nvPr/>
        </p:nvCxnSpPr>
        <p:spPr>
          <a:xfrm rot="16200000" flipH="1">
            <a:off x="8253376" y="4394564"/>
            <a:ext cx="809843" cy="361112"/>
          </a:xfrm>
          <a:prstGeom prst="bentConnector3">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4" name="Elbow Connector 463"/>
          <p:cNvCxnSpPr>
            <a:stCxn id="12" idx="3"/>
          </p:cNvCxnSpPr>
          <p:nvPr/>
        </p:nvCxnSpPr>
        <p:spPr>
          <a:xfrm>
            <a:off x="8081251" y="2195159"/>
            <a:ext cx="745434" cy="177520"/>
          </a:xfrm>
          <a:prstGeom prst="bentConnector3">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2" name="Elbow Connector 471"/>
          <p:cNvCxnSpPr>
            <a:endCxn id="11" idx="2"/>
          </p:cNvCxnSpPr>
          <p:nvPr/>
        </p:nvCxnSpPr>
        <p:spPr>
          <a:xfrm rot="5400000" flipH="1" flipV="1">
            <a:off x="8612013" y="2176468"/>
            <a:ext cx="454372" cy="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6" name="Straight Arrow Connector 475"/>
          <p:cNvCxnSpPr/>
          <p:nvPr/>
        </p:nvCxnSpPr>
        <p:spPr>
          <a:xfrm flipH="1">
            <a:off x="8831830" y="2403653"/>
            <a:ext cx="7371" cy="3954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8" name="Elbow Connector 487"/>
          <p:cNvCxnSpPr>
            <a:stCxn id="95" idx="2"/>
            <a:endCxn id="171" idx="0"/>
          </p:cNvCxnSpPr>
          <p:nvPr/>
        </p:nvCxnSpPr>
        <p:spPr>
          <a:xfrm rot="5400000">
            <a:off x="2120476" y="5284759"/>
            <a:ext cx="383570" cy="375151"/>
          </a:xfrm>
          <a:prstGeom prst="bentConnector3">
            <a:avLst>
              <a:gd name="adj1" fmla="val 50000"/>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0" name="Elbow Connector 529"/>
          <p:cNvCxnSpPr>
            <a:stCxn id="99" idx="2"/>
            <a:endCxn id="173" idx="0"/>
          </p:cNvCxnSpPr>
          <p:nvPr/>
        </p:nvCxnSpPr>
        <p:spPr>
          <a:xfrm rot="16200000" flipH="1">
            <a:off x="4179117" y="5232797"/>
            <a:ext cx="412209" cy="461538"/>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0" name="Elbow Connector 549"/>
          <p:cNvCxnSpPr>
            <a:stCxn id="17" idx="2"/>
            <a:endCxn id="37" idx="0"/>
          </p:cNvCxnSpPr>
          <p:nvPr/>
        </p:nvCxnSpPr>
        <p:spPr>
          <a:xfrm rot="5400000">
            <a:off x="7118635" y="3634602"/>
            <a:ext cx="823507" cy="1894707"/>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6" name="Elbow Connector 555"/>
          <p:cNvCxnSpPr>
            <a:stCxn id="17" idx="2"/>
            <a:endCxn id="49" idx="0"/>
          </p:cNvCxnSpPr>
          <p:nvPr/>
        </p:nvCxnSpPr>
        <p:spPr>
          <a:xfrm rot="16200000" flipH="1">
            <a:off x="8604765" y="4043174"/>
            <a:ext cx="802870" cy="1056925"/>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9" name="Elbow Connector 578"/>
          <p:cNvCxnSpPr>
            <a:stCxn id="35" idx="2"/>
            <a:endCxn id="44" idx="0"/>
          </p:cNvCxnSpPr>
          <p:nvPr/>
        </p:nvCxnSpPr>
        <p:spPr>
          <a:xfrm rot="16200000" flipH="1">
            <a:off x="5827138" y="5320893"/>
            <a:ext cx="384272" cy="30218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3" name="Elbow Connector 582"/>
          <p:cNvCxnSpPr>
            <a:stCxn id="37" idx="2"/>
            <a:endCxn id="46" idx="0"/>
          </p:cNvCxnSpPr>
          <p:nvPr/>
        </p:nvCxnSpPr>
        <p:spPr>
          <a:xfrm rot="16200000" flipH="1">
            <a:off x="6544001" y="5332823"/>
            <a:ext cx="370331" cy="292265"/>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5" name="Elbow Connector 584"/>
          <p:cNvCxnSpPr>
            <a:stCxn id="37" idx="2"/>
            <a:endCxn id="44" idx="0"/>
          </p:cNvCxnSpPr>
          <p:nvPr/>
        </p:nvCxnSpPr>
        <p:spPr>
          <a:xfrm rot="5400000">
            <a:off x="6191537" y="5272619"/>
            <a:ext cx="370329" cy="412666"/>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54" name="TextBox 653"/>
          <p:cNvSpPr txBox="1"/>
          <p:nvPr/>
        </p:nvSpPr>
        <p:spPr>
          <a:xfrm>
            <a:off x="3903840" y="4523495"/>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cxnSp>
        <p:nvCxnSpPr>
          <p:cNvPr id="4" name="Elbow Connector 3"/>
          <p:cNvCxnSpPr>
            <a:stCxn id="99" idx="2"/>
            <a:endCxn id="172" idx="0"/>
          </p:cNvCxnSpPr>
          <p:nvPr/>
        </p:nvCxnSpPr>
        <p:spPr>
          <a:xfrm rot="5400000">
            <a:off x="3575843" y="5091064"/>
            <a:ext cx="412209" cy="74501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38" idx="2"/>
            <a:endCxn id="47" idx="0"/>
          </p:cNvCxnSpPr>
          <p:nvPr/>
        </p:nvCxnSpPr>
        <p:spPr>
          <a:xfrm rot="5400000">
            <a:off x="8291926" y="5117190"/>
            <a:ext cx="383997" cy="709858"/>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a:endCxn id="48" idx="0"/>
          </p:cNvCxnSpPr>
          <p:nvPr/>
        </p:nvCxnSpPr>
        <p:spPr>
          <a:xfrm rot="5400000">
            <a:off x="9255398" y="5395372"/>
            <a:ext cx="394048" cy="164486"/>
          </a:xfrm>
          <a:prstGeom prst="bentConnector3">
            <a:avLst>
              <a:gd name="adj1" fmla="val 5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49" idx="2"/>
            <a:endCxn id="47" idx="0"/>
          </p:cNvCxnSpPr>
          <p:nvPr/>
        </p:nvCxnSpPr>
        <p:spPr>
          <a:xfrm rot="5400000">
            <a:off x="8624807" y="4754261"/>
            <a:ext cx="414049" cy="140567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 name="Elbow Connector 4"/>
          <p:cNvCxnSpPr>
            <a:stCxn id="38" idx="2"/>
            <a:endCxn id="46" idx="0"/>
          </p:cNvCxnSpPr>
          <p:nvPr/>
        </p:nvCxnSpPr>
        <p:spPr>
          <a:xfrm rot="5400000">
            <a:off x="7665079" y="4490344"/>
            <a:ext cx="383995" cy="1963554"/>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4" name="Title 2"/>
          <p:cNvSpPr>
            <a:spLocks noGrp="1"/>
          </p:cNvSpPr>
          <p:nvPr>
            <p:ph type="title"/>
          </p:nvPr>
        </p:nvSpPr>
        <p:spPr>
          <a:xfrm>
            <a:off x="2821649" y="213777"/>
            <a:ext cx="7750661" cy="911584"/>
          </a:xfrm>
        </p:spPr>
        <p:txBody>
          <a:bodyPr/>
          <a:lstStyle/>
          <a:p>
            <a:r>
              <a:rPr lang="en-US" sz="3600" dirty="0" err="1">
                <a:solidFill>
                  <a:srgbClr val="FFFF99"/>
                </a:solidFill>
                <a:latin typeface="Calibri" panose="020F0502020204030204" pitchFamily="34" charset="0"/>
              </a:rPr>
              <a:t>Unresectable</a:t>
            </a:r>
            <a:r>
              <a:rPr lang="en-US" sz="3600" dirty="0">
                <a:solidFill>
                  <a:srgbClr val="FFFF99"/>
                </a:solidFill>
                <a:latin typeface="Calibri" panose="020F0502020204030204" pitchFamily="34" charset="0"/>
              </a:rPr>
              <a:t>/Metastatic Pancreatic NET</a:t>
            </a:r>
            <a:endParaRPr lang="en-US" sz="2400" dirty="0">
              <a:solidFill>
                <a:srgbClr val="FFFF99"/>
              </a:solidFill>
              <a:latin typeface="Calibri" panose="020F0502020204030204" pitchFamily="34" charset="0"/>
            </a:endParaRPr>
          </a:p>
        </p:txBody>
      </p:sp>
    </p:spTree>
    <p:extLst>
      <p:ext uri="{BB962C8B-B14F-4D97-AF65-F5344CB8AC3E}">
        <p14:creationId xmlns:p14="http://schemas.microsoft.com/office/powerpoint/2010/main" val="38303161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8266477" y="5414306"/>
            <a:ext cx="1021745" cy="300082"/>
          </a:xfrm>
          <a:prstGeom prst="rect">
            <a:avLst/>
          </a:prstGeom>
          <a:noFill/>
          <a:ln w="38100">
            <a:noFill/>
            <a:headEnd type="none" w="med" len="med"/>
            <a:tailEnd type="triangle" w="med" len="med"/>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a:t>
            </a:r>
          </a:p>
        </p:txBody>
      </p:sp>
      <p:sp>
        <p:nvSpPr>
          <p:cNvPr id="6" name="TextBox 5"/>
          <p:cNvSpPr txBox="1"/>
          <p:nvPr/>
        </p:nvSpPr>
        <p:spPr>
          <a:xfrm>
            <a:off x="2123052" y="2221633"/>
            <a:ext cx="2492937"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dk1"/>
          </a:lnRef>
          <a:fillRef idx="3">
            <a:schemeClr val="dk1"/>
          </a:fillRef>
          <a:effectRef idx="3">
            <a:schemeClr val="dk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Pancreatic NET</a:t>
            </a:r>
          </a:p>
        </p:txBody>
      </p:sp>
      <p:sp>
        <p:nvSpPr>
          <p:cNvPr id="8" name="TextBox 7"/>
          <p:cNvSpPr txBox="1"/>
          <p:nvPr/>
        </p:nvSpPr>
        <p:spPr>
          <a:xfrm>
            <a:off x="5053353" y="2118814"/>
            <a:ext cx="1885950" cy="507831"/>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Borderline </a:t>
            </a:r>
            <a:r>
              <a:rPr lang="en-US" sz="1350" b="1" kern="0" dirty="0" err="1">
                <a:solidFill>
                  <a:srgbClr val="000000"/>
                </a:solidFill>
                <a:latin typeface="Calibri" panose="020F0502020204030204" pitchFamily="34" charset="0"/>
                <a:ea typeface="Tahoma"/>
                <a:cs typeface="Tahoma"/>
              </a:rPr>
              <a:t>Resectable</a:t>
            </a:r>
            <a:r>
              <a:rPr lang="en-US" sz="1350" b="1" kern="0" dirty="0">
                <a:solidFill>
                  <a:srgbClr val="000000"/>
                </a:solidFill>
                <a:latin typeface="Calibri" panose="020F0502020204030204" pitchFamily="34" charset="0"/>
                <a:ea typeface="Tahoma"/>
                <a:cs typeface="Tahoma"/>
              </a:rPr>
              <a:t> / High Tumor Burden</a:t>
            </a:r>
          </a:p>
        </p:txBody>
      </p:sp>
      <p:sp>
        <p:nvSpPr>
          <p:cNvPr id="9" name="TextBox 8"/>
          <p:cNvSpPr txBox="1"/>
          <p:nvPr/>
        </p:nvSpPr>
        <p:spPr>
          <a:xfrm>
            <a:off x="5053353" y="1649688"/>
            <a:ext cx="18859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Resectable</a:t>
            </a:r>
            <a:endParaRPr lang="en-US" sz="1350" b="1" kern="0" dirty="0">
              <a:solidFill>
                <a:srgbClr val="000000"/>
              </a:solidFill>
              <a:latin typeface="Calibri" panose="020F0502020204030204" pitchFamily="34" charset="0"/>
              <a:ea typeface="Tahoma"/>
              <a:cs typeface="Tahoma"/>
            </a:endParaRPr>
          </a:p>
        </p:txBody>
      </p:sp>
      <p:sp>
        <p:nvSpPr>
          <p:cNvPr id="10" name="TextBox 9"/>
          <p:cNvSpPr txBox="1"/>
          <p:nvPr/>
        </p:nvSpPr>
        <p:spPr>
          <a:xfrm>
            <a:off x="5053353" y="2808898"/>
            <a:ext cx="5271746"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Unresectable</a:t>
            </a:r>
            <a:r>
              <a:rPr lang="en-US" sz="1350" b="1" kern="0" dirty="0">
                <a:solidFill>
                  <a:srgbClr val="000000"/>
                </a:solidFill>
                <a:latin typeface="Calibri" panose="020F0502020204030204" pitchFamily="34" charset="0"/>
                <a:ea typeface="Tahoma"/>
                <a:cs typeface="Tahoma"/>
              </a:rPr>
              <a:t> primary and metastases</a:t>
            </a:r>
          </a:p>
        </p:txBody>
      </p:sp>
      <p:sp>
        <p:nvSpPr>
          <p:cNvPr id="11" name="TextBox 10"/>
          <p:cNvSpPr txBox="1"/>
          <p:nvPr/>
        </p:nvSpPr>
        <p:spPr>
          <a:xfrm>
            <a:off x="7353302" y="1649197"/>
            <a:ext cx="2971801"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Resect primary tumor and metastases</a:t>
            </a:r>
          </a:p>
        </p:txBody>
      </p:sp>
      <p:sp>
        <p:nvSpPr>
          <p:cNvPr id="14" name="TextBox 13"/>
          <p:cNvSpPr txBox="1"/>
          <p:nvPr/>
        </p:nvSpPr>
        <p:spPr>
          <a:xfrm>
            <a:off x="2463315" y="3416245"/>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Functional</a:t>
            </a:r>
          </a:p>
        </p:txBody>
      </p:sp>
      <p:sp>
        <p:nvSpPr>
          <p:cNvPr id="15" name="TextBox 14"/>
          <p:cNvSpPr txBox="1"/>
          <p:nvPr/>
        </p:nvSpPr>
        <p:spPr>
          <a:xfrm>
            <a:off x="7706213" y="3414498"/>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Non-Functional</a:t>
            </a:r>
          </a:p>
        </p:txBody>
      </p:sp>
      <p:sp>
        <p:nvSpPr>
          <p:cNvPr id="17" name="TextBox 16"/>
          <p:cNvSpPr txBox="1"/>
          <p:nvPr/>
        </p:nvSpPr>
        <p:spPr>
          <a:xfrm>
            <a:off x="6784840" y="3870117"/>
            <a:ext cx="3385796"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disease/Symptomatic bulky disease?</a:t>
            </a:r>
          </a:p>
        </p:txBody>
      </p:sp>
      <p:cxnSp>
        <p:nvCxnSpPr>
          <p:cNvPr id="22" name="Elbow Connector 21"/>
          <p:cNvCxnSpPr>
            <a:stCxn id="6" idx="3"/>
            <a:endCxn id="9" idx="1"/>
          </p:cNvCxnSpPr>
          <p:nvPr/>
        </p:nvCxnSpPr>
        <p:spPr>
          <a:xfrm flipV="1">
            <a:off x="4615989" y="1799732"/>
            <a:ext cx="437367" cy="571945"/>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4" name="Elbow Connector 23"/>
          <p:cNvCxnSpPr>
            <a:stCxn id="6" idx="3"/>
            <a:endCxn id="8" idx="1"/>
          </p:cNvCxnSpPr>
          <p:nvPr/>
        </p:nvCxnSpPr>
        <p:spPr>
          <a:xfrm>
            <a:off x="4615989" y="2371677"/>
            <a:ext cx="437367" cy="1053"/>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6" idx="3"/>
            <a:endCxn id="10" idx="1"/>
          </p:cNvCxnSpPr>
          <p:nvPr/>
        </p:nvCxnSpPr>
        <p:spPr>
          <a:xfrm>
            <a:off x="4615989" y="2371677"/>
            <a:ext cx="437367" cy="587265"/>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9" idx="3"/>
            <a:endCxn id="11" idx="1"/>
          </p:cNvCxnSpPr>
          <p:nvPr/>
        </p:nvCxnSpPr>
        <p:spPr>
          <a:xfrm flipV="1">
            <a:off x="6939303" y="1799241"/>
            <a:ext cx="413996" cy="491"/>
          </a:xfrm>
          <a:prstGeom prst="straightConnector1">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10" idx="2"/>
            <a:endCxn id="14" idx="0"/>
          </p:cNvCxnSpPr>
          <p:nvPr/>
        </p:nvCxnSpPr>
        <p:spPr>
          <a:xfrm rot="5400000">
            <a:off x="5308404" y="1035419"/>
            <a:ext cx="307265" cy="4454386"/>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6" name="Elbow Connector 35"/>
          <p:cNvCxnSpPr>
            <a:stCxn id="10" idx="2"/>
            <a:endCxn id="15" idx="0"/>
          </p:cNvCxnSpPr>
          <p:nvPr/>
        </p:nvCxnSpPr>
        <p:spPr>
          <a:xfrm rot="16200000" flipH="1">
            <a:off x="7930723" y="2867483"/>
            <a:ext cx="305518" cy="788512"/>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15" idx="2"/>
            <a:endCxn id="17" idx="0"/>
          </p:cNvCxnSpPr>
          <p:nvPr/>
        </p:nvCxnSpPr>
        <p:spPr>
          <a:xfrm>
            <a:off x="8477738" y="3714583"/>
            <a:ext cx="0" cy="155537"/>
          </a:xfrm>
          <a:prstGeom prst="straightConnector1">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2434758" y="4530368"/>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sp>
        <p:nvSpPr>
          <p:cNvPr id="57" name="TextBox 56"/>
          <p:cNvSpPr txBox="1"/>
          <p:nvPr/>
        </p:nvSpPr>
        <p:spPr>
          <a:xfrm>
            <a:off x="9337724" y="4289812"/>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sp>
        <p:nvSpPr>
          <p:cNvPr id="76" name="TextBox 75"/>
          <p:cNvSpPr txBox="1"/>
          <p:nvPr/>
        </p:nvSpPr>
        <p:spPr>
          <a:xfrm>
            <a:off x="3043268" y="4982448"/>
            <a:ext cx="658867" cy="300082"/>
          </a:xfrm>
          <a:prstGeom prst="rect">
            <a:avLst/>
          </a:prstGeom>
          <a:noFill/>
          <a:ln w="38100">
            <a:noFill/>
            <a:headEnd type="none" w="med" len="med"/>
            <a:tailEnd type="triangle" w="med" len="med"/>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Naive</a:t>
            </a:r>
          </a:p>
        </p:txBody>
      </p:sp>
      <p:grpSp>
        <p:nvGrpSpPr>
          <p:cNvPr id="23" name="Group 22"/>
          <p:cNvGrpSpPr/>
          <p:nvPr/>
        </p:nvGrpSpPr>
        <p:grpSpPr>
          <a:xfrm>
            <a:off x="5889813" y="5664116"/>
            <a:ext cx="3862159" cy="310604"/>
            <a:chOff x="5884763" y="5880478"/>
            <a:chExt cx="5149545" cy="414139"/>
          </a:xfrm>
          <a:solidFill>
            <a:srgbClr val="CCFFCC"/>
          </a:solidFill>
        </p:grpSpPr>
        <p:sp>
          <p:nvSpPr>
            <p:cNvPr id="44" name="TextBox 43"/>
            <p:cNvSpPr txBox="1"/>
            <p:nvPr/>
          </p:nvSpPr>
          <p:spPr>
            <a:xfrm>
              <a:off x="5884763" y="5880478"/>
              <a:ext cx="748147"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46" name="TextBox 45"/>
            <p:cNvSpPr txBox="1"/>
            <p:nvPr/>
          </p:nvSpPr>
          <p:spPr>
            <a:xfrm>
              <a:off x="6727494" y="5880481"/>
              <a:ext cx="942500"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47" name="TextBox 46"/>
            <p:cNvSpPr txBox="1"/>
            <p:nvPr/>
          </p:nvSpPr>
          <p:spPr>
            <a:xfrm>
              <a:off x="7766646" y="5880481"/>
              <a:ext cx="2207387" cy="369332"/>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err="1">
                  <a:solidFill>
                    <a:srgbClr val="000000"/>
                  </a:solidFill>
                  <a:latin typeface="Calibri" panose="020F0502020204030204" pitchFamily="34" charset="0"/>
                  <a:ea typeface="Tahoma"/>
                  <a:cs typeface="Tahoma"/>
                </a:rPr>
                <a:t>Everolimus</a:t>
              </a:r>
              <a:r>
                <a:rPr lang="en-US" sz="1200" b="1" kern="0" dirty="0">
                  <a:solidFill>
                    <a:srgbClr val="000000"/>
                  </a:solidFill>
                  <a:latin typeface="Calibri" panose="020F0502020204030204" pitchFamily="34" charset="0"/>
                  <a:ea typeface="Tahoma"/>
                  <a:cs typeface="Tahoma"/>
                </a:rPr>
                <a:t>/</a:t>
              </a:r>
              <a:r>
                <a:rPr lang="en-US" sz="1200" b="1" kern="0" dirty="0" err="1">
                  <a:solidFill>
                    <a:srgbClr val="000000"/>
                  </a:solidFill>
                  <a:latin typeface="Calibri" panose="020F0502020204030204" pitchFamily="34" charset="0"/>
                  <a:ea typeface="Tahoma"/>
                  <a:cs typeface="Tahoma"/>
                </a:rPr>
                <a:t>Sunitinib</a:t>
              </a:r>
              <a:endParaRPr lang="en-US" sz="1200" b="1" kern="0" dirty="0">
                <a:solidFill>
                  <a:srgbClr val="000000"/>
                </a:solidFill>
                <a:latin typeface="Calibri" panose="020F0502020204030204" pitchFamily="34" charset="0"/>
                <a:ea typeface="Tahoma"/>
                <a:cs typeface="Tahoma"/>
              </a:endParaRPr>
            </a:p>
          </p:txBody>
        </p:sp>
        <p:sp>
          <p:nvSpPr>
            <p:cNvPr id="48" name="TextBox 47"/>
            <p:cNvSpPr txBox="1"/>
            <p:nvPr/>
          </p:nvSpPr>
          <p:spPr>
            <a:xfrm>
              <a:off x="10016201" y="5894507"/>
              <a:ext cx="1018107" cy="400110"/>
            </a:xfrm>
            <a:prstGeom prst="rect">
              <a:avLst/>
            </a:prstGeom>
            <a:grpFill/>
            <a:ln w="38100">
              <a:no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Trials</a:t>
              </a:r>
            </a:p>
          </p:txBody>
        </p:sp>
      </p:grpSp>
      <p:sp>
        <p:nvSpPr>
          <p:cNvPr id="82" name="TextBox 81"/>
          <p:cNvSpPr txBox="1"/>
          <p:nvPr/>
        </p:nvSpPr>
        <p:spPr>
          <a:xfrm>
            <a:off x="2455916" y="4305208"/>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a:t>
            </a:r>
          </a:p>
        </p:txBody>
      </p:sp>
      <p:sp>
        <p:nvSpPr>
          <p:cNvPr id="84" name="TextBox 83"/>
          <p:cNvSpPr txBox="1"/>
          <p:nvPr/>
        </p:nvSpPr>
        <p:spPr>
          <a:xfrm>
            <a:off x="2949620" y="3848328"/>
            <a:ext cx="608918"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95" name="TextBox 94"/>
          <p:cNvSpPr txBox="1"/>
          <p:nvPr/>
        </p:nvSpPr>
        <p:spPr>
          <a:xfrm>
            <a:off x="2178026" y="4980464"/>
            <a:ext cx="64362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cxnSp>
        <p:nvCxnSpPr>
          <p:cNvPr id="102" name="Elbow Connector 101"/>
          <p:cNvCxnSpPr>
            <a:stCxn id="95" idx="2"/>
            <a:endCxn id="172" idx="0"/>
          </p:cNvCxnSpPr>
          <p:nvPr/>
        </p:nvCxnSpPr>
        <p:spPr>
          <a:xfrm rot="16200000" flipH="1">
            <a:off x="2760078" y="5020307"/>
            <a:ext cx="389125" cy="909602"/>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04" name="TextBox 103"/>
          <p:cNvSpPr txBox="1"/>
          <p:nvPr/>
        </p:nvSpPr>
        <p:spPr>
          <a:xfrm>
            <a:off x="2131300" y="5414306"/>
            <a:ext cx="1009913" cy="300082"/>
          </a:xfrm>
          <a:prstGeom prst="rect">
            <a:avLst/>
          </a:prstGeom>
          <a:noFill/>
          <a:ln>
            <a:noFill/>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a:t>
            </a:r>
          </a:p>
        </p:txBody>
      </p:sp>
      <p:sp>
        <p:nvSpPr>
          <p:cNvPr id="105" name="TextBox 104"/>
          <p:cNvSpPr txBox="1"/>
          <p:nvPr/>
        </p:nvSpPr>
        <p:spPr>
          <a:xfrm>
            <a:off x="7711514" y="4980135"/>
            <a:ext cx="736097"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Naive</a:t>
            </a:r>
          </a:p>
        </p:txBody>
      </p:sp>
      <p:cxnSp>
        <p:nvCxnSpPr>
          <p:cNvPr id="139" name="Elbow Connector 138"/>
          <p:cNvCxnSpPr>
            <a:stCxn id="82" idx="2"/>
            <a:endCxn id="95" idx="0"/>
          </p:cNvCxnSpPr>
          <p:nvPr/>
        </p:nvCxnSpPr>
        <p:spPr>
          <a:xfrm rot="5400000">
            <a:off x="2676052" y="4429078"/>
            <a:ext cx="375174" cy="727605"/>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63" name="TextBox 162"/>
          <p:cNvSpPr txBox="1"/>
          <p:nvPr/>
        </p:nvSpPr>
        <p:spPr>
          <a:xfrm>
            <a:off x="6572906" y="4293666"/>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grpSp>
        <p:nvGrpSpPr>
          <p:cNvPr id="168" name="Group 167"/>
          <p:cNvGrpSpPr/>
          <p:nvPr/>
        </p:nvGrpSpPr>
        <p:grpSpPr>
          <a:xfrm>
            <a:off x="1687660" y="5664123"/>
            <a:ext cx="3277647" cy="305633"/>
            <a:chOff x="5905616" y="5898993"/>
            <a:chExt cx="4370196" cy="407511"/>
          </a:xfrm>
          <a:solidFill>
            <a:srgbClr val="CCFFCC"/>
          </a:solidFill>
        </p:grpSpPr>
        <p:sp>
          <p:nvSpPr>
            <p:cNvPr id="171" name="TextBox 170"/>
            <p:cNvSpPr txBox="1"/>
            <p:nvPr/>
          </p:nvSpPr>
          <p:spPr>
            <a:xfrm>
              <a:off x="5905616" y="5898993"/>
              <a:ext cx="1165407" cy="400110"/>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172" name="TextBox 171"/>
            <p:cNvSpPr txBox="1"/>
            <p:nvPr/>
          </p:nvSpPr>
          <p:spPr>
            <a:xfrm>
              <a:off x="7119307" y="5906394"/>
              <a:ext cx="2164035" cy="369332"/>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err="1">
                  <a:solidFill>
                    <a:srgbClr val="000000"/>
                  </a:solidFill>
                  <a:latin typeface="Calibri" panose="020F0502020204030204" pitchFamily="34" charset="0"/>
                  <a:ea typeface="Tahoma"/>
                  <a:cs typeface="Tahoma"/>
                </a:rPr>
                <a:t>Everolimus</a:t>
              </a:r>
              <a:r>
                <a:rPr lang="en-US" sz="1200" b="1" kern="0" dirty="0">
                  <a:solidFill>
                    <a:srgbClr val="000000"/>
                  </a:solidFill>
                  <a:latin typeface="Calibri" panose="020F0502020204030204" pitchFamily="34" charset="0"/>
                  <a:ea typeface="Tahoma"/>
                  <a:cs typeface="Tahoma"/>
                </a:rPr>
                <a:t>/</a:t>
              </a:r>
              <a:r>
                <a:rPr lang="en-US" sz="1200" b="1" kern="0" dirty="0" err="1">
                  <a:solidFill>
                    <a:srgbClr val="000000"/>
                  </a:solidFill>
                  <a:latin typeface="Calibri" panose="020F0502020204030204" pitchFamily="34" charset="0"/>
                  <a:ea typeface="Tahoma"/>
                  <a:cs typeface="Tahoma"/>
                </a:rPr>
                <a:t>Sunitinib</a:t>
              </a:r>
              <a:endParaRPr lang="en-US" sz="1200" b="1" kern="0" dirty="0">
                <a:solidFill>
                  <a:srgbClr val="000000"/>
                </a:solidFill>
                <a:latin typeface="Calibri" panose="020F0502020204030204" pitchFamily="34" charset="0"/>
                <a:ea typeface="Tahoma"/>
                <a:cs typeface="Tahoma"/>
              </a:endParaRPr>
            </a:p>
          </p:txBody>
        </p:sp>
        <p:sp>
          <p:nvSpPr>
            <p:cNvPr id="173" name="TextBox 172"/>
            <p:cNvSpPr txBox="1"/>
            <p:nvPr/>
          </p:nvSpPr>
          <p:spPr>
            <a:xfrm>
              <a:off x="9344299" y="5906394"/>
              <a:ext cx="931513" cy="400110"/>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Trials</a:t>
              </a:r>
            </a:p>
          </p:txBody>
        </p:sp>
      </p:grpSp>
      <p:grpSp>
        <p:nvGrpSpPr>
          <p:cNvPr id="97" name="Group 96"/>
          <p:cNvGrpSpPr/>
          <p:nvPr/>
        </p:nvGrpSpPr>
        <p:grpSpPr>
          <a:xfrm>
            <a:off x="7331179" y="2045118"/>
            <a:ext cx="762592" cy="672652"/>
            <a:chOff x="7735959" y="1781535"/>
            <a:chExt cx="1016788" cy="896869"/>
          </a:xfrm>
          <a:solidFill>
            <a:srgbClr val="CCFFCC"/>
          </a:solidFill>
        </p:grpSpPr>
        <p:sp>
          <p:nvSpPr>
            <p:cNvPr id="12" name="TextBox 11"/>
            <p:cNvSpPr txBox="1"/>
            <p:nvPr/>
          </p:nvSpPr>
          <p:spPr>
            <a:xfrm>
              <a:off x="7735959" y="1781535"/>
              <a:ext cx="1000101" cy="400109"/>
            </a:xfrm>
            <a:prstGeom prst="rect">
              <a:avLst/>
            </a:prstGeom>
            <a:grpFill/>
            <a:ln w="38100">
              <a:solidFill>
                <a:schemeClr val="tx1">
                  <a:lumMod val="75000"/>
                  <a:lumOff val="25000"/>
                </a:schemeClr>
              </a:solid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67" name="TextBox 66"/>
            <p:cNvSpPr txBox="1"/>
            <p:nvPr/>
          </p:nvSpPr>
          <p:spPr>
            <a:xfrm>
              <a:off x="7752648" y="2278295"/>
              <a:ext cx="1000099" cy="400109"/>
            </a:xfrm>
            <a:prstGeom prst="rect">
              <a:avLst/>
            </a:prstGeom>
            <a:solidFill>
              <a:srgbClr val="B8089F"/>
            </a:solidFill>
            <a:ln w="38100">
              <a:no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grpSp>
      <p:sp>
        <p:nvSpPr>
          <p:cNvPr id="99" name="TextBox 98"/>
          <p:cNvSpPr txBox="1"/>
          <p:nvPr/>
        </p:nvSpPr>
        <p:spPr>
          <a:xfrm>
            <a:off x="3814448" y="4980466"/>
            <a:ext cx="680007" cy="276999"/>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a:solidFill>
                  <a:srgbClr val="000000"/>
                </a:solidFill>
                <a:latin typeface="Calibri" panose="020F0502020204030204" pitchFamily="34" charset="0"/>
                <a:ea typeface="Tahoma"/>
                <a:cs typeface="Tahoma"/>
              </a:rPr>
              <a:t>Chemo</a:t>
            </a:r>
          </a:p>
        </p:txBody>
      </p:sp>
      <p:grpSp>
        <p:nvGrpSpPr>
          <p:cNvPr id="25" name="Group 24"/>
          <p:cNvGrpSpPr/>
          <p:nvPr/>
        </p:nvGrpSpPr>
        <p:grpSpPr>
          <a:xfrm>
            <a:off x="5561064" y="4979760"/>
            <a:ext cx="1356470" cy="314028"/>
            <a:chOff x="4734900" y="4554434"/>
            <a:chExt cx="1808627" cy="418704"/>
          </a:xfrm>
          <a:solidFill>
            <a:srgbClr val="CCFFCC"/>
          </a:solidFill>
        </p:grpSpPr>
        <p:sp>
          <p:nvSpPr>
            <p:cNvPr id="35" name="TextBox 34"/>
            <p:cNvSpPr txBox="1"/>
            <p:nvPr/>
          </p:nvSpPr>
          <p:spPr>
            <a:xfrm>
              <a:off x="4734900" y="4554434"/>
              <a:ext cx="818985"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sp>
          <p:nvSpPr>
            <p:cNvPr id="37" name="TextBox 36"/>
            <p:cNvSpPr txBox="1"/>
            <p:nvPr/>
          </p:nvSpPr>
          <p:spPr>
            <a:xfrm>
              <a:off x="5651518" y="4573029"/>
              <a:ext cx="892009"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grpSp>
      <p:grpSp>
        <p:nvGrpSpPr>
          <p:cNvPr id="27" name="Group 26"/>
          <p:cNvGrpSpPr/>
          <p:nvPr/>
        </p:nvGrpSpPr>
        <p:grpSpPr>
          <a:xfrm>
            <a:off x="8550967" y="4973072"/>
            <a:ext cx="1305281" cy="307055"/>
            <a:chOff x="7057462" y="5695276"/>
            <a:chExt cx="1740374" cy="409407"/>
          </a:xfrm>
          <a:solidFill>
            <a:srgbClr val="CCFFCC"/>
          </a:solidFill>
        </p:grpSpPr>
        <p:sp>
          <p:nvSpPr>
            <p:cNvPr id="38" name="TextBox 37"/>
            <p:cNvSpPr txBox="1"/>
            <p:nvPr/>
          </p:nvSpPr>
          <p:spPr>
            <a:xfrm>
              <a:off x="7057462" y="5704573"/>
              <a:ext cx="767696" cy="400110"/>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49" name="TextBox 48"/>
            <p:cNvSpPr txBox="1"/>
            <p:nvPr/>
          </p:nvSpPr>
          <p:spPr>
            <a:xfrm>
              <a:off x="7940283" y="5695276"/>
              <a:ext cx="857553" cy="369333"/>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a:solidFill>
                    <a:srgbClr val="000000"/>
                  </a:solidFill>
                  <a:latin typeface="Calibri" panose="020F0502020204030204" pitchFamily="34" charset="0"/>
                  <a:ea typeface="Tahoma"/>
                  <a:cs typeface="Tahoma"/>
                </a:rPr>
                <a:t>Chemo</a:t>
              </a:r>
            </a:p>
          </p:txBody>
        </p:sp>
      </p:grpSp>
      <p:cxnSp>
        <p:nvCxnSpPr>
          <p:cNvPr id="166" name="Straight Arrow Connector 165"/>
          <p:cNvCxnSpPr>
            <a:stCxn id="14" idx="2"/>
            <a:endCxn id="84" idx="0"/>
          </p:cNvCxnSpPr>
          <p:nvPr/>
        </p:nvCxnSpPr>
        <p:spPr>
          <a:xfrm>
            <a:off x="3234843" y="3716330"/>
            <a:ext cx="19239" cy="132001"/>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a:endCxn id="82" idx="0"/>
          </p:cNvCxnSpPr>
          <p:nvPr/>
        </p:nvCxnSpPr>
        <p:spPr>
          <a:xfrm flipH="1">
            <a:off x="3227441" y="4122348"/>
            <a:ext cx="2554" cy="182863"/>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4" name="Elbow Connector 253"/>
          <p:cNvCxnSpPr>
            <a:stCxn id="8" idx="3"/>
            <a:endCxn id="12" idx="1"/>
          </p:cNvCxnSpPr>
          <p:nvPr/>
        </p:nvCxnSpPr>
        <p:spPr>
          <a:xfrm flipV="1">
            <a:off x="6939303" y="2195159"/>
            <a:ext cx="391874" cy="177568"/>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6" name="Elbow Connector 255"/>
          <p:cNvCxnSpPr>
            <a:endCxn id="67" idx="1"/>
          </p:cNvCxnSpPr>
          <p:nvPr/>
        </p:nvCxnSpPr>
        <p:spPr>
          <a:xfrm>
            <a:off x="6939304" y="2417692"/>
            <a:ext cx="404388" cy="150041"/>
          </a:xfrm>
          <a:prstGeom prst="bentConnector3">
            <a:avLst>
              <a:gd name="adj1" fmla="val 50000"/>
            </a:avLst>
          </a:prstGeom>
          <a:ln w="38100">
            <a:solidFill>
              <a:srgbClr val="B8089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4" name="Elbow Connector 413"/>
          <p:cNvCxnSpPr>
            <a:stCxn id="82" idx="2"/>
            <a:endCxn id="99" idx="0"/>
          </p:cNvCxnSpPr>
          <p:nvPr/>
        </p:nvCxnSpPr>
        <p:spPr>
          <a:xfrm rot="16200000" flipH="1">
            <a:off x="3503362" y="4329372"/>
            <a:ext cx="375173" cy="927008"/>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9" name="Elbow Connector 418"/>
          <p:cNvCxnSpPr>
            <a:stCxn id="17" idx="2"/>
            <a:endCxn id="35" idx="0"/>
          </p:cNvCxnSpPr>
          <p:nvPr/>
        </p:nvCxnSpPr>
        <p:spPr>
          <a:xfrm rot="5400000">
            <a:off x="6768179" y="3270204"/>
            <a:ext cx="809564" cy="2609554"/>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3" name="Elbow Connector 422"/>
          <p:cNvCxnSpPr>
            <a:stCxn id="17" idx="2"/>
            <a:endCxn id="38" idx="0"/>
          </p:cNvCxnSpPr>
          <p:nvPr/>
        </p:nvCxnSpPr>
        <p:spPr>
          <a:xfrm rot="16200000" flipH="1">
            <a:off x="8253376" y="4394564"/>
            <a:ext cx="809843" cy="361112"/>
          </a:xfrm>
          <a:prstGeom prst="bentConnector3">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4" name="Elbow Connector 463"/>
          <p:cNvCxnSpPr>
            <a:stCxn id="12" idx="3"/>
          </p:cNvCxnSpPr>
          <p:nvPr/>
        </p:nvCxnSpPr>
        <p:spPr>
          <a:xfrm>
            <a:off x="8081251" y="2195159"/>
            <a:ext cx="745434" cy="177520"/>
          </a:xfrm>
          <a:prstGeom prst="bentConnector3">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0" name="Elbow Connector 469"/>
          <p:cNvCxnSpPr>
            <a:stCxn id="67" idx="3"/>
          </p:cNvCxnSpPr>
          <p:nvPr/>
        </p:nvCxnSpPr>
        <p:spPr>
          <a:xfrm flipV="1">
            <a:off x="8093767" y="2434892"/>
            <a:ext cx="745084" cy="132841"/>
          </a:xfrm>
          <a:prstGeom prst="bentConnector3">
            <a:avLst/>
          </a:prstGeom>
          <a:ln w="38100">
            <a:solidFill>
              <a:srgbClr val="B8089F"/>
            </a:solidFill>
          </a:ln>
        </p:spPr>
        <p:style>
          <a:lnRef idx="1">
            <a:schemeClr val="accent1"/>
          </a:lnRef>
          <a:fillRef idx="0">
            <a:schemeClr val="accent1"/>
          </a:fillRef>
          <a:effectRef idx="0">
            <a:schemeClr val="accent1"/>
          </a:effectRef>
          <a:fontRef idx="minor">
            <a:schemeClr val="tx1"/>
          </a:fontRef>
        </p:style>
      </p:cxnSp>
      <p:cxnSp>
        <p:nvCxnSpPr>
          <p:cNvPr id="472" name="Elbow Connector 471"/>
          <p:cNvCxnSpPr>
            <a:endCxn id="11" idx="2"/>
          </p:cNvCxnSpPr>
          <p:nvPr/>
        </p:nvCxnSpPr>
        <p:spPr>
          <a:xfrm rot="5400000" flipH="1" flipV="1">
            <a:off x="8612013" y="2176468"/>
            <a:ext cx="454372" cy="1"/>
          </a:xfrm>
          <a:prstGeom prst="bentConnector3">
            <a:avLst/>
          </a:prstGeom>
          <a:ln w="38100">
            <a:solidFill>
              <a:srgbClr val="B8089F"/>
            </a:solidFill>
            <a:tailEnd type="triangle"/>
          </a:ln>
        </p:spPr>
        <p:style>
          <a:lnRef idx="1">
            <a:schemeClr val="accent1"/>
          </a:lnRef>
          <a:fillRef idx="0">
            <a:schemeClr val="accent1"/>
          </a:fillRef>
          <a:effectRef idx="0">
            <a:schemeClr val="accent1"/>
          </a:effectRef>
          <a:fontRef idx="minor">
            <a:schemeClr val="tx1"/>
          </a:fontRef>
        </p:style>
      </p:cxnSp>
      <p:cxnSp>
        <p:nvCxnSpPr>
          <p:cNvPr id="476" name="Straight Arrow Connector 475"/>
          <p:cNvCxnSpPr/>
          <p:nvPr/>
        </p:nvCxnSpPr>
        <p:spPr>
          <a:xfrm flipH="1">
            <a:off x="8831830" y="2403653"/>
            <a:ext cx="7371" cy="395445"/>
          </a:xfrm>
          <a:prstGeom prst="straightConnector1">
            <a:avLst/>
          </a:prstGeom>
          <a:ln w="38100">
            <a:solidFill>
              <a:srgbClr val="B8089F"/>
            </a:solidFill>
            <a:tailEnd type="triangle"/>
          </a:ln>
        </p:spPr>
        <p:style>
          <a:lnRef idx="1">
            <a:schemeClr val="accent1"/>
          </a:lnRef>
          <a:fillRef idx="0">
            <a:schemeClr val="accent1"/>
          </a:fillRef>
          <a:effectRef idx="0">
            <a:schemeClr val="accent1"/>
          </a:effectRef>
          <a:fontRef idx="minor">
            <a:schemeClr val="tx1"/>
          </a:fontRef>
        </p:style>
      </p:cxnSp>
      <p:cxnSp>
        <p:nvCxnSpPr>
          <p:cNvPr id="488" name="Elbow Connector 487"/>
          <p:cNvCxnSpPr>
            <a:stCxn id="95" idx="2"/>
            <a:endCxn id="171" idx="0"/>
          </p:cNvCxnSpPr>
          <p:nvPr/>
        </p:nvCxnSpPr>
        <p:spPr>
          <a:xfrm rot="5400000">
            <a:off x="2120476" y="5284759"/>
            <a:ext cx="383570" cy="375151"/>
          </a:xfrm>
          <a:prstGeom prst="bentConnector3">
            <a:avLst>
              <a:gd name="adj1" fmla="val 50000"/>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0" name="Elbow Connector 529"/>
          <p:cNvCxnSpPr>
            <a:stCxn id="99" idx="2"/>
            <a:endCxn id="173" idx="0"/>
          </p:cNvCxnSpPr>
          <p:nvPr/>
        </p:nvCxnSpPr>
        <p:spPr>
          <a:xfrm rot="16200000" flipH="1">
            <a:off x="4179117" y="5232797"/>
            <a:ext cx="412209" cy="461538"/>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0" name="Elbow Connector 549"/>
          <p:cNvCxnSpPr>
            <a:stCxn id="17" idx="2"/>
            <a:endCxn id="37" idx="0"/>
          </p:cNvCxnSpPr>
          <p:nvPr/>
        </p:nvCxnSpPr>
        <p:spPr>
          <a:xfrm rot="5400000">
            <a:off x="7118635" y="3634602"/>
            <a:ext cx="823507" cy="1894707"/>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6" name="Elbow Connector 555"/>
          <p:cNvCxnSpPr>
            <a:stCxn id="17" idx="2"/>
            <a:endCxn id="49" idx="0"/>
          </p:cNvCxnSpPr>
          <p:nvPr/>
        </p:nvCxnSpPr>
        <p:spPr>
          <a:xfrm rot="16200000" flipH="1">
            <a:off x="8604765" y="4043174"/>
            <a:ext cx="802870" cy="1056925"/>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9" name="Elbow Connector 578"/>
          <p:cNvCxnSpPr>
            <a:stCxn id="35" idx="2"/>
            <a:endCxn id="44" idx="0"/>
          </p:cNvCxnSpPr>
          <p:nvPr/>
        </p:nvCxnSpPr>
        <p:spPr>
          <a:xfrm rot="16200000" flipH="1">
            <a:off x="5827138" y="5320893"/>
            <a:ext cx="384272" cy="30218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3" name="Elbow Connector 582"/>
          <p:cNvCxnSpPr>
            <a:stCxn id="37" idx="2"/>
            <a:endCxn id="46" idx="0"/>
          </p:cNvCxnSpPr>
          <p:nvPr/>
        </p:nvCxnSpPr>
        <p:spPr>
          <a:xfrm rot="16200000" flipH="1">
            <a:off x="6544001" y="5332823"/>
            <a:ext cx="370331" cy="292265"/>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5" name="Elbow Connector 584"/>
          <p:cNvCxnSpPr>
            <a:stCxn id="37" idx="2"/>
            <a:endCxn id="44" idx="0"/>
          </p:cNvCxnSpPr>
          <p:nvPr/>
        </p:nvCxnSpPr>
        <p:spPr>
          <a:xfrm rot="5400000">
            <a:off x="6191537" y="5272619"/>
            <a:ext cx="370329" cy="412666"/>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54" name="TextBox 653"/>
          <p:cNvSpPr txBox="1"/>
          <p:nvPr/>
        </p:nvSpPr>
        <p:spPr>
          <a:xfrm>
            <a:off x="3903840" y="4523495"/>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cxnSp>
        <p:nvCxnSpPr>
          <p:cNvPr id="4" name="Elbow Connector 3"/>
          <p:cNvCxnSpPr>
            <a:stCxn id="99" idx="2"/>
            <a:endCxn id="172" idx="0"/>
          </p:cNvCxnSpPr>
          <p:nvPr/>
        </p:nvCxnSpPr>
        <p:spPr>
          <a:xfrm rot="5400000">
            <a:off x="3575843" y="5091064"/>
            <a:ext cx="412209" cy="74501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38" idx="2"/>
            <a:endCxn id="47" idx="0"/>
          </p:cNvCxnSpPr>
          <p:nvPr/>
        </p:nvCxnSpPr>
        <p:spPr>
          <a:xfrm rot="5400000">
            <a:off x="8291926" y="5117190"/>
            <a:ext cx="383997" cy="709858"/>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a:endCxn id="48" idx="0"/>
          </p:cNvCxnSpPr>
          <p:nvPr/>
        </p:nvCxnSpPr>
        <p:spPr>
          <a:xfrm rot="5400000">
            <a:off x="9255398" y="5395372"/>
            <a:ext cx="394048" cy="164486"/>
          </a:xfrm>
          <a:prstGeom prst="bentConnector3">
            <a:avLst>
              <a:gd name="adj1" fmla="val 5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49" idx="2"/>
            <a:endCxn id="47" idx="0"/>
          </p:cNvCxnSpPr>
          <p:nvPr/>
        </p:nvCxnSpPr>
        <p:spPr>
          <a:xfrm rot="5400000">
            <a:off x="8624807" y="4754261"/>
            <a:ext cx="414049" cy="140567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 name="Elbow Connector 4"/>
          <p:cNvCxnSpPr>
            <a:stCxn id="38" idx="2"/>
            <a:endCxn id="46" idx="0"/>
          </p:cNvCxnSpPr>
          <p:nvPr/>
        </p:nvCxnSpPr>
        <p:spPr>
          <a:xfrm rot="5400000">
            <a:off x="7665079" y="4490344"/>
            <a:ext cx="383995" cy="1963554"/>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Title 6"/>
          <p:cNvSpPr>
            <a:spLocks noGrp="1"/>
          </p:cNvSpPr>
          <p:nvPr>
            <p:ph type="title"/>
          </p:nvPr>
        </p:nvSpPr>
        <p:spPr/>
        <p:txBody>
          <a:bodyPr/>
          <a:lstStyle/>
          <a:p>
            <a:endParaRPr lang="en-US"/>
          </a:p>
        </p:txBody>
      </p:sp>
      <p:sp>
        <p:nvSpPr>
          <p:cNvPr id="77" name="Title 2"/>
          <p:cNvSpPr txBox="1">
            <a:spLocks/>
          </p:cNvSpPr>
          <p:nvPr/>
        </p:nvSpPr>
        <p:spPr>
          <a:xfrm>
            <a:off x="2821649" y="213777"/>
            <a:ext cx="7750661" cy="911584"/>
          </a:xfr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3600" kern="0">
                <a:solidFill>
                  <a:srgbClr val="FFFF99"/>
                </a:solidFill>
                <a:latin typeface="Calibri" panose="020F0502020204030204" pitchFamily="34" charset="0"/>
              </a:rPr>
              <a:t>Unresectable/Metastatic Pancreatic NET</a:t>
            </a:r>
            <a:endParaRPr lang="en-US" sz="2400" kern="0" dirty="0">
              <a:solidFill>
                <a:srgbClr val="FFFF99"/>
              </a:solidFill>
              <a:latin typeface="Calibri" panose="020F0502020204030204" pitchFamily="34" charset="0"/>
            </a:endParaRPr>
          </a:p>
        </p:txBody>
      </p:sp>
    </p:spTree>
    <p:extLst>
      <p:ext uri="{BB962C8B-B14F-4D97-AF65-F5344CB8AC3E}">
        <p14:creationId xmlns:p14="http://schemas.microsoft.com/office/powerpoint/2010/main" val="13807631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8266477" y="5414306"/>
            <a:ext cx="1021745" cy="300082"/>
          </a:xfrm>
          <a:prstGeom prst="rect">
            <a:avLst/>
          </a:prstGeom>
          <a:noFill/>
          <a:ln w="38100">
            <a:noFill/>
            <a:headEnd type="none" w="med" len="med"/>
            <a:tailEnd type="triangle" w="med" len="med"/>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a:t>
            </a:r>
          </a:p>
        </p:txBody>
      </p:sp>
      <p:sp>
        <p:nvSpPr>
          <p:cNvPr id="6" name="TextBox 5"/>
          <p:cNvSpPr txBox="1"/>
          <p:nvPr/>
        </p:nvSpPr>
        <p:spPr>
          <a:xfrm>
            <a:off x="2123052" y="2221633"/>
            <a:ext cx="2492937"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dk1"/>
          </a:lnRef>
          <a:fillRef idx="3">
            <a:schemeClr val="dk1"/>
          </a:fillRef>
          <a:effectRef idx="3">
            <a:schemeClr val="dk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Pancreatic NET</a:t>
            </a:r>
          </a:p>
        </p:txBody>
      </p:sp>
      <p:sp>
        <p:nvSpPr>
          <p:cNvPr id="8" name="TextBox 7"/>
          <p:cNvSpPr txBox="1"/>
          <p:nvPr/>
        </p:nvSpPr>
        <p:spPr>
          <a:xfrm>
            <a:off x="5053353" y="2118814"/>
            <a:ext cx="1885950" cy="507831"/>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Borderline </a:t>
            </a:r>
            <a:r>
              <a:rPr lang="en-US" sz="1350" b="1" kern="0" dirty="0" err="1">
                <a:solidFill>
                  <a:srgbClr val="000000"/>
                </a:solidFill>
                <a:latin typeface="Calibri" panose="020F0502020204030204" pitchFamily="34" charset="0"/>
                <a:ea typeface="Tahoma"/>
                <a:cs typeface="Tahoma"/>
              </a:rPr>
              <a:t>Resectable</a:t>
            </a:r>
            <a:r>
              <a:rPr lang="en-US" sz="1350" b="1" kern="0" dirty="0">
                <a:solidFill>
                  <a:srgbClr val="000000"/>
                </a:solidFill>
                <a:latin typeface="Calibri" panose="020F0502020204030204" pitchFamily="34" charset="0"/>
                <a:ea typeface="Tahoma"/>
                <a:cs typeface="Tahoma"/>
              </a:rPr>
              <a:t> / High Tumor Burden</a:t>
            </a:r>
          </a:p>
        </p:txBody>
      </p:sp>
      <p:sp>
        <p:nvSpPr>
          <p:cNvPr id="9" name="TextBox 8"/>
          <p:cNvSpPr txBox="1"/>
          <p:nvPr/>
        </p:nvSpPr>
        <p:spPr>
          <a:xfrm>
            <a:off x="5053353" y="1649688"/>
            <a:ext cx="18859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Resectable</a:t>
            </a:r>
            <a:endParaRPr lang="en-US" sz="1350" b="1" kern="0" dirty="0">
              <a:solidFill>
                <a:srgbClr val="000000"/>
              </a:solidFill>
              <a:latin typeface="Calibri" panose="020F0502020204030204" pitchFamily="34" charset="0"/>
              <a:ea typeface="Tahoma"/>
              <a:cs typeface="Tahoma"/>
            </a:endParaRPr>
          </a:p>
        </p:txBody>
      </p:sp>
      <p:sp>
        <p:nvSpPr>
          <p:cNvPr id="10" name="TextBox 9"/>
          <p:cNvSpPr txBox="1"/>
          <p:nvPr/>
        </p:nvSpPr>
        <p:spPr>
          <a:xfrm>
            <a:off x="5053353" y="2808898"/>
            <a:ext cx="5271746"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Unresectable</a:t>
            </a:r>
            <a:r>
              <a:rPr lang="en-US" sz="1350" b="1" kern="0" dirty="0">
                <a:solidFill>
                  <a:srgbClr val="000000"/>
                </a:solidFill>
                <a:latin typeface="Calibri" panose="020F0502020204030204" pitchFamily="34" charset="0"/>
                <a:ea typeface="Tahoma"/>
                <a:cs typeface="Tahoma"/>
              </a:rPr>
              <a:t> primary and metastases</a:t>
            </a:r>
          </a:p>
        </p:txBody>
      </p:sp>
      <p:sp>
        <p:nvSpPr>
          <p:cNvPr id="11" name="TextBox 10"/>
          <p:cNvSpPr txBox="1"/>
          <p:nvPr/>
        </p:nvSpPr>
        <p:spPr>
          <a:xfrm>
            <a:off x="7353302" y="1649197"/>
            <a:ext cx="2971801"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Resect primary tumor and metastases</a:t>
            </a:r>
          </a:p>
        </p:txBody>
      </p:sp>
      <p:sp>
        <p:nvSpPr>
          <p:cNvPr id="14" name="TextBox 13"/>
          <p:cNvSpPr txBox="1"/>
          <p:nvPr/>
        </p:nvSpPr>
        <p:spPr>
          <a:xfrm>
            <a:off x="2463315" y="3416245"/>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Functional</a:t>
            </a:r>
          </a:p>
        </p:txBody>
      </p:sp>
      <p:sp>
        <p:nvSpPr>
          <p:cNvPr id="15" name="TextBox 14"/>
          <p:cNvSpPr txBox="1"/>
          <p:nvPr/>
        </p:nvSpPr>
        <p:spPr>
          <a:xfrm>
            <a:off x="7706213" y="3414498"/>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Non-Functional</a:t>
            </a:r>
          </a:p>
        </p:txBody>
      </p:sp>
      <p:sp>
        <p:nvSpPr>
          <p:cNvPr id="17" name="TextBox 16"/>
          <p:cNvSpPr txBox="1"/>
          <p:nvPr/>
        </p:nvSpPr>
        <p:spPr>
          <a:xfrm>
            <a:off x="6784840" y="3870117"/>
            <a:ext cx="3385796"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disease/Symptomatic bulky disease?</a:t>
            </a:r>
          </a:p>
        </p:txBody>
      </p:sp>
      <p:cxnSp>
        <p:nvCxnSpPr>
          <p:cNvPr id="22" name="Elbow Connector 21"/>
          <p:cNvCxnSpPr>
            <a:stCxn id="6" idx="3"/>
            <a:endCxn id="9" idx="1"/>
          </p:cNvCxnSpPr>
          <p:nvPr/>
        </p:nvCxnSpPr>
        <p:spPr>
          <a:xfrm flipV="1">
            <a:off x="4615989" y="1799732"/>
            <a:ext cx="437367" cy="571945"/>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4" name="Elbow Connector 23"/>
          <p:cNvCxnSpPr>
            <a:stCxn id="6" idx="3"/>
            <a:endCxn id="8" idx="1"/>
          </p:cNvCxnSpPr>
          <p:nvPr/>
        </p:nvCxnSpPr>
        <p:spPr>
          <a:xfrm>
            <a:off x="4615989" y="2371677"/>
            <a:ext cx="437367" cy="1053"/>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6" idx="3"/>
            <a:endCxn id="10" idx="1"/>
          </p:cNvCxnSpPr>
          <p:nvPr/>
        </p:nvCxnSpPr>
        <p:spPr>
          <a:xfrm>
            <a:off x="4615989" y="2371677"/>
            <a:ext cx="437367" cy="587265"/>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9" idx="3"/>
            <a:endCxn id="11" idx="1"/>
          </p:cNvCxnSpPr>
          <p:nvPr/>
        </p:nvCxnSpPr>
        <p:spPr>
          <a:xfrm flipV="1">
            <a:off x="6939303" y="1799241"/>
            <a:ext cx="413996" cy="491"/>
          </a:xfrm>
          <a:prstGeom prst="straightConnector1">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10" idx="2"/>
            <a:endCxn id="14" idx="0"/>
          </p:cNvCxnSpPr>
          <p:nvPr/>
        </p:nvCxnSpPr>
        <p:spPr>
          <a:xfrm rot="5400000">
            <a:off x="5308404" y="1035419"/>
            <a:ext cx="307265" cy="4454386"/>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6" name="Elbow Connector 35"/>
          <p:cNvCxnSpPr>
            <a:stCxn id="10" idx="2"/>
            <a:endCxn id="15" idx="0"/>
          </p:cNvCxnSpPr>
          <p:nvPr/>
        </p:nvCxnSpPr>
        <p:spPr>
          <a:xfrm rot="16200000" flipH="1">
            <a:off x="7930723" y="2867483"/>
            <a:ext cx="305518" cy="788512"/>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15" idx="2"/>
            <a:endCxn id="17" idx="0"/>
          </p:cNvCxnSpPr>
          <p:nvPr/>
        </p:nvCxnSpPr>
        <p:spPr>
          <a:xfrm>
            <a:off x="8477738" y="3714583"/>
            <a:ext cx="0" cy="155537"/>
          </a:xfrm>
          <a:prstGeom prst="straightConnector1">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2434758" y="4530368"/>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sp>
        <p:nvSpPr>
          <p:cNvPr id="57" name="TextBox 56"/>
          <p:cNvSpPr txBox="1"/>
          <p:nvPr/>
        </p:nvSpPr>
        <p:spPr>
          <a:xfrm>
            <a:off x="9337724" y="4289812"/>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sp>
        <p:nvSpPr>
          <p:cNvPr id="76" name="TextBox 75"/>
          <p:cNvSpPr txBox="1"/>
          <p:nvPr/>
        </p:nvSpPr>
        <p:spPr>
          <a:xfrm>
            <a:off x="3043268" y="4982448"/>
            <a:ext cx="658867" cy="300082"/>
          </a:xfrm>
          <a:prstGeom prst="rect">
            <a:avLst/>
          </a:prstGeom>
          <a:noFill/>
          <a:ln w="38100">
            <a:noFill/>
            <a:headEnd type="none" w="med" len="med"/>
            <a:tailEnd type="triangle" w="med" len="med"/>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Naive</a:t>
            </a:r>
          </a:p>
        </p:txBody>
      </p:sp>
      <p:grpSp>
        <p:nvGrpSpPr>
          <p:cNvPr id="23" name="Group 22"/>
          <p:cNvGrpSpPr/>
          <p:nvPr/>
        </p:nvGrpSpPr>
        <p:grpSpPr>
          <a:xfrm>
            <a:off x="5889813" y="5664116"/>
            <a:ext cx="3862159" cy="310604"/>
            <a:chOff x="5884763" y="5880478"/>
            <a:chExt cx="5149545" cy="414139"/>
          </a:xfrm>
          <a:solidFill>
            <a:srgbClr val="CCFFCC"/>
          </a:solidFill>
        </p:grpSpPr>
        <p:sp>
          <p:nvSpPr>
            <p:cNvPr id="44" name="TextBox 43"/>
            <p:cNvSpPr txBox="1"/>
            <p:nvPr/>
          </p:nvSpPr>
          <p:spPr>
            <a:xfrm>
              <a:off x="5884763" y="5880478"/>
              <a:ext cx="748147"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46" name="TextBox 45"/>
            <p:cNvSpPr txBox="1"/>
            <p:nvPr/>
          </p:nvSpPr>
          <p:spPr>
            <a:xfrm>
              <a:off x="6727494" y="5880481"/>
              <a:ext cx="942500"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47" name="TextBox 46"/>
            <p:cNvSpPr txBox="1"/>
            <p:nvPr/>
          </p:nvSpPr>
          <p:spPr>
            <a:xfrm>
              <a:off x="7766646" y="5880481"/>
              <a:ext cx="2207387" cy="369332"/>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err="1">
                  <a:solidFill>
                    <a:srgbClr val="000000"/>
                  </a:solidFill>
                  <a:latin typeface="Calibri" panose="020F0502020204030204" pitchFamily="34" charset="0"/>
                  <a:ea typeface="Tahoma"/>
                  <a:cs typeface="Tahoma"/>
                </a:rPr>
                <a:t>Everolimus</a:t>
              </a:r>
              <a:r>
                <a:rPr lang="en-US" sz="1200" b="1" kern="0" dirty="0">
                  <a:solidFill>
                    <a:srgbClr val="000000"/>
                  </a:solidFill>
                  <a:latin typeface="Calibri" panose="020F0502020204030204" pitchFamily="34" charset="0"/>
                  <a:ea typeface="Tahoma"/>
                  <a:cs typeface="Tahoma"/>
                </a:rPr>
                <a:t>/</a:t>
              </a:r>
              <a:r>
                <a:rPr lang="en-US" sz="1200" b="1" kern="0" dirty="0" err="1">
                  <a:solidFill>
                    <a:srgbClr val="000000"/>
                  </a:solidFill>
                  <a:latin typeface="Calibri" panose="020F0502020204030204" pitchFamily="34" charset="0"/>
                  <a:ea typeface="Tahoma"/>
                  <a:cs typeface="Tahoma"/>
                </a:rPr>
                <a:t>Sunitinib</a:t>
              </a:r>
              <a:endParaRPr lang="en-US" sz="1200" b="1" kern="0" dirty="0">
                <a:solidFill>
                  <a:srgbClr val="000000"/>
                </a:solidFill>
                <a:latin typeface="Calibri" panose="020F0502020204030204" pitchFamily="34" charset="0"/>
                <a:ea typeface="Tahoma"/>
                <a:cs typeface="Tahoma"/>
              </a:endParaRPr>
            </a:p>
          </p:txBody>
        </p:sp>
        <p:sp>
          <p:nvSpPr>
            <p:cNvPr id="48" name="TextBox 47"/>
            <p:cNvSpPr txBox="1"/>
            <p:nvPr/>
          </p:nvSpPr>
          <p:spPr>
            <a:xfrm>
              <a:off x="10016201" y="5894507"/>
              <a:ext cx="1018107" cy="400110"/>
            </a:xfrm>
            <a:prstGeom prst="rect">
              <a:avLst/>
            </a:prstGeom>
            <a:grpFill/>
            <a:ln w="38100">
              <a:no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Trials</a:t>
              </a:r>
            </a:p>
          </p:txBody>
        </p:sp>
      </p:grpSp>
      <p:sp>
        <p:nvSpPr>
          <p:cNvPr id="82" name="TextBox 81"/>
          <p:cNvSpPr txBox="1"/>
          <p:nvPr/>
        </p:nvSpPr>
        <p:spPr>
          <a:xfrm>
            <a:off x="2455916" y="4305208"/>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a:t>
            </a:r>
          </a:p>
        </p:txBody>
      </p:sp>
      <p:sp>
        <p:nvSpPr>
          <p:cNvPr id="84" name="TextBox 83"/>
          <p:cNvSpPr txBox="1"/>
          <p:nvPr/>
        </p:nvSpPr>
        <p:spPr>
          <a:xfrm>
            <a:off x="2949620" y="3848328"/>
            <a:ext cx="608918"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95" name="TextBox 94"/>
          <p:cNvSpPr txBox="1"/>
          <p:nvPr/>
        </p:nvSpPr>
        <p:spPr>
          <a:xfrm>
            <a:off x="2178026" y="4980464"/>
            <a:ext cx="64362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cxnSp>
        <p:nvCxnSpPr>
          <p:cNvPr id="102" name="Elbow Connector 101"/>
          <p:cNvCxnSpPr>
            <a:stCxn id="95" idx="2"/>
            <a:endCxn id="172" idx="0"/>
          </p:cNvCxnSpPr>
          <p:nvPr/>
        </p:nvCxnSpPr>
        <p:spPr>
          <a:xfrm rot="16200000" flipH="1">
            <a:off x="2760078" y="5020307"/>
            <a:ext cx="389125" cy="909602"/>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04" name="TextBox 103"/>
          <p:cNvSpPr txBox="1"/>
          <p:nvPr/>
        </p:nvSpPr>
        <p:spPr>
          <a:xfrm>
            <a:off x="2131300" y="5414306"/>
            <a:ext cx="1009913" cy="300082"/>
          </a:xfrm>
          <a:prstGeom prst="rect">
            <a:avLst/>
          </a:prstGeom>
          <a:noFill/>
          <a:ln>
            <a:noFill/>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a:t>
            </a:r>
          </a:p>
        </p:txBody>
      </p:sp>
      <p:sp>
        <p:nvSpPr>
          <p:cNvPr id="105" name="TextBox 104"/>
          <p:cNvSpPr txBox="1"/>
          <p:nvPr/>
        </p:nvSpPr>
        <p:spPr>
          <a:xfrm>
            <a:off x="7711514" y="4980135"/>
            <a:ext cx="736097"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Naive</a:t>
            </a:r>
          </a:p>
        </p:txBody>
      </p:sp>
      <p:cxnSp>
        <p:nvCxnSpPr>
          <p:cNvPr id="139" name="Elbow Connector 138"/>
          <p:cNvCxnSpPr>
            <a:cxnSpLocks/>
          </p:cNvCxnSpPr>
          <p:nvPr/>
        </p:nvCxnSpPr>
        <p:spPr>
          <a:xfrm rot="5400000">
            <a:off x="2692043" y="4428372"/>
            <a:ext cx="375174" cy="727605"/>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63" name="TextBox 162"/>
          <p:cNvSpPr txBox="1"/>
          <p:nvPr/>
        </p:nvSpPr>
        <p:spPr>
          <a:xfrm>
            <a:off x="6572906" y="4293666"/>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grpSp>
        <p:nvGrpSpPr>
          <p:cNvPr id="168" name="Group 167"/>
          <p:cNvGrpSpPr/>
          <p:nvPr/>
        </p:nvGrpSpPr>
        <p:grpSpPr>
          <a:xfrm>
            <a:off x="1687660" y="5664123"/>
            <a:ext cx="3277647" cy="305633"/>
            <a:chOff x="5905616" y="5898993"/>
            <a:chExt cx="4370196" cy="407511"/>
          </a:xfrm>
          <a:solidFill>
            <a:srgbClr val="CCFFCC"/>
          </a:solidFill>
        </p:grpSpPr>
        <p:sp>
          <p:nvSpPr>
            <p:cNvPr id="171" name="TextBox 170"/>
            <p:cNvSpPr txBox="1"/>
            <p:nvPr/>
          </p:nvSpPr>
          <p:spPr>
            <a:xfrm>
              <a:off x="5905616" y="5898993"/>
              <a:ext cx="1165407" cy="400110"/>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172" name="TextBox 171"/>
            <p:cNvSpPr txBox="1"/>
            <p:nvPr/>
          </p:nvSpPr>
          <p:spPr>
            <a:xfrm>
              <a:off x="7119307" y="5906394"/>
              <a:ext cx="2164035" cy="369332"/>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err="1">
                  <a:solidFill>
                    <a:srgbClr val="000000"/>
                  </a:solidFill>
                  <a:latin typeface="Calibri" panose="020F0502020204030204" pitchFamily="34" charset="0"/>
                  <a:ea typeface="Tahoma"/>
                  <a:cs typeface="Tahoma"/>
                </a:rPr>
                <a:t>Everolimus</a:t>
              </a:r>
              <a:r>
                <a:rPr lang="en-US" sz="1200" b="1" kern="0" dirty="0">
                  <a:solidFill>
                    <a:srgbClr val="000000"/>
                  </a:solidFill>
                  <a:latin typeface="Calibri" panose="020F0502020204030204" pitchFamily="34" charset="0"/>
                  <a:ea typeface="Tahoma"/>
                  <a:cs typeface="Tahoma"/>
                </a:rPr>
                <a:t>/</a:t>
              </a:r>
              <a:r>
                <a:rPr lang="en-US" sz="1200" b="1" kern="0" dirty="0" err="1">
                  <a:solidFill>
                    <a:srgbClr val="000000"/>
                  </a:solidFill>
                  <a:latin typeface="Calibri" panose="020F0502020204030204" pitchFamily="34" charset="0"/>
                  <a:ea typeface="Tahoma"/>
                  <a:cs typeface="Tahoma"/>
                </a:rPr>
                <a:t>Sunitinib</a:t>
              </a:r>
              <a:endParaRPr lang="en-US" sz="1200" b="1" kern="0" dirty="0">
                <a:solidFill>
                  <a:srgbClr val="000000"/>
                </a:solidFill>
                <a:latin typeface="Calibri" panose="020F0502020204030204" pitchFamily="34" charset="0"/>
                <a:ea typeface="Tahoma"/>
                <a:cs typeface="Tahoma"/>
              </a:endParaRPr>
            </a:p>
          </p:txBody>
        </p:sp>
        <p:sp>
          <p:nvSpPr>
            <p:cNvPr id="173" name="TextBox 172"/>
            <p:cNvSpPr txBox="1"/>
            <p:nvPr/>
          </p:nvSpPr>
          <p:spPr>
            <a:xfrm>
              <a:off x="9344299" y="5906394"/>
              <a:ext cx="931513" cy="400110"/>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Trials</a:t>
              </a:r>
            </a:p>
          </p:txBody>
        </p:sp>
      </p:grpSp>
      <p:grpSp>
        <p:nvGrpSpPr>
          <p:cNvPr id="97" name="Group 96"/>
          <p:cNvGrpSpPr/>
          <p:nvPr/>
        </p:nvGrpSpPr>
        <p:grpSpPr>
          <a:xfrm>
            <a:off x="7331179" y="2045118"/>
            <a:ext cx="762592" cy="672652"/>
            <a:chOff x="7735959" y="1781535"/>
            <a:chExt cx="1016788" cy="896869"/>
          </a:xfrm>
          <a:solidFill>
            <a:srgbClr val="CCFFCC"/>
          </a:solidFill>
        </p:grpSpPr>
        <p:sp>
          <p:nvSpPr>
            <p:cNvPr id="12" name="TextBox 11"/>
            <p:cNvSpPr txBox="1"/>
            <p:nvPr/>
          </p:nvSpPr>
          <p:spPr>
            <a:xfrm>
              <a:off x="7735959" y="1781535"/>
              <a:ext cx="1000101" cy="400109"/>
            </a:xfrm>
            <a:prstGeom prst="rect">
              <a:avLst/>
            </a:prstGeom>
            <a:grpFill/>
            <a:ln w="38100">
              <a:solidFill>
                <a:schemeClr val="tx1">
                  <a:lumMod val="75000"/>
                  <a:lumOff val="25000"/>
                </a:schemeClr>
              </a:solid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67" name="TextBox 66"/>
            <p:cNvSpPr txBox="1"/>
            <p:nvPr/>
          </p:nvSpPr>
          <p:spPr>
            <a:xfrm>
              <a:off x="7752648" y="2278295"/>
              <a:ext cx="1000099" cy="400109"/>
            </a:xfrm>
            <a:prstGeom prst="rect">
              <a:avLst/>
            </a:prstGeom>
            <a:solidFill>
              <a:srgbClr val="B8089F"/>
            </a:solidFill>
            <a:ln w="38100">
              <a:no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grpSp>
      <p:sp>
        <p:nvSpPr>
          <p:cNvPr id="99" name="TextBox 98"/>
          <p:cNvSpPr txBox="1"/>
          <p:nvPr/>
        </p:nvSpPr>
        <p:spPr>
          <a:xfrm>
            <a:off x="3814448" y="4980466"/>
            <a:ext cx="680007" cy="276999"/>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a:solidFill>
                  <a:srgbClr val="000000"/>
                </a:solidFill>
                <a:latin typeface="Calibri" panose="020F0502020204030204" pitchFamily="34" charset="0"/>
                <a:ea typeface="Tahoma"/>
                <a:cs typeface="Tahoma"/>
              </a:rPr>
              <a:t>Chemo</a:t>
            </a:r>
          </a:p>
        </p:txBody>
      </p:sp>
      <p:grpSp>
        <p:nvGrpSpPr>
          <p:cNvPr id="25" name="Group 24"/>
          <p:cNvGrpSpPr/>
          <p:nvPr/>
        </p:nvGrpSpPr>
        <p:grpSpPr>
          <a:xfrm>
            <a:off x="5561064" y="4979760"/>
            <a:ext cx="1356470" cy="314028"/>
            <a:chOff x="4734900" y="4554434"/>
            <a:chExt cx="1808627" cy="418704"/>
          </a:xfrm>
          <a:solidFill>
            <a:srgbClr val="CCFFCC"/>
          </a:solidFill>
        </p:grpSpPr>
        <p:sp>
          <p:nvSpPr>
            <p:cNvPr id="35" name="TextBox 34"/>
            <p:cNvSpPr txBox="1"/>
            <p:nvPr/>
          </p:nvSpPr>
          <p:spPr>
            <a:xfrm>
              <a:off x="4734900" y="4554434"/>
              <a:ext cx="818985"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sp>
          <p:nvSpPr>
            <p:cNvPr id="37" name="TextBox 36"/>
            <p:cNvSpPr txBox="1"/>
            <p:nvPr/>
          </p:nvSpPr>
          <p:spPr>
            <a:xfrm>
              <a:off x="5651518" y="4573029"/>
              <a:ext cx="892009"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grpSp>
      <p:grpSp>
        <p:nvGrpSpPr>
          <p:cNvPr id="27" name="Group 26"/>
          <p:cNvGrpSpPr/>
          <p:nvPr/>
        </p:nvGrpSpPr>
        <p:grpSpPr>
          <a:xfrm>
            <a:off x="8550967" y="4973072"/>
            <a:ext cx="1305281" cy="307055"/>
            <a:chOff x="7057462" y="5695276"/>
            <a:chExt cx="1740374" cy="409407"/>
          </a:xfrm>
          <a:solidFill>
            <a:srgbClr val="CCFFCC"/>
          </a:solidFill>
        </p:grpSpPr>
        <p:sp>
          <p:nvSpPr>
            <p:cNvPr id="38" name="TextBox 37"/>
            <p:cNvSpPr txBox="1"/>
            <p:nvPr/>
          </p:nvSpPr>
          <p:spPr>
            <a:xfrm>
              <a:off x="7057462" y="5704573"/>
              <a:ext cx="767696" cy="400110"/>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49" name="TextBox 48"/>
            <p:cNvSpPr txBox="1"/>
            <p:nvPr/>
          </p:nvSpPr>
          <p:spPr>
            <a:xfrm>
              <a:off x="7940283" y="5695276"/>
              <a:ext cx="857553" cy="369333"/>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a:solidFill>
                    <a:srgbClr val="000000"/>
                  </a:solidFill>
                  <a:latin typeface="Calibri" panose="020F0502020204030204" pitchFamily="34" charset="0"/>
                  <a:ea typeface="Tahoma"/>
                  <a:cs typeface="Tahoma"/>
                </a:rPr>
                <a:t>Chemo</a:t>
              </a:r>
            </a:p>
          </p:txBody>
        </p:sp>
      </p:grpSp>
      <p:cxnSp>
        <p:nvCxnSpPr>
          <p:cNvPr id="166" name="Straight Arrow Connector 165"/>
          <p:cNvCxnSpPr>
            <a:stCxn id="14" idx="2"/>
            <a:endCxn id="84" idx="0"/>
          </p:cNvCxnSpPr>
          <p:nvPr/>
        </p:nvCxnSpPr>
        <p:spPr>
          <a:xfrm>
            <a:off x="3234843" y="3716330"/>
            <a:ext cx="19239" cy="132001"/>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a:endCxn id="82" idx="0"/>
          </p:cNvCxnSpPr>
          <p:nvPr/>
        </p:nvCxnSpPr>
        <p:spPr>
          <a:xfrm flipH="1">
            <a:off x="3227441" y="4122348"/>
            <a:ext cx="2554" cy="182863"/>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4" name="Elbow Connector 253"/>
          <p:cNvCxnSpPr>
            <a:stCxn id="8" idx="3"/>
            <a:endCxn id="12" idx="1"/>
          </p:cNvCxnSpPr>
          <p:nvPr/>
        </p:nvCxnSpPr>
        <p:spPr>
          <a:xfrm flipV="1">
            <a:off x="6939303" y="2195159"/>
            <a:ext cx="391874" cy="177568"/>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6" name="Elbow Connector 255"/>
          <p:cNvCxnSpPr>
            <a:endCxn id="67" idx="1"/>
          </p:cNvCxnSpPr>
          <p:nvPr/>
        </p:nvCxnSpPr>
        <p:spPr>
          <a:xfrm>
            <a:off x="6939304" y="2417692"/>
            <a:ext cx="404388" cy="150041"/>
          </a:xfrm>
          <a:prstGeom prst="bentConnector3">
            <a:avLst>
              <a:gd name="adj1" fmla="val 50000"/>
            </a:avLst>
          </a:prstGeom>
          <a:ln w="38100">
            <a:solidFill>
              <a:srgbClr val="B8089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4" name="Elbow Connector 413"/>
          <p:cNvCxnSpPr>
            <a:stCxn id="82" idx="2"/>
            <a:endCxn id="99" idx="0"/>
          </p:cNvCxnSpPr>
          <p:nvPr/>
        </p:nvCxnSpPr>
        <p:spPr>
          <a:xfrm rot="16200000" flipH="1">
            <a:off x="3503362" y="4329372"/>
            <a:ext cx="375173" cy="927008"/>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9" name="Elbow Connector 418"/>
          <p:cNvCxnSpPr>
            <a:stCxn id="17" idx="2"/>
            <a:endCxn id="35" idx="0"/>
          </p:cNvCxnSpPr>
          <p:nvPr/>
        </p:nvCxnSpPr>
        <p:spPr>
          <a:xfrm rot="5400000">
            <a:off x="6768179" y="3270204"/>
            <a:ext cx="809564" cy="2609554"/>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3" name="Elbow Connector 422"/>
          <p:cNvCxnSpPr>
            <a:stCxn id="17" idx="2"/>
            <a:endCxn id="38" idx="0"/>
          </p:cNvCxnSpPr>
          <p:nvPr/>
        </p:nvCxnSpPr>
        <p:spPr>
          <a:xfrm rot="16200000" flipH="1">
            <a:off x="8253376" y="4394564"/>
            <a:ext cx="809843" cy="361112"/>
          </a:xfrm>
          <a:prstGeom prst="bentConnector3">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4" name="Elbow Connector 463"/>
          <p:cNvCxnSpPr>
            <a:stCxn id="12" idx="3"/>
          </p:cNvCxnSpPr>
          <p:nvPr/>
        </p:nvCxnSpPr>
        <p:spPr>
          <a:xfrm>
            <a:off x="8081251" y="2195159"/>
            <a:ext cx="745434" cy="177520"/>
          </a:xfrm>
          <a:prstGeom prst="bentConnector3">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0" name="Elbow Connector 469"/>
          <p:cNvCxnSpPr>
            <a:stCxn id="67" idx="3"/>
          </p:cNvCxnSpPr>
          <p:nvPr/>
        </p:nvCxnSpPr>
        <p:spPr>
          <a:xfrm flipV="1">
            <a:off x="8093767" y="2434892"/>
            <a:ext cx="745084" cy="132841"/>
          </a:xfrm>
          <a:prstGeom prst="bentConnector3">
            <a:avLst/>
          </a:prstGeom>
          <a:ln w="38100">
            <a:solidFill>
              <a:srgbClr val="B8089F"/>
            </a:solidFill>
          </a:ln>
        </p:spPr>
        <p:style>
          <a:lnRef idx="1">
            <a:schemeClr val="accent1"/>
          </a:lnRef>
          <a:fillRef idx="0">
            <a:schemeClr val="accent1"/>
          </a:fillRef>
          <a:effectRef idx="0">
            <a:schemeClr val="accent1"/>
          </a:effectRef>
          <a:fontRef idx="minor">
            <a:schemeClr val="tx1"/>
          </a:fontRef>
        </p:style>
      </p:cxnSp>
      <p:cxnSp>
        <p:nvCxnSpPr>
          <p:cNvPr id="472" name="Elbow Connector 471"/>
          <p:cNvCxnSpPr>
            <a:endCxn id="11" idx="2"/>
          </p:cNvCxnSpPr>
          <p:nvPr/>
        </p:nvCxnSpPr>
        <p:spPr>
          <a:xfrm rot="5400000" flipH="1" flipV="1">
            <a:off x="8612013" y="2176468"/>
            <a:ext cx="454372" cy="1"/>
          </a:xfrm>
          <a:prstGeom prst="bentConnector3">
            <a:avLst/>
          </a:prstGeom>
          <a:ln w="38100">
            <a:solidFill>
              <a:srgbClr val="B8089F"/>
            </a:solidFill>
            <a:tailEnd type="triangle"/>
          </a:ln>
        </p:spPr>
        <p:style>
          <a:lnRef idx="1">
            <a:schemeClr val="accent1"/>
          </a:lnRef>
          <a:fillRef idx="0">
            <a:schemeClr val="accent1"/>
          </a:fillRef>
          <a:effectRef idx="0">
            <a:schemeClr val="accent1"/>
          </a:effectRef>
          <a:fontRef idx="minor">
            <a:schemeClr val="tx1"/>
          </a:fontRef>
        </p:style>
      </p:cxnSp>
      <p:cxnSp>
        <p:nvCxnSpPr>
          <p:cNvPr id="476" name="Straight Arrow Connector 475"/>
          <p:cNvCxnSpPr/>
          <p:nvPr/>
        </p:nvCxnSpPr>
        <p:spPr>
          <a:xfrm flipH="1">
            <a:off x="8831830" y="2403653"/>
            <a:ext cx="7371" cy="395445"/>
          </a:xfrm>
          <a:prstGeom prst="straightConnector1">
            <a:avLst/>
          </a:prstGeom>
          <a:ln w="38100">
            <a:solidFill>
              <a:srgbClr val="B8089F"/>
            </a:solidFill>
            <a:tailEnd type="triangle"/>
          </a:ln>
        </p:spPr>
        <p:style>
          <a:lnRef idx="1">
            <a:schemeClr val="accent1"/>
          </a:lnRef>
          <a:fillRef idx="0">
            <a:schemeClr val="accent1"/>
          </a:fillRef>
          <a:effectRef idx="0">
            <a:schemeClr val="accent1"/>
          </a:effectRef>
          <a:fontRef idx="minor">
            <a:schemeClr val="tx1"/>
          </a:fontRef>
        </p:style>
      </p:cxnSp>
      <p:cxnSp>
        <p:nvCxnSpPr>
          <p:cNvPr id="488" name="Elbow Connector 487"/>
          <p:cNvCxnSpPr>
            <a:stCxn id="95" idx="2"/>
            <a:endCxn id="171" idx="0"/>
          </p:cNvCxnSpPr>
          <p:nvPr/>
        </p:nvCxnSpPr>
        <p:spPr>
          <a:xfrm rot="5400000">
            <a:off x="2120476" y="5284759"/>
            <a:ext cx="383570" cy="375151"/>
          </a:xfrm>
          <a:prstGeom prst="bentConnector3">
            <a:avLst>
              <a:gd name="adj1" fmla="val 50000"/>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0" name="Elbow Connector 529"/>
          <p:cNvCxnSpPr>
            <a:stCxn id="99" idx="2"/>
            <a:endCxn id="173" idx="0"/>
          </p:cNvCxnSpPr>
          <p:nvPr/>
        </p:nvCxnSpPr>
        <p:spPr>
          <a:xfrm rot="16200000" flipH="1">
            <a:off x="4179117" y="5232797"/>
            <a:ext cx="412209" cy="461538"/>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0" name="Elbow Connector 549"/>
          <p:cNvCxnSpPr>
            <a:stCxn id="17" idx="2"/>
            <a:endCxn id="37" idx="0"/>
          </p:cNvCxnSpPr>
          <p:nvPr/>
        </p:nvCxnSpPr>
        <p:spPr>
          <a:xfrm rot="5400000">
            <a:off x="7118635" y="3634602"/>
            <a:ext cx="823507" cy="1894707"/>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6" name="Elbow Connector 555"/>
          <p:cNvCxnSpPr>
            <a:stCxn id="17" idx="2"/>
            <a:endCxn id="49" idx="0"/>
          </p:cNvCxnSpPr>
          <p:nvPr/>
        </p:nvCxnSpPr>
        <p:spPr>
          <a:xfrm rot="16200000" flipH="1">
            <a:off x="8604765" y="4043174"/>
            <a:ext cx="802870" cy="1056925"/>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9" name="Elbow Connector 578"/>
          <p:cNvCxnSpPr>
            <a:stCxn id="35" idx="2"/>
            <a:endCxn id="44" idx="0"/>
          </p:cNvCxnSpPr>
          <p:nvPr/>
        </p:nvCxnSpPr>
        <p:spPr>
          <a:xfrm rot="16200000" flipH="1">
            <a:off x="5827138" y="5320893"/>
            <a:ext cx="384272" cy="30218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3" name="Elbow Connector 582"/>
          <p:cNvCxnSpPr>
            <a:stCxn id="37" idx="2"/>
            <a:endCxn id="46" idx="0"/>
          </p:cNvCxnSpPr>
          <p:nvPr/>
        </p:nvCxnSpPr>
        <p:spPr>
          <a:xfrm rot="16200000" flipH="1">
            <a:off x="6544001" y="5332823"/>
            <a:ext cx="370331" cy="292265"/>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5" name="Elbow Connector 584"/>
          <p:cNvCxnSpPr>
            <a:stCxn id="37" idx="2"/>
            <a:endCxn id="44" idx="0"/>
          </p:cNvCxnSpPr>
          <p:nvPr/>
        </p:nvCxnSpPr>
        <p:spPr>
          <a:xfrm rot="5400000">
            <a:off x="6191537" y="5272619"/>
            <a:ext cx="370329" cy="412666"/>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54" name="TextBox 653"/>
          <p:cNvSpPr txBox="1"/>
          <p:nvPr/>
        </p:nvSpPr>
        <p:spPr>
          <a:xfrm>
            <a:off x="3903840" y="4523495"/>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cxnSp>
        <p:nvCxnSpPr>
          <p:cNvPr id="4" name="Elbow Connector 3"/>
          <p:cNvCxnSpPr>
            <a:stCxn id="99" idx="2"/>
            <a:endCxn id="172" idx="0"/>
          </p:cNvCxnSpPr>
          <p:nvPr/>
        </p:nvCxnSpPr>
        <p:spPr>
          <a:xfrm rot="5400000">
            <a:off x="3575843" y="5091064"/>
            <a:ext cx="412209" cy="74501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38" idx="2"/>
            <a:endCxn id="47" idx="0"/>
          </p:cNvCxnSpPr>
          <p:nvPr/>
        </p:nvCxnSpPr>
        <p:spPr>
          <a:xfrm rot="5400000">
            <a:off x="8291926" y="5117190"/>
            <a:ext cx="383997" cy="709858"/>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a:endCxn id="48" idx="0"/>
          </p:cNvCxnSpPr>
          <p:nvPr/>
        </p:nvCxnSpPr>
        <p:spPr>
          <a:xfrm rot="5400000">
            <a:off x="9255398" y="5395372"/>
            <a:ext cx="394048" cy="164486"/>
          </a:xfrm>
          <a:prstGeom prst="bentConnector3">
            <a:avLst>
              <a:gd name="adj1" fmla="val 5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49" idx="2"/>
            <a:endCxn id="47" idx="0"/>
          </p:cNvCxnSpPr>
          <p:nvPr/>
        </p:nvCxnSpPr>
        <p:spPr>
          <a:xfrm rot="5400000">
            <a:off x="8624807" y="4754261"/>
            <a:ext cx="414049" cy="140567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 name="Elbow Connector 4"/>
          <p:cNvCxnSpPr>
            <a:stCxn id="38" idx="2"/>
            <a:endCxn id="46" idx="0"/>
          </p:cNvCxnSpPr>
          <p:nvPr/>
        </p:nvCxnSpPr>
        <p:spPr>
          <a:xfrm rot="5400000">
            <a:off x="7665079" y="4490344"/>
            <a:ext cx="383995" cy="1963554"/>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4568876" y="4976008"/>
            <a:ext cx="648933" cy="300082"/>
          </a:xfrm>
          <a:prstGeom prst="rect">
            <a:avLst/>
          </a:prstGeom>
          <a:solidFill>
            <a:srgbClr val="B8089F"/>
          </a:solidFill>
          <a:ln w="38100">
            <a:no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cxnSp>
        <p:nvCxnSpPr>
          <p:cNvPr id="77" name="Elbow Connector 76"/>
          <p:cNvCxnSpPr>
            <a:stCxn id="82" idx="2"/>
            <a:endCxn id="73" idx="0"/>
          </p:cNvCxnSpPr>
          <p:nvPr/>
        </p:nvCxnSpPr>
        <p:spPr>
          <a:xfrm rot="16200000" flipH="1">
            <a:off x="3875031" y="3957702"/>
            <a:ext cx="370718" cy="1665899"/>
          </a:xfrm>
          <a:prstGeom prst="bentConnector3">
            <a:avLst>
              <a:gd name="adj1" fmla="val 50000"/>
            </a:avLst>
          </a:prstGeom>
          <a:ln w="38100">
            <a:solidFill>
              <a:srgbClr val="B8089F"/>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9931651" y="4971976"/>
            <a:ext cx="640656" cy="300082"/>
          </a:xfrm>
          <a:prstGeom prst="rect">
            <a:avLst/>
          </a:prstGeom>
          <a:solidFill>
            <a:srgbClr val="B8089F"/>
          </a:solidFill>
          <a:ln w="38100">
            <a:no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cxnSp>
        <p:nvCxnSpPr>
          <p:cNvPr id="81" name="Elbow Connector 80"/>
          <p:cNvCxnSpPr>
            <a:stCxn id="17" idx="2"/>
            <a:endCxn id="80" idx="0"/>
          </p:cNvCxnSpPr>
          <p:nvPr/>
        </p:nvCxnSpPr>
        <p:spPr>
          <a:xfrm rot="16200000" flipH="1">
            <a:off x="8963973" y="3683969"/>
            <a:ext cx="801777" cy="1774241"/>
          </a:xfrm>
          <a:prstGeom prst="bentConnector3">
            <a:avLst>
              <a:gd name="adj1" fmla="val 50000"/>
            </a:avLst>
          </a:prstGeom>
          <a:ln w="38100">
            <a:solidFill>
              <a:srgbClr val="B8089F"/>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endParaRPr lang="en-US" dirty="0"/>
          </a:p>
        </p:txBody>
      </p:sp>
      <p:sp>
        <p:nvSpPr>
          <p:cNvPr id="85" name="Title 2"/>
          <p:cNvSpPr txBox="1">
            <a:spLocks/>
          </p:cNvSpPr>
          <p:nvPr/>
        </p:nvSpPr>
        <p:spPr>
          <a:xfrm>
            <a:off x="2821649" y="213777"/>
            <a:ext cx="7750661" cy="911584"/>
          </a:xfr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3600" kern="0">
                <a:solidFill>
                  <a:srgbClr val="FFFF99"/>
                </a:solidFill>
                <a:latin typeface="Calibri" panose="020F0502020204030204" pitchFamily="34" charset="0"/>
              </a:rPr>
              <a:t>Unresectable/Metastatic Pancreatic NET</a:t>
            </a:r>
            <a:endParaRPr lang="en-US" sz="2400" kern="0" dirty="0">
              <a:solidFill>
                <a:srgbClr val="FFFF99"/>
              </a:solidFill>
              <a:latin typeface="Calibri" panose="020F0502020204030204" pitchFamily="34" charset="0"/>
            </a:endParaRPr>
          </a:p>
        </p:txBody>
      </p:sp>
    </p:spTree>
    <p:extLst>
      <p:ext uri="{BB962C8B-B14F-4D97-AF65-F5344CB8AC3E}">
        <p14:creationId xmlns:p14="http://schemas.microsoft.com/office/powerpoint/2010/main" val="17881193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8266477" y="5414306"/>
            <a:ext cx="1021745" cy="300082"/>
          </a:xfrm>
          <a:prstGeom prst="rect">
            <a:avLst/>
          </a:prstGeom>
          <a:noFill/>
          <a:ln w="38100">
            <a:noFill/>
            <a:headEnd type="none" w="med" len="med"/>
            <a:tailEnd type="triangle" w="med" len="med"/>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a:t>
            </a:r>
          </a:p>
        </p:txBody>
      </p:sp>
      <p:sp>
        <p:nvSpPr>
          <p:cNvPr id="6" name="TextBox 5"/>
          <p:cNvSpPr txBox="1"/>
          <p:nvPr/>
        </p:nvSpPr>
        <p:spPr>
          <a:xfrm>
            <a:off x="2123052" y="2221633"/>
            <a:ext cx="2492937"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dk1"/>
          </a:lnRef>
          <a:fillRef idx="3">
            <a:schemeClr val="dk1"/>
          </a:fillRef>
          <a:effectRef idx="3">
            <a:schemeClr val="dk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Pancreatic NET</a:t>
            </a:r>
          </a:p>
        </p:txBody>
      </p:sp>
      <p:sp>
        <p:nvSpPr>
          <p:cNvPr id="8" name="TextBox 7"/>
          <p:cNvSpPr txBox="1"/>
          <p:nvPr/>
        </p:nvSpPr>
        <p:spPr>
          <a:xfrm>
            <a:off x="5053353" y="2118814"/>
            <a:ext cx="1885950" cy="507831"/>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Borderline </a:t>
            </a:r>
            <a:r>
              <a:rPr lang="en-US" sz="1350" b="1" kern="0" dirty="0" err="1">
                <a:solidFill>
                  <a:srgbClr val="000000"/>
                </a:solidFill>
                <a:latin typeface="Calibri" panose="020F0502020204030204" pitchFamily="34" charset="0"/>
                <a:ea typeface="Tahoma"/>
                <a:cs typeface="Tahoma"/>
              </a:rPr>
              <a:t>Resectable</a:t>
            </a:r>
            <a:r>
              <a:rPr lang="en-US" sz="1350" b="1" kern="0" dirty="0">
                <a:solidFill>
                  <a:srgbClr val="000000"/>
                </a:solidFill>
                <a:latin typeface="Calibri" panose="020F0502020204030204" pitchFamily="34" charset="0"/>
                <a:ea typeface="Tahoma"/>
                <a:cs typeface="Tahoma"/>
              </a:rPr>
              <a:t> / High Tumor Burden</a:t>
            </a:r>
          </a:p>
        </p:txBody>
      </p:sp>
      <p:sp>
        <p:nvSpPr>
          <p:cNvPr id="9" name="TextBox 8"/>
          <p:cNvSpPr txBox="1"/>
          <p:nvPr/>
        </p:nvSpPr>
        <p:spPr>
          <a:xfrm>
            <a:off x="5053353" y="1649688"/>
            <a:ext cx="18859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Resectable</a:t>
            </a:r>
            <a:endParaRPr lang="en-US" sz="1350" b="1" kern="0" dirty="0">
              <a:solidFill>
                <a:srgbClr val="000000"/>
              </a:solidFill>
              <a:latin typeface="Calibri" panose="020F0502020204030204" pitchFamily="34" charset="0"/>
              <a:ea typeface="Tahoma"/>
              <a:cs typeface="Tahoma"/>
            </a:endParaRPr>
          </a:p>
        </p:txBody>
      </p:sp>
      <p:sp>
        <p:nvSpPr>
          <p:cNvPr id="10" name="TextBox 9"/>
          <p:cNvSpPr txBox="1"/>
          <p:nvPr/>
        </p:nvSpPr>
        <p:spPr>
          <a:xfrm>
            <a:off x="5053353" y="2808898"/>
            <a:ext cx="5271746"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err="1">
                <a:solidFill>
                  <a:srgbClr val="000000"/>
                </a:solidFill>
                <a:latin typeface="Calibri" panose="020F0502020204030204" pitchFamily="34" charset="0"/>
                <a:ea typeface="Tahoma"/>
                <a:cs typeface="Tahoma"/>
              </a:rPr>
              <a:t>Unresectable</a:t>
            </a:r>
            <a:r>
              <a:rPr lang="en-US" sz="1350" b="1" kern="0" dirty="0">
                <a:solidFill>
                  <a:srgbClr val="000000"/>
                </a:solidFill>
                <a:latin typeface="Calibri" panose="020F0502020204030204" pitchFamily="34" charset="0"/>
                <a:ea typeface="Tahoma"/>
                <a:cs typeface="Tahoma"/>
              </a:rPr>
              <a:t> primary and metastases</a:t>
            </a:r>
          </a:p>
        </p:txBody>
      </p:sp>
      <p:sp>
        <p:nvSpPr>
          <p:cNvPr id="11" name="TextBox 10"/>
          <p:cNvSpPr txBox="1"/>
          <p:nvPr/>
        </p:nvSpPr>
        <p:spPr>
          <a:xfrm>
            <a:off x="7353302" y="1649197"/>
            <a:ext cx="2971801"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Resect primary tumor and metastases</a:t>
            </a:r>
          </a:p>
        </p:txBody>
      </p:sp>
      <p:sp>
        <p:nvSpPr>
          <p:cNvPr id="14" name="TextBox 13"/>
          <p:cNvSpPr txBox="1"/>
          <p:nvPr/>
        </p:nvSpPr>
        <p:spPr>
          <a:xfrm>
            <a:off x="2463315" y="3416245"/>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Functional</a:t>
            </a:r>
          </a:p>
        </p:txBody>
      </p:sp>
      <p:sp>
        <p:nvSpPr>
          <p:cNvPr id="15" name="TextBox 14"/>
          <p:cNvSpPr txBox="1"/>
          <p:nvPr/>
        </p:nvSpPr>
        <p:spPr>
          <a:xfrm>
            <a:off x="7706213" y="3414498"/>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Non-Functional</a:t>
            </a:r>
          </a:p>
        </p:txBody>
      </p:sp>
      <p:sp>
        <p:nvSpPr>
          <p:cNvPr id="17" name="TextBox 16"/>
          <p:cNvSpPr txBox="1"/>
          <p:nvPr/>
        </p:nvSpPr>
        <p:spPr>
          <a:xfrm>
            <a:off x="6784840" y="3870117"/>
            <a:ext cx="3385796"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disease/Symptomatic bulky disease?</a:t>
            </a:r>
          </a:p>
        </p:txBody>
      </p:sp>
      <p:cxnSp>
        <p:nvCxnSpPr>
          <p:cNvPr id="22" name="Elbow Connector 21"/>
          <p:cNvCxnSpPr>
            <a:stCxn id="6" idx="3"/>
            <a:endCxn id="9" idx="1"/>
          </p:cNvCxnSpPr>
          <p:nvPr/>
        </p:nvCxnSpPr>
        <p:spPr>
          <a:xfrm flipV="1">
            <a:off x="4615989" y="1799732"/>
            <a:ext cx="437367" cy="571945"/>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4" name="Elbow Connector 23"/>
          <p:cNvCxnSpPr>
            <a:stCxn id="6" idx="3"/>
            <a:endCxn id="8" idx="1"/>
          </p:cNvCxnSpPr>
          <p:nvPr/>
        </p:nvCxnSpPr>
        <p:spPr>
          <a:xfrm>
            <a:off x="4615989" y="2371677"/>
            <a:ext cx="437367" cy="1053"/>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6" idx="3"/>
            <a:endCxn id="10" idx="1"/>
          </p:cNvCxnSpPr>
          <p:nvPr/>
        </p:nvCxnSpPr>
        <p:spPr>
          <a:xfrm>
            <a:off x="4615989" y="2371677"/>
            <a:ext cx="437367" cy="587265"/>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9" idx="3"/>
            <a:endCxn id="11" idx="1"/>
          </p:cNvCxnSpPr>
          <p:nvPr/>
        </p:nvCxnSpPr>
        <p:spPr>
          <a:xfrm flipV="1">
            <a:off x="6939303" y="1799241"/>
            <a:ext cx="413996" cy="491"/>
          </a:xfrm>
          <a:prstGeom prst="straightConnector1">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10" idx="2"/>
            <a:endCxn id="14" idx="0"/>
          </p:cNvCxnSpPr>
          <p:nvPr/>
        </p:nvCxnSpPr>
        <p:spPr>
          <a:xfrm rot="5400000">
            <a:off x="5308404" y="1035419"/>
            <a:ext cx="307265" cy="4454386"/>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6" name="Elbow Connector 35"/>
          <p:cNvCxnSpPr>
            <a:stCxn id="10" idx="2"/>
            <a:endCxn id="15" idx="0"/>
          </p:cNvCxnSpPr>
          <p:nvPr/>
        </p:nvCxnSpPr>
        <p:spPr>
          <a:xfrm rot="16200000" flipH="1">
            <a:off x="7930723" y="2867483"/>
            <a:ext cx="305518" cy="788512"/>
          </a:xfrm>
          <a:prstGeom prst="bentConnector3">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15" idx="2"/>
            <a:endCxn id="17" idx="0"/>
          </p:cNvCxnSpPr>
          <p:nvPr/>
        </p:nvCxnSpPr>
        <p:spPr>
          <a:xfrm>
            <a:off x="8477738" y="3714583"/>
            <a:ext cx="0" cy="155537"/>
          </a:xfrm>
          <a:prstGeom prst="straightConnector1">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2434758" y="4530368"/>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sp>
        <p:nvSpPr>
          <p:cNvPr id="57" name="TextBox 56"/>
          <p:cNvSpPr txBox="1"/>
          <p:nvPr/>
        </p:nvSpPr>
        <p:spPr>
          <a:xfrm>
            <a:off x="9337724" y="4289812"/>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sp>
        <p:nvSpPr>
          <p:cNvPr id="76" name="TextBox 75"/>
          <p:cNvSpPr txBox="1"/>
          <p:nvPr/>
        </p:nvSpPr>
        <p:spPr>
          <a:xfrm>
            <a:off x="3043268" y="4982448"/>
            <a:ext cx="658867" cy="300082"/>
          </a:xfrm>
          <a:prstGeom prst="rect">
            <a:avLst/>
          </a:prstGeom>
          <a:noFill/>
          <a:ln w="38100">
            <a:noFill/>
            <a:headEnd type="none" w="med" len="med"/>
            <a:tailEnd type="triangle" w="med" len="med"/>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Naive</a:t>
            </a:r>
          </a:p>
        </p:txBody>
      </p:sp>
      <p:grpSp>
        <p:nvGrpSpPr>
          <p:cNvPr id="23" name="Group 22"/>
          <p:cNvGrpSpPr/>
          <p:nvPr/>
        </p:nvGrpSpPr>
        <p:grpSpPr>
          <a:xfrm>
            <a:off x="5889813" y="5664116"/>
            <a:ext cx="3862159" cy="310604"/>
            <a:chOff x="5884763" y="5880478"/>
            <a:chExt cx="5149545" cy="414139"/>
          </a:xfrm>
          <a:solidFill>
            <a:srgbClr val="CCFFCC"/>
          </a:solidFill>
        </p:grpSpPr>
        <p:sp>
          <p:nvSpPr>
            <p:cNvPr id="44" name="TextBox 43"/>
            <p:cNvSpPr txBox="1"/>
            <p:nvPr/>
          </p:nvSpPr>
          <p:spPr>
            <a:xfrm>
              <a:off x="5884763" y="5880478"/>
              <a:ext cx="748147"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46" name="TextBox 45"/>
            <p:cNvSpPr txBox="1"/>
            <p:nvPr/>
          </p:nvSpPr>
          <p:spPr>
            <a:xfrm>
              <a:off x="6727494" y="5880481"/>
              <a:ext cx="942500"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47" name="TextBox 46"/>
            <p:cNvSpPr txBox="1"/>
            <p:nvPr/>
          </p:nvSpPr>
          <p:spPr>
            <a:xfrm>
              <a:off x="7766646" y="5880481"/>
              <a:ext cx="2207387" cy="369332"/>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err="1">
                  <a:solidFill>
                    <a:srgbClr val="000000"/>
                  </a:solidFill>
                  <a:latin typeface="Calibri" panose="020F0502020204030204" pitchFamily="34" charset="0"/>
                  <a:ea typeface="Tahoma"/>
                  <a:cs typeface="Tahoma"/>
                </a:rPr>
                <a:t>Everolimus</a:t>
              </a:r>
              <a:r>
                <a:rPr lang="en-US" sz="1200" b="1" kern="0" dirty="0">
                  <a:solidFill>
                    <a:srgbClr val="000000"/>
                  </a:solidFill>
                  <a:latin typeface="Calibri" panose="020F0502020204030204" pitchFamily="34" charset="0"/>
                  <a:ea typeface="Tahoma"/>
                  <a:cs typeface="Tahoma"/>
                </a:rPr>
                <a:t>/</a:t>
              </a:r>
              <a:r>
                <a:rPr lang="en-US" sz="1200" b="1" kern="0" dirty="0" err="1">
                  <a:solidFill>
                    <a:srgbClr val="000000"/>
                  </a:solidFill>
                  <a:latin typeface="Calibri" panose="020F0502020204030204" pitchFamily="34" charset="0"/>
                  <a:ea typeface="Tahoma"/>
                  <a:cs typeface="Tahoma"/>
                </a:rPr>
                <a:t>Sunitinib</a:t>
              </a:r>
              <a:endParaRPr lang="en-US" sz="1200" b="1" kern="0" dirty="0">
                <a:solidFill>
                  <a:srgbClr val="000000"/>
                </a:solidFill>
                <a:latin typeface="Calibri" panose="020F0502020204030204" pitchFamily="34" charset="0"/>
                <a:ea typeface="Tahoma"/>
                <a:cs typeface="Tahoma"/>
              </a:endParaRPr>
            </a:p>
          </p:txBody>
        </p:sp>
        <p:sp>
          <p:nvSpPr>
            <p:cNvPr id="48" name="TextBox 47"/>
            <p:cNvSpPr txBox="1"/>
            <p:nvPr/>
          </p:nvSpPr>
          <p:spPr>
            <a:xfrm>
              <a:off x="10016201" y="5894507"/>
              <a:ext cx="1018107" cy="400110"/>
            </a:xfrm>
            <a:prstGeom prst="rect">
              <a:avLst/>
            </a:prstGeom>
            <a:grpFill/>
            <a:ln w="38100">
              <a:no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Trials</a:t>
              </a:r>
            </a:p>
          </p:txBody>
        </p:sp>
      </p:grpSp>
      <p:sp>
        <p:nvSpPr>
          <p:cNvPr id="82" name="TextBox 81"/>
          <p:cNvSpPr txBox="1"/>
          <p:nvPr/>
        </p:nvSpPr>
        <p:spPr>
          <a:xfrm>
            <a:off x="2455916" y="4305208"/>
            <a:ext cx="154305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Bulky disease?</a:t>
            </a:r>
          </a:p>
        </p:txBody>
      </p:sp>
      <p:sp>
        <p:nvSpPr>
          <p:cNvPr id="84" name="TextBox 83"/>
          <p:cNvSpPr txBox="1"/>
          <p:nvPr/>
        </p:nvSpPr>
        <p:spPr>
          <a:xfrm>
            <a:off x="2949620" y="3848328"/>
            <a:ext cx="608918"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95" name="TextBox 94"/>
          <p:cNvSpPr txBox="1"/>
          <p:nvPr/>
        </p:nvSpPr>
        <p:spPr>
          <a:xfrm>
            <a:off x="2178026" y="4980464"/>
            <a:ext cx="643620" cy="300082"/>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cxnSp>
        <p:nvCxnSpPr>
          <p:cNvPr id="102" name="Elbow Connector 101"/>
          <p:cNvCxnSpPr>
            <a:stCxn id="95" idx="2"/>
            <a:endCxn id="172" idx="0"/>
          </p:cNvCxnSpPr>
          <p:nvPr/>
        </p:nvCxnSpPr>
        <p:spPr>
          <a:xfrm rot="16200000" flipH="1">
            <a:off x="2760078" y="5020307"/>
            <a:ext cx="389125" cy="909602"/>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04" name="TextBox 103"/>
          <p:cNvSpPr txBox="1"/>
          <p:nvPr/>
        </p:nvSpPr>
        <p:spPr>
          <a:xfrm>
            <a:off x="2131300" y="5414306"/>
            <a:ext cx="1009913" cy="300082"/>
          </a:xfrm>
          <a:prstGeom prst="rect">
            <a:avLst/>
          </a:prstGeom>
          <a:noFill/>
          <a:ln>
            <a:noFill/>
          </a:ln>
        </p:spPr>
        <p:txBody>
          <a:bodyPr wrap="square" rtlCol="0" anchor="ctr">
            <a:spAutoFit/>
          </a:bodyPr>
          <a:lstStyle/>
          <a:p>
            <a:pPr defTabSz="685800" fontAlgn="auto">
              <a:spcBef>
                <a:spcPts val="0"/>
              </a:spcBef>
              <a:spcAft>
                <a:spcPts val="0"/>
              </a:spcAft>
              <a:defRPr/>
            </a:pPr>
            <a:r>
              <a:rPr lang="en-US" sz="1350" b="1" kern="0" dirty="0">
                <a:solidFill>
                  <a:srgbClr val="FFFFFF"/>
                </a:solidFill>
                <a:latin typeface="Calibri" panose="020F0502020204030204" pitchFamily="34" charset="0"/>
              </a:rPr>
              <a:t>Progressive</a:t>
            </a:r>
          </a:p>
        </p:txBody>
      </p:sp>
      <p:sp>
        <p:nvSpPr>
          <p:cNvPr id="105" name="TextBox 104"/>
          <p:cNvSpPr txBox="1"/>
          <p:nvPr/>
        </p:nvSpPr>
        <p:spPr>
          <a:xfrm>
            <a:off x="7711514" y="4980135"/>
            <a:ext cx="736097"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Naive</a:t>
            </a:r>
          </a:p>
        </p:txBody>
      </p:sp>
      <p:cxnSp>
        <p:nvCxnSpPr>
          <p:cNvPr id="139" name="Elbow Connector 138"/>
          <p:cNvCxnSpPr>
            <a:stCxn id="82" idx="2"/>
            <a:endCxn id="95" idx="0"/>
          </p:cNvCxnSpPr>
          <p:nvPr/>
        </p:nvCxnSpPr>
        <p:spPr>
          <a:xfrm rot="5400000">
            <a:off x="2676052" y="4429078"/>
            <a:ext cx="375174" cy="727605"/>
          </a:xfrm>
          <a:prstGeom prst="bentConnector3">
            <a:avLst>
              <a:gd name="adj1" fmla="val 50000"/>
            </a:avLst>
          </a:prstGeom>
          <a:ln w="38100">
            <a:solidFill>
              <a:schemeClr val="tx1">
                <a:lumMod val="75000"/>
                <a:lumOff val="25000"/>
              </a:schemeClr>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63" name="TextBox 162"/>
          <p:cNvSpPr txBox="1"/>
          <p:nvPr/>
        </p:nvSpPr>
        <p:spPr>
          <a:xfrm>
            <a:off x="6572906" y="4293666"/>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N</a:t>
            </a:r>
          </a:p>
        </p:txBody>
      </p:sp>
      <p:grpSp>
        <p:nvGrpSpPr>
          <p:cNvPr id="168" name="Group 167"/>
          <p:cNvGrpSpPr/>
          <p:nvPr/>
        </p:nvGrpSpPr>
        <p:grpSpPr>
          <a:xfrm>
            <a:off x="1687660" y="5664123"/>
            <a:ext cx="3277647" cy="305633"/>
            <a:chOff x="5905616" y="5898993"/>
            <a:chExt cx="4370196" cy="407511"/>
          </a:xfrm>
          <a:solidFill>
            <a:srgbClr val="CCFFCC"/>
          </a:solidFill>
        </p:grpSpPr>
        <p:sp>
          <p:nvSpPr>
            <p:cNvPr id="171" name="TextBox 170"/>
            <p:cNvSpPr txBox="1"/>
            <p:nvPr/>
          </p:nvSpPr>
          <p:spPr>
            <a:xfrm>
              <a:off x="5905616" y="5898993"/>
              <a:ext cx="1165407" cy="400110"/>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172" name="TextBox 171"/>
            <p:cNvSpPr txBox="1"/>
            <p:nvPr/>
          </p:nvSpPr>
          <p:spPr>
            <a:xfrm>
              <a:off x="7119307" y="5906394"/>
              <a:ext cx="2164035" cy="369332"/>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err="1">
                  <a:solidFill>
                    <a:srgbClr val="000000"/>
                  </a:solidFill>
                  <a:latin typeface="Calibri" panose="020F0502020204030204" pitchFamily="34" charset="0"/>
                  <a:ea typeface="Tahoma"/>
                  <a:cs typeface="Tahoma"/>
                </a:rPr>
                <a:t>Everolimus</a:t>
              </a:r>
              <a:r>
                <a:rPr lang="en-US" sz="1200" b="1" kern="0" dirty="0">
                  <a:solidFill>
                    <a:srgbClr val="000000"/>
                  </a:solidFill>
                  <a:latin typeface="Calibri" panose="020F0502020204030204" pitchFamily="34" charset="0"/>
                  <a:ea typeface="Tahoma"/>
                  <a:cs typeface="Tahoma"/>
                </a:rPr>
                <a:t>/</a:t>
              </a:r>
              <a:r>
                <a:rPr lang="en-US" sz="1200" b="1" kern="0" dirty="0" err="1">
                  <a:solidFill>
                    <a:srgbClr val="000000"/>
                  </a:solidFill>
                  <a:latin typeface="Calibri" panose="020F0502020204030204" pitchFamily="34" charset="0"/>
                  <a:ea typeface="Tahoma"/>
                  <a:cs typeface="Tahoma"/>
                </a:rPr>
                <a:t>Sunitinib</a:t>
              </a:r>
              <a:endParaRPr lang="en-US" sz="1200" b="1" kern="0" dirty="0">
                <a:solidFill>
                  <a:srgbClr val="000000"/>
                </a:solidFill>
                <a:latin typeface="Calibri" panose="020F0502020204030204" pitchFamily="34" charset="0"/>
                <a:ea typeface="Tahoma"/>
                <a:cs typeface="Tahoma"/>
              </a:endParaRPr>
            </a:p>
          </p:txBody>
        </p:sp>
        <p:sp>
          <p:nvSpPr>
            <p:cNvPr id="173" name="TextBox 172"/>
            <p:cNvSpPr txBox="1"/>
            <p:nvPr/>
          </p:nvSpPr>
          <p:spPr>
            <a:xfrm>
              <a:off x="9344299" y="5906394"/>
              <a:ext cx="931513" cy="400110"/>
            </a:xfrm>
            <a:prstGeom prst="rect">
              <a:avLst/>
            </a:prstGeom>
            <a:grpFill/>
            <a:ln>
              <a:solidFill>
                <a:schemeClr val="tx1">
                  <a:lumMod val="75000"/>
                  <a:lumOff val="25000"/>
                </a:schemeClr>
              </a:soli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Trials</a:t>
              </a:r>
            </a:p>
          </p:txBody>
        </p:sp>
      </p:grpSp>
      <p:grpSp>
        <p:nvGrpSpPr>
          <p:cNvPr id="97" name="Group 96"/>
          <p:cNvGrpSpPr/>
          <p:nvPr/>
        </p:nvGrpSpPr>
        <p:grpSpPr>
          <a:xfrm>
            <a:off x="7331179" y="2045118"/>
            <a:ext cx="762592" cy="672652"/>
            <a:chOff x="7735959" y="1781535"/>
            <a:chExt cx="1016788" cy="896869"/>
          </a:xfrm>
          <a:solidFill>
            <a:srgbClr val="CCFFCC"/>
          </a:solidFill>
        </p:grpSpPr>
        <p:sp>
          <p:nvSpPr>
            <p:cNvPr id="12" name="TextBox 11"/>
            <p:cNvSpPr txBox="1"/>
            <p:nvPr/>
          </p:nvSpPr>
          <p:spPr>
            <a:xfrm>
              <a:off x="7735959" y="1781535"/>
              <a:ext cx="1000101" cy="400109"/>
            </a:xfrm>
            <a:prstGeom prst="rect">
              <a:avLst/>
            </a:prstGeom>
            <a:grpFill/>
            <a:ln w="38100">
              <a:solidFill>
                <a:schemeClr val="tx1">
                  <a:lumMod val="75000"/>
                  <a:lumOff val="25000"/>
                </a:schemeClr>
              </a:solid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Chemo</a:t>
              </a:r>
            </a:p>
          </p:txBody>
        </p:sp>
        <p:sp>
          <p:nvSpPr>
            <p:cNvPr id="67" name="TextBox 66"/>
            <p:cNvSpPr txBox="1"/>
            <p:nvPr/>
          </p:nvSpPr>
          <p:spPr>
            <a:xfrm>
              <a:off x="7752648" y="2278295"/>
              <a:ext cx="1000099" cy="400109"/>
            </a:xfrm>
            <a:prstGeom prst="rect">
              <a:avLst/>
            </a:prstGeom>
            <a:solidFill>
              <a:srgbClr val="B8089F"/>
            </a:solidFill>
            <a:ln w="38100">
              <a:noFill/>
              <a:headEnd type="none" w="med" len="med"/>
              <a:tailEnd type="triangle" w="med" len="med"/>
            </a:ln>
          </p:spPr>
          <p:style>
            <a:lnRef idx="0">
              <a:schemeClr val="accent4"/>
            </a:lnRef>
            <a:fillRef idx="3">
              <a:schemeClr val="accent4"/>
            </a:fillRef>
            <a:effectRef idx="3">
              <a:schemeClr val="accent4"/>
            </a:effectRef>
            <a:fontRef idx="minor">
              <a:schemeClr val="lt1"/>
            </a:fontRef>
          </p:style>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grpSp>
      <p:sp>
        <p:nvSpPr>
          <p:cNvPr id="99" name="TextBox 98"/>
          <p:cNvSpPr txBox="1"/>
          <p:nvPr/>
        </p:nvSpPr>
        <p:spPr>
          <a:xfrm>
            <a:off x="3814448" y="4980466"/>
            <a:ext cx="680007" cy="276999"/>
          </a:xfrm>
          <a:prstGeom prst="rect">
            <a:avLst/>
          </a:prstGeom>
          <a:solidFill>
            <a:srgbClr val="CCFFCC"/>
          </a:solid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a:solidFill>
                  <a:srgbClr val="000000"/>
                </a:solidFill>
                <a:latin typeface="Calibri" panose="020F0502020204030204" pitchFamily="34" charset="0"/>
                <a:ea typeface="Tahoma"/>
                <a:cs typeface="Tahoma"/>
              </a:rPr>
              <a:t>Chemo</a:t>
            </a:r>
          </a:p>
        </p:txBody>
      </p:sp>
      <p:grpSp>
        <p:nvGrpSpPr>
          <p:cNvPr id="25" name="Group 24"/>
          <p:cNvGrpSpPr/>
          <p:nvPr/>
        </p:nvGrpSpPr>
        <p:grpSpPr>
          <a:xfrm>
            <a:off x="5561064" y="4979760"/>
            <a:ext cx="1356470" cy="314028"/>
            <a:chOff x="4734900" y="4554434"/>
            <a:chExt cx="1808627" cy="418704"/>
          </a:xfrm>
          <a:solidFill>
            <a:srgbClr val="CCFFCC"/>
          </a:solidFill>
        </p:grpSpPr>
        <p:sp>
          <p:nvSpPr>
            <p:cNvPr id="35" name="TextBox 34"/>
            <p:cNvSpPr txBox="1"/>
            <p:nvPr/>
          </p:nvSpPr>
          <p:spPr>
            <a:xfrm>
              <a:off x="4734900" y="4554434"/>
              <a:ext cx="818985"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BSC</a:t>
              </a:r>
            </a:p>
          </p:txBody>
        </p:sp>
        <p:sp>
          <p:nvSpPr>
            <p:cNvPr id="37" name="TextBox 36"/>
            <p:cNvSpPr txBox="1"/>
            <p:nvPr/>
          </p:nvSpPr>
          <p:spPr>
            <a:xfrm>
              <a:off x="5651518" y="4573029"/>
              <a:ext cx="892009" cy="400109"/>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grpSp>
      <p:grpSp>
        <p:nvGrpSpPr>
          <p:cNvPr id="27" name="Group 26"/>
          <p:cNvGrpSpPr/>
          <p:nvPr/>
        </p:nvGrpSpPr>
        <p:grpSpPr>
          <a:xfrm>
            <a:off x="8550967" y="4973072"/>
            <a:ext cx="1305281" cy="307055"/>
            <a:chOff x="7057462" y="5695276"/>
            <a:chExt cx="1740374" cy="409407"/>
          </a:xfrm>
          <a:solidFill>
            <a:srgbClr val="CCFFCC"/>
          </a:solidFill>
        </p:grpSpPr>
        <p:sp>
          <p:nvSpPr>
            <p:cNvPr id="38" name="TextBox 37"/>
            <p:cNvSpPr txBox="1"/>
            <p:nvPr/>
          </p:nvSpPr>
          <p:spPr>
            <a:xfrm>
              <a:off x="7057462" y="5704573"/>
              <a:ext cx="767696" cy="400110"/>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000000"/>
                  </a:solidFill>
                  <a:latin typeface="Calibri" panose="020F0502020204030204" pitchFamily="34" charset="0"/>
                  <a:ea typeface="Tahoma"/>
                  <a:cs typeface="Tahoma"/>
                </a:rPr>
                <a:t>SSAs</a:t>
              </a:r>
            </a:p>
          </p:txBody>
        </p:sp>
        <p:sp>
          <p:nvSpPr>
            <p:cNvPr id="49" name="TextBox 48"/>
            <p:cNvSpPr txBox="1"/>
            <p:nvPr/>
          </p:nvSpPr>
          <p:spPr>
            <a:xfrm>
              <a:off x="7940283" y="5695276"/>
              <a:ext cx="857553" cy="369333"/>
            </a:xfrm>
            <a:prstGeom prst="rect">
              <a:avLst/>
            </a:prstGeom>
            <a:grpFill/>
            <a:ln w="38100">
              <a:solidFill>
                <a:schemeClr val="tx1">
                  <a:lumMod val="75000"/>
                  <a:lumOff val="25000"/>
                </a:schemeClr>
              </a:solid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200" b="1" kern="0" dirty="0">
                  <a:solidFill>
                    <a:srgbClr val="000000"/>
                  </a:solidFill>
                  <a:latin typeface="Calibri" panose="020F0502020204030204" pitchFamily="34" charset="0"/>
                  <a:ea typeface="Tahoma"/>
                  <a:cs typeface="Tahoma"/>
                </a:rPr>
                <a:t>Chemo</a:t>
              </a:r>
            </a:p>
          </p:txBody>
        </p:sp>
      </p:grpSp>
      <p:cxnSp>
        <p:nvCxnSpPr>
          <p:cNvPr id="166" name="Straight Arrow Connector 165"/>
          <p:cNvCxnSpPr>
            <a:stCxn id="14" idx="2"/>
            <a:endCxn id="84" idx="0"/>
          </p:cNvCxnSpPr>
          <p:nvPr/>
        </p:nvCxnSpPr>
        <p:spPr>
          <a:xfrm>
            <a:off x="3234843" y="3716330"/>
            <a:ext cx="19239" cy="132001"/>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a:endCxn id="82" idx="0"/>
          </p:cNvCxnSpPr>
          <p:nvPr/>
        </p:nvCxnSpPr>
        <p:spPr>
          <a:xfrm flipH="1">
            <a:off x="3227441" y="4122348"/>
            <a:ext cx="2554" cy="182863"/>
          </a:xfrm>
          <a:prstGeom prst="straightConnector1">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4" name="Elbow Connector 253"/>
          <p:cNvCxnSpPr>
            <a:stCxn id="8" idx="3"/>
            <a:endCxn id="12" idx="1"/>
          </p:cNvCxnSpPr>
          <p:nvPr/>
        </p:nvCxnSpPr>
        <p:spPr>
          <a:xfrm flipV="1">
            <a:off x="6939303" y="2195159"/>
            <a:ext cx="391874" cy="177568"/>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6" name="Elbow Connector 255"/>
          <p:cNvCxnSpPr>
            <a:endCxn id="67" idx="1"/>
          </p:cNvCxnSpPr>
          <p:nvPr/>
        </p:nvCxnSpPr>
        <p:spPr>
          <a:xfrm>
            <a:off x="6939304" y="2417692"/>
            <a:ext cx="404388" cy="150041"/>
          </a:xfrm>
          <a:prstGeom prst="bentConnector3">
            <a:avLst>
              <a:gd name="adj1" fmla="val 50000"/>
            </a:avLst>
          </a:prstGeom>
          <a:ln w="38100">
            <a:solidFill>
              <a:srgbClr val="B8089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4" name="Elbow Connector 413"/>
          <p:cNvCxnSpPr>
            <a:stCxn id="82" idx="2"/>
            <a:endCxn id="99" idx="0"/>
          </p:cNvCxnSpPr>
          <p:nvPr/>
        </p:nvCxnSpPr>
        <p:spPr>
          <a:xfrm rot="16200000" flipH="1">
            <a:off x="3503362" y="4329372"/>
            <a:ext cx="375173" cy="927008"/>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9" name="Elbow Connector 418"/>
          <p:cNvCxnSpPr>
            <a:stCxn id="17" idx="2"/>
            <a:endCxn id="35" idx="0"/>
          </p:cNvCxnSpPr>
          <p:nvPr/>
        </p:nvCxnSpPr>
        <p:spPr>
          <a:xfrm rot="5400000">
            <a:off x="6768179" y="3270204"/>
            <a:ext cx="809564" cy="2609554"/>
          </a:xfrm>
          <a:prstGeom prst="bentConnector3">
            <a:avLst>
              <a:gd name="adj1" fmla="val 50000"/>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3" name="Elbow Connector 422"/>
          <p:cNvCxnSpPr>
            <a:stCxn id="17" idx="2"/>
            <a:endCxn id="38" idx="0"/>
          </p:cNvCxnSpPr>
          <p:nvPr/>
        </p:nvCxnSpPr>
        <p:spPr>
          <a:xfrm rot="16200000" flipH="1">
            <a:off x="8253376" y="4394564"/>
            <a:ext cx="809843" cy="361112"/>
          </a:xfrm>
          <a:prstGeom prst="bentConnector3">
            <a:avLst/>
          </a:prstGeom>
          <a:ln w="3810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4" name="Elbow Connector 463"/>
          <p:cNvCxnSpPr>
            <a:stCxn id="12" idx="3"/>
          </p:cNvCxnSpPr>
          <p:nvPr/>
        </p:nvCxnSpPr>
        <p:spPr>
          <a:xfrm>
            <a:off x="8081251" y="2195159"/>
            <a:ext cx="745434" cy="177520"/>
          </a:xfrm>
          <a:prstGeom prst="bentConnector3">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0" name="Elbow Connector 469"/>
          <p:cNvCxnSpPr>
            <a:stCxn id="67" idx="3"/>
          </p:cNvCxnSpPr>
          <p:nvPr/>
        </p:nvCxnSpPr>
        <p:spPr>
          <a:xfrm flipV="1">
            <a:off x="8093767" y="2434892"/>
            <a:ext cx="745084" cy="132841"/>
          </a:xfrm>
          <a:prstGeom prst="bentConnector3">
            <a:avLst/>
          </a:prstGeom>
          <a:ln w="38100">
            <a:solidFill>
              <a:srgbClr val="B8089F"/>
            </a:solidFill>
          </a:ln>
        </p:spPr>
        <p:style>
          <a:lnRef idx="1">
            <a:schemeClr val="accent1"/>
          </a:lnRef>
          <a:fillRef idx="0">
            <a:schemeClr val="accent1"/>
          </a:fillRef>
          <a:effectRef idx="0">
            <a:schemeClr val="accent1"/>
          </a:effectRef>
          <a:fontRef idx="minor">
            <a:schemeClr val="tx1"/>
          </a:fontRef>
        </p:style>
      </p:cxnSp>
      <p:cxnSp>
        <p:nvCxnSpPr>
          <p:cNvPr id="472" name="Elbow Connector 471"/>
          <p:cNvCxnSpPr>
            <a:endCxn id="11" idx="2"/>
          </p:cNvCxnSpPr>
          <p:nvPr/>
        </p:nvCxnSpPr>
        <p:spPr>
          <a:xfrm rot="5400000" flipH="1" flipV="1">
            <a:off x="8612013" y="2176468"/>
            <a:ext cx="454372" cy="1"/>
          </a:xfrm>
          <a:prstGeom prst="bentConnector3">
            <a:avLst/>
          </a:prstGeom>
          <a:ln w="38100">
            <a:solidFill>
              <a:srgbClr val="B8089F"/>
            </a:solidFill>
            <a:tailEnd type="triangle"/>
          </a:ln>
        </p:spPr>
        <p:style>
          <a:lnRef idx="1">
            <a:schemeClr val="accent1"/>
          </a:lnRef>
          <a:fillRef idx="0">
            <a:schemeClr val="accent1"/>
          </a:fillRef>
          <a:effectRef idx="0">
            <a:schemeClr val="accent1"/>
          </a:effectRef>
          <a:fontRef idx="minor">
            <a:schemeClr val="tx1"/>
          </a:fontRef>
        </p:style>
      </p:cxnSp>
      <p:cxnSp>
        <p:nvCxnSpPr>
          <p:cNvPr id="476" name="Straight Arrow Connector 475"/>
          <p:cNvCxnSpPr/>
          <p:nvPr/>
        </p:nvCxnSpPr>
        <p:spPr>
          <a:xfrm flipH="1">
            <a:off x="8831830" y="2403653"/>
            <a:ext cx="7371" cy="395445"/>
          </a:xfrm>
          <a:prstGeom prst="straightConnector1">
            <a:avLst/>
          </a:prstGeom>
          <a:ln w="38100">
            <a:solidFill>
              <a:srgbClr val="B8089F"/>
            </a:solidFill>
            <a:tailEnd type="triangle"/>
          </a:ln>
        </p:spPr>
        <p:style>
          <a:lnRef idx="1">
            <a:schemeClr val="accent1"/>
          </a:lnRef>
          <a:fillRef idx="0">
            <a:schemeClr val="accent1"/>
          </a:fillRef>
          <a:effectRef idx="0">
            <a:schemeClr val="accent1"/>
          </a:effectRef>
          <a:fontRef idx="minor">
            <a:schemeClr val="tx1"/>
          </a:fontRef>
        </p:style>
      </p:cxnSp>
      <p:cxnSp>
        <p:nvCxnSpPr>
          <p:cNvPr id="488" name="Elbow Connector 487"/>
          <p:cNvCxnSpPr>
            <a:stCxn id="95" idx="2"/>
            <a:endCxn id="171" idx="0"/>
          </p:cNvCxnSpPr>
          <p:nvPr/>
        </p:nvCxnSpPr>
        <p:spPr>
          <a:xfrm rot="5400000">
            <a:off x="2120476" y="5284759"/>
            <a:ext cx="383570" cy="375151"/>
          </a:xfrm>
          <a:prstGeom prst="bentConnector3">
            <a:avLst>
              <a:gd name="adj1" fmla="val 50000"/>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0" name="Elbow Connector 529"/>
          <p:cNvCxnSpPr>
            <a:stCxn id="99" idx="2"/>
            <a:endCxn id="173" idx="0"/>
          </p:cNvCxnSpPr>
          <p:nvPr/>
        </p:nvCxnSpPr>
        <p:spPr>
          <a:xfrm rot="16200000" flipH="1">
            <a:off x="4179117" y="5232797"/>
            <a:ext cx="412209" cy="461538"/>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0" name="Elbow Connector 549"/>
          <p:cNvCxnSpPr>
            <a:stCxn id="17" idx="2"/>
            <a:endCxn id="37" idx="0"/>
          </p:cNvCxnSpPr>
          <p:nvPr/>
        </p:nvCxnSpPr>
        <p:spPr>
          <a:xfrm rot="5400000">
            <a:off x="7118635" y="3634602"/>
            <a:ext cx="823507" cy="1894707"/>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6" name="Elbow Connector 555"/>
          <p:cNvCxnSpPr>
            <a:stCxn id="17" idx="2"/>
            <a:endCxn id="49" idx="0"/>
          </p:cNvCxnSpPr>
          <p:nvPr/>
        </p:nvCxnSpPr>
        <p:spPr>
          <a:xfrm rot="16200000" flipH="1">
            <a:off x="8604765" y="4043174"/>
            <a:ext cx="802870" cy="1056925"/>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9" name="Elbow Connector 578"/>
          <p:cNvCxnSpPr>
            <a:stCxn id="35" idx="2"/>
            <a:endCxn id="44" idx="0"/>
          </p:cNvCxnSpPr>
          <p:nvPr/>
        </p:nvCxnSpPr>
        <p:spPr>
          <a:xfrm rot="16200000" flipH="1">
            <a:off x="5827138" y="5320893"/>
            <a:ext cx="384272" cy="30218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3" name="Elbow Connector 582"/>
          <p:cNvCxnSpPr>
            <a:stCxn id="37" idx="2"/>
            <a:endCxn id="46" idx="0"/>
          </p:cNvCxnSpPr>
          <p:nvPr/>
        </p:nvCxnSpPr>
        <p:spPr>
          <a:xfrm rot="16200000" flipH="1">
            <a:off x="6544001" y="5332823"/>
            <a:ext cx="370331" cy="292265"/>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5" name="Elbow Connector 584"/>
          <p:cNvCxnSpPr>
            <a:stCxn id="37" idx="2"/>
            <a:endCxn id="44" idx="0"/>
          </p:cNvCxnSpPr>
          <p:nvPr/>
        </p:nvCxnSpPr>
        <p:spPr>
          <a:xfrm rot="5400000">
            <a:off x="6191537" y="5272619"/>
            <a:ext cx="370329" cy="412666"/>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54" name="TextBox 653"/>
          <p:cNvSpPr txBox="1"/>
          <p:nvPr/>
        </p:nvSpPr>
        <p:spPr>
          <a:xfrm>
            <a:off x="3903840" y="4523495"/>
            <a:ext cx="307522" cy="300082"/>
          </a:xfrm>
          <a:prstGeom prst="rect">
            <a:avLst/>
          </a:prstGeom>
          <a:noFill/>
          <a:ln w="38100">
            <a:noFill/>
            <a:headEnd type="none" w="med" len="med"/>
            <a:tailEnd type="triangle" w="med" len="med"/>
          </a:ln>
        </p:spPr>
        <p:txBody>
          <a:bodyPr wrap="square" rtlCol="0" anchor="ctr">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rPr>
              <a:t>Y</a:t>
            </a:r>
          </a:p>
        </p:txBody>
      </p:sp>
      <p:cxnSp>
        <p:nvCxnSpPr>
          <p:cNvPr id="4" name="Elbow Connector 3"/>
          <p:cNvCxnSpPr>
            <a:stCxn id="99" idx="2"/>
            <a:endCxn id="172" idx="0"/>
          </p:cNvCxnSpPr>
          <p:nvPr/>
        </p:nvCxnSpPr>
        <p:spPr>
          <a:xfrm rot="5400000">
            <a:off x="3575843" y="5091064"/>
            <a:ext cx="412209" cy="745011"/>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38" idx="2"/>
            <a:endCxn id="47" idx="0"/>
          </p:cNvCxnSpPr>
          <p:nvPr/>
        </p:nvCxnSpPr>
        <p:spPr>
          <a:xfrm rot="5400000">
            <a:off x="8291926" y="5117190"/>
            <a:ext cx="383997" cy="709858"/>
          </a:xfrm>
          <a:prstGeom prst="bentConnector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a:endCxn id="48" idx="0"/>
          </p:cNvCxnSpPr>
          <p:nvPr/>
        </p:nvCxnSpPr>
        <p:spPr>
          <a:xfrm rot="5400000">
            <a:off x="9255398" y="5395372"/>
            <a:ext cx="394048" cy="164486"/>
          </a:xfrm>
          <a:prstGeom prst="bentConnector3">
            <a:avLst>
              <a:gd name="adj1" fmla="val 5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49" idx="2"/>
            <a:endCxn id="47" idx="0"/>
          </p:cNvCxnSpPr>
          <p:nvPr/>
        </p:nvCxnSpPr>
        <p:spPr>
          <a:xfrm rot="5400000">
            <a:off x="8624807" y="4754261"/>
            <a:ext cx="414049" cy="1405671"/>
          </a:xfrm>
          <a:prstGeom prst="bentConnector3">
            <a:avLst>
              <a:gd name="adj1" fmla="val 53743"/>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 name="Elbow Connector 4"/>
          <p:cNvCxnSpPr>
            <a:stCxn id="38" idx="2"/>
            <a:endCxn id="46" idx="0"/>
          </p:cNvCxnSpPr>
          <p:nvPr/>
        </p:nvCxnSpPr>
        <p:spPr>
          <a:xfrm rot="5400000">
            <a:off x="7665079" y="4490344"/>
            <a:ext cx="383995" cy="1963554"/>
          </a:xfrm>
          <a:prstGeom prst="bentConnector3">
            <a:avLst>
              <a:gd name="adj1" fmla="val 50001"/>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4568876" y="4976008"/>
            <a:ext cx="648933" cy="300082"/>
          </a:xfrm>
          <a:prstGeom prst="rect">
            <a:avLst/>
          </a:prstGeom>
          <a:solidFill>
            <a:srgbClr val="B8089F"/>
          </a:solidFill>
          <a:ln w="38100">
            <a:no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cxnSp>
        <p:nvCxnSpPr>
          <p:cNvPr id="77" name="Elbow Connector 76"/>
          <p:cNvCxnSpPr>
            <a:stCxn id="82" idx="2"/>
            <a:endCxn id="73" idx="0"/>
          </p:cNvCxnSpPr>
          <p:nvPr/>
        </p:nvCxnSpPr>
        <p:spPr>
          <a:xfrm rot="16200000" flipH="1">
            <a:off x="3875031" y="3957702"/>
            <a:ext cx="370718" cy="1665899"/>
          </a:xfrm>
          <a:prstGeom prst="bentConnector3">
            <a:avLst>
              <a:gd name="adj1" fmla="val 50000"/>
            </a:avLst>
          </a:prstGeom>
          <a:ln w="38100">
            <a:solidFill>
              <a:srgbClr val="B8089F"/>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9931651" y="4971976"/>
            <a:ext cx="640656" cy="300082"/>
          </a:xfrm>
          <a:prstGeom prst="rect">
            <a:avLst/>
          </a:prstGeom>
          <a:solidFill>
            <a:srgbClr val="B8089F"/>
          </a:solidFill>
          <a:ln w="38100">
            <a:no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cxnSp>
        <p:nvCxnSpPr>
          <p:cNvPr id="81" name="Elbow Connector 80"/>
          <p:cNvCxnSpPr>
            <a:stCxn id="17" idx="2"/>
            <a:endCxn id="80" idx="0"/>
          </p:cNvCxnSpPr>
          <p:nvPr/>
        </p:nvCxnSpPr>
        <p:spPr>
          <a:xfrm rot="16200000" flipH="1">
            <a:off x="8963973" y="3683969"/>
            <a:ext cx="801777" cy="1774241"/>
          </a:xfrm>
          <a:prstGeom prst="bentConnector3">
            <a:avLst>
              <a:gd name="adj1" fmla="val 50000"/>
            </a:avLst>
          </a:prstGeom>
          <a:ln w="38100">
            <a:solidFill>
              <a:srgbClr val="B8089F"/>
            </a:solidFill>
            <a:tailEnd type="triangle"/>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5009230" y="5693491"/>
            <a:ext cx="748471" cy="300082"/>
          </a:xfrm>
          <a:prstGeom prst="rect">
            <a:avLst/>
          </a:prstGeom>
          <a:solidFill>
            <a:srgbClr val="B8089F"/>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cxnSp>
        <p:nvCxnSpPr>
          <p:cNvPr id="50" name="Elbow Connector 49"/>
          <p:cNvCxnSpPr>
            <a:stCxn id="99" idx="2"/>
            <a:endCxn id="83" idx="0"/>
          </p:cNvCxnSpPr>
          <p:nvPr/>
        </p:nvCxnSpPr>
        <p:spPr bwMode="auto">
          <a:xfrm rot="16200000" flipH="1">
            <a:off x="4550945" y="4860969"/>
            <a:ext cx="436029" cy="1229014"/>
          </a:xfrm>
          <a:prstGeom prst="bentConnector3">
            <a:avLst/>
          </a:prstGeom>
          <a:solidFill>
            <a:schemeClr val="accent1"/>
          </a:solidFill>
          <a:ln w="38100" cap="flat" cmpd="sng" algn="ctr">
            <a:solidFill>
              <a:srgbClr val="B8089F"/>
            </a:solidFill>
            <a:prstDash val="solid"/>
            <a:round/>
            <a:headEnd type="none" w="med" len="med"/>
            <a:tailEnd type="triangle"/>
          </a:ln>
          <a:effectLst/>
        </p:spPr>
      </p:cxnSp>
      <p:sp>
        <p:nvSpPr>
          <p:cNvPr id="100" name="TextBox 99"/>
          <p:cNvSpPr txBox="1"/>
          <p:nvPr/>
        </p:nvSpPr>
        <p:spPr>
          <a:xfrm>
            <a:off x="9804103" y="5680505"/>
            <a:ext cx="640656" cy="300082"/>
          </a:xfrm>
          <a:prstGeom prst="rect">
            <a:avLst/>
          </a:prstGeom>
          <a:solidFill>
            <a:srgbClr val="B8089F"/>
          </a:solidFill>
          <a:ln w="38100">
            <a:noFill/>
            <a:headEnd type="none" w="med" len="med"/>
            <a:tailEnd type="triangle" w="med" len="med"/>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685800" fontAlgn="auto">
              <a:spcBef>
                <a:spcPts val="0"/>
              </a:spcBef>
              <a:spcAft>
                <a:spcPts val="0"/>
              </a:spcAft>
              <a:defRPr/>
            </a:pPr>
            <a:r>
              <a:rPr lang="en-US" sz="1350" b="1" kern="0" dirty="0">
                <a:solidFill>
                  <a:srgbClr val="FFFFFF"/>
                </a:solidFill>
                <a:latin typeface="Calibri" panose="020F0502020204030204" pitchFamily="34" charset="0"/>
                <a:ea typeface="Tahoma"/>
                <a:cs typeface="Tahoma"/>
              </a:rPr>
              <a:t>PRRT*</a:t>
            </a:r>
          </a:p>
        </p:txBody>
      </p:sp>
      <p:cxnSp>
        <p:nvCxnSpPr>
          <p:cNvPr id="61" name="Elbow Connector 60"/>
          <p:cNvCxnSpPr>
            <a:stCxn id="38" idx="2"/>
            <a:endCxn id="100" idx="0"/>
          </p:cNvCxnSpPr>
          <p:nvPr/>
        </p:nvCxnSpPr>
        <p:spPr bwMode="auto">
          <a:xfrm rot="16200000" flipH="1">
            <a:off x="9281453" y="4837526"/>
            <a:ext cx="400381" cy="1285581"/>
          </a:xfrm>
          <a:prstGeom prst="bentConnector3">
            <a:avLst>
              <a:gd name="adj1" fmla="val 50000"/>
            </a:avLst>
          </a:prstGeom>
          <a:solidFill>
            <a:schemeClr val="accent1"/>
          </a:solidFill>
          <a:ln w="38100" cap="flat" cmpd="sng" algn="ctr">
            <a:solidFill>
              <a:srgbClr val="B8089F"/>
            </a:solidFill>
            <a:prstDash val="solid"/>
            <a:round/>
            <a:headEnd type="none" w="med" len="med"/>
            <a:tailEnd type="triangle"/>
          </a:ln>
          <a:effectLst/>
        </p:spPr>
      </p:cxnSp>
      <p:sp>
        <p:nvSpPr>
          <p:cNvPr id="68" name="Title 67"/>
          <p:cNvSpPr>
            <a:spLocks noGrp="1"/>
          </p:cNvSpPr>
          <p:nvPr>
            <p:ph type="title"/>
          </p:nvPr>
        </p:nvSpPr>
        <p:spPr/>
        <p:txBody>
          <a:bodyPr/>
          <a:lstStyle/>
          <a:p>
            <a:endParaRPr lang="en-US"/>
          </a:p>
        </p:txBody>
      </p:sp>
      <p:sp>
        <p:nvSpPr>
          <p:cNvPr id="115" name="Title 2"/>
          <p:cNvSpPr txBox="1">
            <a:spLocks/>
          </p:cNvSpPr>
          <p:nvPr/>
        </p:nvSpPr>
        <p:spPr>
          <a:xfrm>
            <a:off x="2821649" y="213777"/>
            <a:ext cx="7750661" cy="911584"/>
          </a:xfr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3600" kern="0">
                <a:solidFill>
                  <a:srgbClr val="FFFF99"/>
                </a:solidFill>
                <a:latin typeface="Calibri" panose="020F0502020204030204" pitchFamily="34" charset="0"/>
              </a:rPr>
              <a:t>Unresectable/Metastatic Pancreatic NET</a:t>
            </a:r>
            <a:endParaRPr lang="en-US" sz="2400" kern="0" dirty="0">
              <a:solidFill>
                <a:srgbClr val="FFFF99"/>
              </a:solidFill>
              <a:latin typeface="Calibri" panose="020F0502020204030204" pitchFamily="34" charset="0"/>
            </a:endParaRPr>
          </a:p>
        </p:txBody>
      </p:sp>
    </p:spTree>
    <p:extLst>
      <p:ext uri="{BB962C8B-B14F-4D97-AF65-F5344CB8AC3E}">
        <p14:creationId xmlns:p14="http://schemas.microsoft.com/office/powerpoint/2010/main" val="17519416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52420" y="1410638"/>
            <a:ext cx="7733654" cy="1446550"/>
          </a:xfrm>
          <a:prstGeom prst="rect">
            <a:avLst/>
          </a:prstGeom>
        </p:spPr>
        <p:txBody>
          <a:bodyPr wrap="square">
            <a:spAutoFit/>
          </a:bodyPr>
          <a:lstStyle/>
          <a:p>
            <a:pPr algn="ctr" fontAlgn="auto">
              <a:spcBef>
                <a:spcPts val="0"/>
              </a:spcBef>
              <a:spcAft>
                <a:spcPts val="0"/>
              </a:spcAft>
              <a:defRPr/>
            </a:pPr>
            <a:r>
              <a:rPr lang="en-US" sz="4400" kern="0" dirty="0">
                <a:solidFill>
                  <a:srgbClr val="FFFF99"/>
                </a:solidFill>
                <a:effectLst>
                  <a:outerShdw blurRad="38100" dist="38100" dir="2700000" algn="tl">
                    <a:srgbClr val="000000">
                      <a:alpha val="43137"/>
                    </a:srgbClr>
                  </a:outerShdw>
                </a:effectLst>
                <a:latin typeface="Calibri" panose="020F0502020204030204" pitchFamily="34" charset="0"/>
              </a:rPr>
              <a:t>Controversy # 2:</a:t>
            </a:r>
          </a:p>
          <a:p>
            <a:pPr algn="ctr" fontAlgn="auto">
              <a:spcBef>
                <a:spcPts val="0"/>
              </a:spcBef>
              <a:spcAft>
                <a:spcPts val="0"/>
              </a:spcAft>
              <a:defRPr/>
            </a:pPr>
            <a:r>
              <a:rPr lang="en-US" sz="4400" kern="0" dirty="0">
                <a:solidFill>
                  <a:srgbClr val="FFFF99"/>
                </a:solidFill>
                <a:effectLst>
                  <a:outerShdw blurRad="38100" dist="38100" dir="2700000" algn="tl">
                    <a:srgbClr val="000000">
                      <a:alpha val="43137"/>
                    </a:srgbClr>
                  </a:outerShdw>
                </a:effectLst>
                <a:latin typeface="Calibri" panose="020F0502020204030204" pitchFamily="34" charset="0"/>
              </a:rPr>
              <a:t>Role of PRRT</a:t>
            </a:r>
          </a:p>
        </p:txBody>
      </p:sp>
      <p:sp>
        <p:nvSpPr>
          <p:cNvPr id="6" name="Rectangle 5"/>
          <p:cNvSpPr/>
          <p:nvPr/>
        </p:nvSpPr>
        <p:spPr>
          <a:xfrm>
            <a:off x="2252420" y="3019882"/>
            <a:ext cx="7733654" cy="830997"/>
          </a:xfrm>
          <a:prstGeom prst="rect">
            <a:avLst/>
          </a:prstGeom>
          <a:solidFill>
            <a:schemeClr val="accent1">
              <a:lumMod val="20000"/>
              <a:lumOff val="80000"/>
            </a:schemeClr>
          </a:solidFill>
          <a:scene3d>
            <a:camera prst="orthographicFront"/>
            <a:lightRig rig="threePt" dir="t"/>
          </a:scene3d>
          <a:sp3d>
            <a:bevelT/>
          </a:sp3d>
        </p:spPr>
        <p:txBody>
          <a:bodyPr wrap="square">
            <a:spAutoFit/>
          </a:bodyPr>
          <a:lstStyle/>
          <a:p>
            <a:pPr algn="ctr" fontAlgn="auto">
              <a:spcBef>
                <a:spcPts val="0"/>
              </a:spcBef>
              <a:spcAft>
                <a:spcPts val="0"/>
              </a:spcAft>
              <a:defRPr/>
            </a:pPr>
            <a:r>
              <a:rPr lang="en-US" sz="2400" b="1" kern="0" dirty="0">
                <a:solidFill>
                  <a:srgbClr val="000000"/>
                </a:solidFill>
                <a:latin typeface="Calibri" panose="020F0502020204030204" pitchFamily="34" charset="0"/>
              </a:rPr>
              <a:t>PRRT has role in </a:t>
            </a:r>
            <a:r>
              <a:rPr lang="en-US" sz="2400" b="1" kern="0" dirty="0" err="1">
                <a:solidFill>
                  <a:srgbClr val="000000"/>
                </a:solidFill>
                <a:latin typeface="Calibri" panose="020F0502020204030204" pitchFamily="34" charset="0"/>
              </a:rPr>
              <a:t>midgut</a:t>
            </a:r>
            <a:r>
              <a:rPr lang="en-US" sz="2400" b="1" kern="0" dirty="0">
                <a:solidFill>
                  <a:srgbClr val="000000"/>
                </a:solidFill>
                <a:latin typeface="Calibri" panose="020F0502020204030204" pitchFamily="34" charset="0"/>
              </a:rPr>
              <a:t> NET with progressive disease</a:t>
            </a:r>
            <a:r>
              <a:rPr lang="en-US" sz="2400" kern="0" dirty="0">
                <a:solidFill>
                  <a:srgbClr val="000000"/>
                </a:solidFill>
                <a:latin typeface="Calibri" panose="020F0502020204030204" pitchFamily="34" charset="0"/>
              </a:rPr>
              <a:t> in NETTER-1, but FDA indication and access are both pending.</a:t>
            </a:r>
          </a:p>
        </p:txBody>
      </p:sp>
      <p:sp>
        <p:nvSpPr>
          <p:cNvPr id="7" name="Rectangle 6"/>
          <p:cNvSpPr/>
          <p:nvPr/>
        </p:nvSpPr>
        <p:spPr>
          <a:xfrm>
            <a:off x="2252420" y="4288843"/>
            <a:ext cx="7733654" cy="830997"/>
          </a:xfrm>
          <a:prstGeom prst="rect">
            <a:avLst/>
          </a:prstGeom>
          <a:solidFill>
            <a:schemeClr val="accent1">
              <a:lumMod val="20000"/>
              <a:lumOff val="80000"/>
            </a:schemeClr>
          </a:solidFill>
          <a:scene3d>
            <a:camera prst="orthographicFront"/>
            <a:lightRig rig="threePt" dir="t"/>
          </a:scene3d>
          <a:sp3d>
            <a:bevelT/>
          </a:sp3d>
        </p:spPr>
        <p:txBody>
          <a:bodyPr wrap="square">
            <a:spAutoFit/>
          </a:bodyPr>
          <a:lstStyle/>
          <a:p>
            <a:pPr fontAlgn="auto">
              <a:spcBef>
                <a:spcPts val="0"/>
              </a:spcBef>
              <a:spcAft>
                <a:spcPts val="0"/>
              </a:spcAft>
              <a:defRPr/>
            </a:pPr>
            <a:r>
              <a:rPr lang="en-US" sz="2400" b="1" kern="0" dirty="0">
                <a:solidFill>
                  <a:srgbClr val="000000"/>
                </a:solidFill>
                <a:latin typeface="Calibri" panose="020F0502020204030204" pitchFamily="34" charset="0"/>
              </a:rPr>
              <a:t>PRRT is not yet support by evidence in pancreatic NET, </a:t>
            </a:r>
            <a:r>
              <a:rPr lang="en-US" sz="2400" kern="0" dirty="0">
                <a:solidFill>
                  <a:srgbClr val="000000"/>
                </a:solidFill>
                <a:latin typeface="Calibri" panose="020F0502020204030204" pitchFamily="34" charset="0"/>
              </a:rPr>
              <a:t>but future roles can be for progressive disease or bulky disease</a:t>
            </a:r>
          </a:p>
        </p:txBody>
      </p:sp>
      <p:sp>
        <p:nvSpPr>
          <p:cNvPr id="8" name="TextBox 7"/>
          <p:cNvSpPr txBox="1"/>
          <p:nvPr/>
        </p:nvSpPr>
        <p:spPr>
          <a:xfrm>
            <a:off x="2810542" y="101010"/>
            <a:ext cx="7639493" cy="892552"/>
          </a:xfrm>
          <a:prstGeom prst="rect">
            <a:avLst/>
          </a:prstGeom>
          <a:noFill/>
        </p:spPr>
        <p:txBody>
          <a:bodyPr wrap="square" rtlCol="0">
            <a:spAutoFit/>
          </a:bodyPr>
          <a:lstStyle/>
          <a:p>
            <a:pPr algn="ctr" fontAlgn="auto">
              <a:spcBef>
                <a:spcPts val="0"/>
              </a:spcBef>
              <a:spcAft>
                <a:spcPts val="0"/>
              </a:spcAft>
              <a:defRPr/>
            </a:pPr>
            <a:r>
              <a:rPr lang="en-US" sz="2600" kern="0" dirty="0">
                <a:solidFill>
                  <a:srgbClr val="FFFF99"/>
                </a:solidFill>
                <a:effectLst>
                  <a:outerShdw blurRad="38100" dist="38100" dir="2700000" algn="tl">
                    <a:srgbClr val="000000"/>
                  </a:outerShdw>
                </a:effectLst>
                <a:latin typeface="Calibri" panose="020F0502020204030204" pitchFamily="34" charset="0"/>
              </a:rPr>
              <a:t>Treatment Options for Advanced </a:t>
            </a:r>
            <a:r>
              <a:rPr lang="en-US" sz="2600" kern="0" dirty="0" err="1">
                <a:solidFill>
                  <a:srgbClr val="FFFF99"/>
                </a:solidFill>
                <a:effectLst>
                  <a:outerShdw blurRad="38100" dist="38100" dir="2700000" algn="tl">
                    <a:srgbClr val="000000"/>
                  </a:outerShdw>
                </a:effectLst>
                <a:latin typeface="Calibri" panose="020F0502020204030204" pitchFamily="34" charset="0"/>
              </a:rPr>
              <a:t>Unresectable</a:t>
            </a:r>
            <a:r>
              <a:rPr lang="en-US" sz="2600" kern="0" dirty="0">
                <a:solidFill>
                  <a:srgbClr val="FFFF99"/>
                </a:solidFill>
                <a:effectLst>
                  <a:outerShdw blurRad="38100" dist="38100" dir="2700000" algn="tl">
                    <a:srgbClr val="000000"/>
                  </a:outerShdw>
                </a:effectLst>
                <a:latin typeface="Calibri" panose="020F0502020204030204" pitchFamily="34" charset="0"/>
              </a:rPr>
              <a:t> or Metastatic NETs Supported by Level-1 Evidence</a:t>
            </a:r>
          </a:p>
        </p:txBody>
      </p:sp>
    </p:spTree>
    <p:extLst>
      <p:ext uri="{BB962C8B-B14F-4D97-AF65-F5344CB8AC3E}">
        <p14:creationId xmlns:p14="http://schemas.microsoft.com/office/powerpoint/2010/main" val="62258125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9959" y="1349377"/>
            <a:ext cx="9970176" cy="4726983"/>
          </a:xfrm>
        </p:spPr>
        <p:txBody>
          <a:bodyPr>
            <a:noAutofit/>
          </a:bodyPr>
          <a:lstStyle/>
          <a:p>
            <a:pPr eaLnBrk="1" fontAlgn="t" hangingPunct="1">
              <a:lnSpc>
                <a:spcPct val="100000"/>
              </a:lnSpc>
              <a:spcBef>
                <a:spcPts val="0"/>
              </a:spcBef>
              <a:spcAft>
                <a:spcPts val="1500"/>
              </a:spcAft>
            </a:pPr>
            <a:r>
              <a:rPr lang="en-US" sz="3000" dirty="0">
                <a:effectLst>
                  <a:outerShdw blurRad="38100" dist="38100" dir="2700000" algn="tl">
                    <a:srgbClr val="000000">
                      <a:alpha val="43137"/>
                    </a:srgbClr>
                  </a:outerShdw>
                </a:effectLst>
                <a:latin typeface="Calibri" panose="020F0502020204030204" pitchFamily="34" charset="0"/>
              </a:rPr>
              <a:t>Incidence and prevalence of WDNETs are increasing</a:t>
            </a:r>
          </a:p>
          <a:p>
            <a:pPr eaLnBrk="1" fontAlgn="t" hangingPunct="1">
              <a:lnSpc>
                <a:spcPct val="100000"/>
              </a:lnSpc>
              <a:spcBef>
                <a:spcPts val="0"/>
              </a:spcBef>
              <a:spcAft>
                <a:spcPts val="1500"/>
              </a:spcAft>
            </a:pPr>
            <a:r>
              <a:rPr lang="en-US" sz="3000" dirty="0">
                <a:effectLst>
                  <a:outerShdw blurRad="38100" dist="38100" dir="2700000" algn="tl">
                    <a:srgbClr val="000000">
                      <a:alpha val="43137"/>
                    </a:srgbClr>
                  </a:outerShdw>
                </a:effectLst>
                <a:latin typeface="Calibri" panose="020F0502020204030204" pitchFamily="34" charset="0"/>
              </a:rPr>
              <a:t>CLARINET provided evidence supporting initiation of therapy for GEP-NETs with stable or asymptomatic disease over watch and wait</a:t>
            </a:r>
          </a:p>
          <a:p>
            <a:pPr eaLnBrk="1" fontAlgn="t" hangingPunct="1">
              <a:lnSpc>
                <a:spcPct val="100000"/>
              </a:lnSpc>
              <a:spcBef>
                <a:spcPts val="0"/>
              </a:spcBef>
              <a:spcAft>
                <a:spcPts val="1500"/>
              </a:spcAft>
            </a:pPr>
            <a:r>
              <a:rPr lang="en-US" sz="3000" dirty="0">
                <a:effectLst>
                  <a:outerShdw blurRad="38100" dist="38100" dir="2700000" algn="tl">
                    <a:srgbClr val="000000">
                      <a:alpha val="43137"/>
                    </a:srgbClr>
                  </a:outerShdw>
                </a:effectLst>
                <a:latin typeface="Calibri" panose="020F0502020204030204" pitchFamily="34" charset="0"/>
              </a:rPr>
              <a:t>NETTER-1 provided evidence supporting PRRT in midgut NETs with progressive disease</a:t>
            </a:r>
          </a:p>
          <a:p>
            <a:pPr eaLnBrk="1" fontAlgn="t" hangingPunct="1">
              <a:lnSpc>
                <a:spcPct val="100000"/>
              </a:lnSpc>
              <a:spcBef>
                <a:spcPts val="0"/>
              </a:spcBef>
              <a:spcAft>
                <a:spcPts val="1500"/>
              </a:spcAft>
            </a:pPr>
            <a:r>
              <a:rPr lang="en-US" sz="3000" dirty="0">
                <a:effectLst>
                  <a:outerShdw blurRad="38100" dist="38100" dir="2700000" algn="tl">
                    <a:srgbClr val="000000">
                      <a:alpha val="43137"/>
                    </a:srgbClr>
                  </a:outerShdw>
                </a:effectLst>
                <a:latin typeface="Calibri" panose="020F0502020204030204" pitchFamily="34" charset="0"/>
              </a:rPr>
              <a:t>Balancing anticipated outcome with toxicity is always vital in all treatment decisions</a:t>
            </a:r>
          </a:p>
        </p:txBody>
      </p:sp>
      <p:sp>
        <p:nvSpPr>
          <p:cNvPr id="4" name="Rectangle 3"/>
          <p:cNvSpPr/>
          <p:nvPr/>
        </p:nvSpPr>
        <p:spPr>
          <a:xfrm>
            <a:off x="2831896" y="247976"/>
            <a:ext cx="7836104" cy="769441"/>
          </a:xfrm>
          <a:prstGeom prst="rect">
            <a:avLst/>
          </a:prstGeom>
        </p:spPr>
        <p:txBody>
          <a:bodyPr wrap="square">
            <a:spAutoFit/>
          </a:bodyPr>
          <a:lstStyle/>
          <a:p>
            <a:pPr algn="ctr" fontAlgn="auto">
              <a:spcBef>
                <a:spcPts val="0"/>
              </a:spcBef>
              <a:spcAft>
                <a:spcPts val="0"/>
              </a:spcAft>
              <a:defRPr/>
            </a:pPr>
            <a:r>
              <a:rPr lang="en-US" sz="4400" kern="0" dirty="0">
                <a:solidFill>
                  <a:srgbClr val="FFFF99"/>
                </a:solidFill>
                <a:effectLst>
                  <a:outerShdw blurRad="38100" dist="38100" dir="2700000" algn="tl">
                    <a:srgbClr val="000000">
                      <a:alpha val="43137"/>
                    </a:srgbClr>
                  </a:outerShdw>
                </a:effectLst>
                <a:latin typeface="Calibri" panose="020F0502020204030204" pitchFamily="34" charset="0"/>
              </a:rPr>
              <a:t>Conclusion</a:t>
            </a:r>
          </a:p>
        </p:txBody>
      </p:sp>
    </p:spTree>
    <p:extLst>
      <p:ext uri="{BB962C8B-B14F-4D97-AF65-F5344CB8AC3E}">
        <p14:creationId xmlns:p14="http://schemas.microsoft.com/office/powerpoint/2010/main" val="120993611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800225" y="1042989"/>
            <a:ext cx="8631238" cy="3631763"/>
          </a:xfrm>
          <a:prstGeom prst="rect">
            <a:avLst/>
          </a:prstGeom>
          <a:noFill/>
        </p:spPr>
        <p:txBody>
          <a:bodyPr>
            <a:spAutoFit/>
          </a:bodyPr>
          <a:lstStyle/>
          <a:p>
            <a:pPr algn="ctr" fontAlgn="auto">
              <a:spcBef>
                <a:spcPts val="0"/>
              </a:spcBef>
              <a:spcAft>
                <a:spcPts val="0"/>
              </a:spcAft>
              <a:defRPr/>
            </a:pPr>
            <a:r>
              <a:rPr lang="en-US" sz="3600" kern="0" dirty="0">
                <a:solidFill>
                  <a:srgbClr val="FFFF99"/>
                </a:solidFill>
                <a:effectLst>
                  <a:outerShdw blurRad="38100" dist="38100" dir="2700000" algn="tl">
                    <a:srgbClr val="000000">
                      <a:alpha val="43137"/>
                    </a:srgbClr>
                  </a:outerShdw>
                </a:effectLst>
                <a:latin typeface="Calibri" panose="020F0502020204030204" pitchFamily="34" charset="0"/>
              </a:rPr>
              <a:t>Novel </a:t>
            </a:r>
            <a:r>
              <a:rPr lang="en-US" sz="3600" kern="0" dirty="0" err="1">
                <a:solidFill>
                  <a:srgbClr val="FFFF99"/>
                </a:solidFill>
                <a:effectLst>
                  <a:outerShdw blurRad="38100" dist="38100" dir="2700000" algn="tl">
                    <a:srgbClr val="000000">
                      <a:alpha val="43137"/>
                    </a:srgbClr>
                  </a:outerShdw>
                </a:effectLst>
                <a:latin typeface="Calibri" panose="020F0502020204030204" pitchFamily="34" charset="0"/>
              </a:rPr>
              <a:t>Theranostics</a:t>
            </a:r>
            <a:r>
              <a:rPr lang="en-US" sz="3600" kern="0" dirty="0">
                <a:solidFill>
                  <a:srgbClr val="FFFF99"/>
                </a:solidFill>
                <a:effectLst>
                  <a:outerShdw blurRad="38100" dist="38100" dir="2700000" algn="tl">
                    <a:srgbClr val="000000">
                      <a:alpha val="43137"/>
                    </a:srgbClr>
                  </a:outerShdw>
                </a:effectLst>
                <a:latin typeface="Calibri" panose="020F0502020204030204" pitchFamily="34" charset="0"/>
              </a:rPr>
              <a:t>-Focused Strategies for Optimizing Deployment of SSAs in Patients with  Advanced and Metastatic GEP-NETs</a:t>
            </a:r>
          </a:p>
          <a:p>
            <a:pPr algn="ctr" fontAlgn="auto">
              <a:spcBef>
                <a:spcPts val="0"/>
              </a:spcBef>
              <a:spcAft>
                <a:spcPts val="0"/>
              </a:spcAft>
              <a:defRPr/>
            </a:pPr>
            <a:endParaRPr lang="en-US" kern="0" dirty="0">
              <a:solidFill>
                <a:sysClr val="windowText" lastClr="000000"/>
              </a:solidFill>
              <a:effectLst>
                <a:outerShdw blurRad="38100" dist="38100" dir="2700000" algn="tl">
                  <a:srgbClr val="000000">
                    <a:alpha val="43137"/>
                  </a:srgbClr>
                </a:outerShdw>
              </a:effectLst>
              <a:latin typeface="Calibri" panose="020F0502020204030204" pitchFamily="34" charset="0"/>
            </a:endParaRPr>
          </a:p>
          <a:p>
            <a:pPr algn="ctr" fontAlgn="auto">
              <a:spcBef>
                <a:spcPts val="0"/>
              </a:spcBef>
              <a:spcAft>
                <a:spcPts val="0"/>
              </a:spcAft>
              <a:defRPr/>
            </a:pPr>
            <a:r>
              <a:rPr lang="en-US" sz="2600" kern="0" dirty="0">
                <a:solidFill>
                  <a:srgbClr val="FFFFFF"/>
                </a:solidFill>
                <a:effectLst>
                  <a:outerShdw blurRad="38100" dist="38100" dir="2700000" algn="tl">
                    <a:srgbClr val="000000">
                      <a:alpha val="43137"/>
                    </a:srgbClr>
                  </a:outerShdw>
                </a:effectLst>
                <a:latin typeface="Calibri" panose="020F0502020204030204" pitchFamily="34" charset="0"/>
              </a:rPr>
              <a:t>The Role and Rationale for Use of Technology-</a:t>
            </a:r>
          </a:p>
          <a:p>
            <a:pPr algn="ctr" fontAlgn="auto">
              <a:spcBef>
                <a:spcPts val="0"/>
              </a:spcBef>
              <a:spcAft>
                <a:spcPts val="0"/>
              </a:spcAft>
              <a:defRPr/>
            </a:pPr>
            <a:r>
              <a:rPr lang="en-US" sz="2600" kern="0" dirty="0">
                <a:solidFill>
                  <a:srgbClr val="FFFFFF"/>
                </a:solidFill>
                <a:effectLst>
                  <a:outerShdw blurRad="38100" dist="38100" dir="2700000" algn="tl">
                    <a:srgbClr val="000000">
                      <a:alpha val="43137"/>
                    </a:srgbClr>
                  </a:outerShdw>
                </a:effectLst>
                <a:latin typeface="Calibri" panose="020F0502020204030204" pitchFamily="34" charset="0"/>
              </a:rPr>
              <a:t>Focused Strategies such as PRRT in the </a:t>
            </a:r>
          </a:p>
          <a:p>
            <a:pPr algn="ctr" fontAlgn="auto">
              <a:spcBef>
                <a:spcPts val="0"/>
              </a:spcBef>
              <a:spcAft>
                <a:spcPts val="0"/>
              </a:spcAft>
              <a:defRPr/>
            </a:pPr>
            <a:r>
              <a:rPr lang="en-US" sz="2600" kern="0" dirty="0">
                <a:solidFill>
                  <a:srgbClr val="FFFFFF"/>
                </a:solidFill>
                <a:effectLst>
                  <a:outerShdw blurRad="38100" dist="38100" dir="2700000" algn="tl">
                    <a:srgbClr val="000000">
                      <a:alpha val="43137"/>
                    </a:srgbClr>
                  </a:outerShdw>
                </a:effectLst>
                <a:latin typeface="Calibri" panose="020F0502020204030204" pitchFamily="34" charset="0"/>
              </a:rPr>
              <a:t>Multimodal Management Setting</a:t>
            </a:r>
          </a:p>
          <a:p>
            <a:pPr algn="ctr" fontAlgn="auto">
              <a:spcBef>
                <a:spcPts val="0"/>
              </a:spcBef>
              <a:spcAft>
                <a:spcPts val="0"/>
              </a:spcAft>
              <a:defRPr/>
            </a:pPr>
            <a:endParaRPr lang="en-US" sz="2600" kern="0" dirty="0">
              <a:solidFill>
                <a:sysClr val="windowText" lastClr="000000"/>
              </a:solidFill>
              <a:effectLst>
                <a:outerShdw blurRad="38100" dist="38100" dir="2700000" algn="tl">
                  <a:srgbClr val="000000">
                    <a:alpha val="43137"/>
                  </a:srgbClr>
                </a:outerShdw>
              </a:effectLst>
              <a:latin typeface="Calibri" panose="020F0502020204030204" pitchFamily="34" charset="0"/>
            </a:endParaRPr>
          </a:p>
        </p:txBody>
      </p:sp>
      <p:sp>
        <p:nvSpPr>
          <p:cNvPr id="4" name="Title 1"/>
          <p:cNvSpPr txBox="1">
            <a:spLocks/>
          </p:cNvSpPr>
          <p:nvPr/>
        </p:nvSpPr>
        <p:spPr>
          <a:xfrm>
            <a:off x="2909888" y="100566"/>
            <a:ext cx="7758112"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a:defRPr/>
            </a:pPr>
            <a:r>
              <a:rPr lang="en-US" sz="2600" kern="0" dirty="0">
                <a:solidFill>
                  <a:srgbClr val="FFFF99"/>
                </a:solidFill>
                <a:latin typeface="Calibri" panose="020F0502020204030204" pitchFamily="34" charset="0"/>
              </a:rPr>
              <a:t>A Year 2017 Technology, Pharmacology, </a:t>
            </a:r>
          </a:p>
          <a:p>
            <a:pPr>
              <a:defRPr/>
            </a:pPr>
            <a:r>
              <a:rPr lang="en-US" sz="2600" kern="0" dirty="0">
                <a:solidFill>
                  <a:srgbClr val="FFFF99"/>
                </a:solidFill>
                <a:latin typeface="Calibri" panose="020F0502020204030204" pitchFamily="34" charset="0"/>
              </a:rPr>
              <a:t>and Surgical  Update</a:t>
            </a:r>
            <a:br>
              <a:rPr lang="en-US" sz="2600" kern="0" dirty="0">
                <a:solidFill>
                  <a:srgbClr val="FFFF99"/>
                </a:solidFill>
                <a:latin typeface="Calibri" panose="020F0502020204030204" pitchFamily="34" charset="0"/>
              </a:rPr>
            </a:br>
            <a:r>
              <a:rPr lang="en-US" sz="2600" kern="0" dirty="0">
                <a:solidFill>
                  <a:srgbClr val="FFFF99"/>
                </a:solidFill>
                <a:latin typeface="Calibri" panose="020F0502020204030204" pitchFamily="34" charset="0"/>
              </a:rPr>
              <a:t>    </a:t>
            </a:r>
            <a:endParaRPr lang="en-US" sz="2600" kern="0" dirty="0">
              <a:solidFill>
                <a:srgbClr val="FFFF99"/>
              </a:solidFill>
              <a:effectLst/>
              <a:latin typeface="Calibri" panose="020F0502020204030204" pitchFamily="34" charset="0"/>
            </a:endParaRPr>
          </a:p>
        </p:txBody>
      </p:sp>
      <p:sp>
        <p:nvSpPr>
          <p:cNvPr id="2" name="TextBox 1"/>
          <p:cNvSpPr txBox="1"/>
          <p:nvPr/>
        </p:nvSpPr>
        <p:spPr>
          <a:xfrm>
            <a:off x="3242846" y="4720855"/>
            <a:ext cx="5745996" cy="2385268"/>
          </a:xfrm>
          <a:prstGeom prst="rect">
            <a:avLst/>
          </a:prstGeom>
          <a:noFill/>
        </p:spPr>
        <p:txBody>
          <a:bodyPr wrap="none" rtlCol="0">
            <a:spAutoFit/>
          </a:bodyPr>
          <a:lstStyle/>
          <a:p>
            <a:pPr algn="ctr"/>
            <a:r>
              <a:rPr lang="en-US" sz="23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Philip </a:t>
            </a:r>
            <a:r>
              <a:rPr lang="en-US" sz="2300" b="1" dirty="0" err="1">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Agop</a:t>
            </a:r>
            <a:r>
              <a:rPr lang="en-US" sz="2300" b="1"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Philip, MD, PhD, FRCP</a:t>
            </a:r>
            <a:endParaRPr lang="en-US" sz="2300" dirty="0">
              <a:solidFill>
                <a:srgbClr val="CCFFCC"/>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Professor of Oncology and Medicine</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Vice President of Medical Affairs</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Leader, GI &amp; Neuroendocrine Tumor Multidisciplinary Team</a:t>
            </a:r>
          </a:p>
          <a:p>
            <a:pPr algn="ctr"/>
            <a:r>
              <a:rPr lang="en-US"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Karmanos</a:t>
            </a: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Cancer Center</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Wayne State University School of Medicine</a:t>
            </a:r>
          </a:p>
          <a:p>
            <a:pPr algn="ct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Detroit, MI</a:t>
            </a:r>
          </a:p>
          <a:p>
            <a:pPr algn="ctr"/>
            <a:endParaRPr lang="en-US" dirty="0"/>
          </a:p>
        </p:txBody>
      </p:sp>
    </p:spTree>
    <p:extLst>
      <p:ext uri="{BB962C8B-B14F-4D97-AF65-F5344CB8AC3E}">
        <p14:creationId xmlns:p14="http://schemas.microsoft.com/office/powerpoint/2010/main" val="404779560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itle 1"/>
          <p:cNvSpPr>
            <a:spLocks noGrp="1"/>
          </p:cNvSpPr>
          <p:nvPr>
            <p:ph type="title"/>
          </p:nvPr>
        </p:nvSpPr>
        <p:spPr>
          <a:xfrm>
            <a:off x="2441576" y="20320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sz="4000" dirty="0">
                <a:solidFill>
                  <a:srgbClr val="FFFF99"/>
                </a:solidFill>
                <a:latin typeface="Calibri" pitchFamily="34" charset="0"/>
              </a:rPr>
              <a:t>Outline</a:t>
            </a:r>
            <a:endParaRPr lang="en-US" altLang="en-US" sz="3600" dirty="0">
              <a:solidFill>
                <a:srgbClr val="FFFF99"/>
              </a:solidFill>
              <a:latin typeface="Calibri" pitchFamily="34" charset="0"/>
            </a:endParaRPr>
          </a:p>
        </p:txBody>
      </p:sp>
      <p:sp>
        <p:nvSpPr>
          <p:cNvPr id="204803" name="Content Placeholder 2"/>
          <p:cNvSpPr>
            <a:spLocks noGrp="1"/>
          </p:cNvSpPr>
          <p:nvPr>
            <p:ph idx="1"/>
          </p:nvPr>
        </p:nvSpPr>
        <p:spPr>
          <a:xfrm>
            <a:off x="1658680" y="1202927"/>
            <a:ext cx="9542720" cy="3585597"/>
          </a:xfrm>
        </p:spPr>
        <p:txBody>
          <a:bodyPr/>
          <a:lstStyle/>
          <a:p>
            <a:pPr>
              <a:spcBef>
                <a:spcPts val="0"/>
              </a:spcBef>
              <a:spcAft>
                <a:spcPts val="2500"/>
              </a:spcAft>
            </a:pPr>
            <a:r>
              <a:rPr lang="en-GB" sz="3600" dirty="0">
                <a:latin typeface="Calibri" panose="020F0502020204030204" pitchFamily="34" charset="0"/>
              </a:rPr>
              <a:t>Imaging of somatostatin receptors</a:t>
            </a:r>
          </a:p>
          <a:p>
            <a:pPr>
              <a:spcBef>
                <a:spcPts val="0"/>
              </a:spcBef>
              <a:spcAft>
                <a:spcPts val="2500"/>
              </a:spcAft>
            </a:pPr>
            <a:r>
              <a:rPr lang="en-GB" sz="3600" dirty="0">
                <a:latin typeface="Calibri" panose="020F0502020204030204" pitchFamily="34" charset="0"/>
              </a:rPr>
              <a:t>Targeting the somatostatin receptors in first line therapy of well-differentiated NETs</a:t>
            </a:r>
          </a:p>
          <a:p>
            <a:pPr>
              <a:spcBef>
                <a:spcPts val="0"/>
              </a:spcBef>
              <a:spcAft>
                <a:spcPts val="2500"/>
              </a:spcAft>
            </a:pPr>
            <a:r>
              <a:rPr lang="en-GB" sz="3600" dirty="0">
                <a:latin typeface="Calibri" panose="020F0502020204030204" pitchFamily="34" charset="0"/>
              </a:rPr>
              <a:t>Role of PRRT in well differentiated NETs</a:t>
            </a:r>
          </a:p>
          <a:p>
            <a:pPr lvl="2">
              <a:spcBef>
                <a:spcPts val="0"/>
              </a:spcBef>
              <a:spcAft>
                <a:spcPts val="2500"/>
              </a:spcAft>
            </a:pPr>
            <a:endParaRPr lang="en-GB" dirty="0">
              <a:latin typeface="Calibri" panose="020F0502020204030204" pitchFamily="34" charset="0"/>
            </a:endParaRPr>
          </a:p>
        </p:txBody>
      </p:sp>
    </p:spTree>
    <p:extLst>
      <p:ext uri="{BB962C8B-B14F-4D97-AF65-F5344CB8AC3E}">
        <p14:creationId xmlns:p14="http://schemas.microsoft.com/office/powerpoint/2010/main" val="138734072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3"/>
          <p:cNvSpPr>
            <a:spLocks noGrp="1"/>
          </p:cNvSpPr>
          <p:nvPr>
            <p:ph type="title"/>
          </p:nvPr>
        </p:nvSpPr>
        <p:spPr>
          <a:xfrm>
            <a:off x="3385931" y="-34777"/>
            <a:ext cx="6857999" cy="934728"/>
          </a:xfrm>
        </p:spPr>
        <p:txBody>
          <a:bodyPr>
            <a:noAutofit/>
          </a:bodyPr>
          <a:lstStyle/>
          <a:p>
            <a:r>
              <a:rPr lang="en-US" sz="3600" b="1">
                <a:latin typeface="Calibri" panose="020F0502020204030204" pitchFamily="34" charset="0"/>
              </a:rPr>
              <a:t>Somatostatin Receptors: Targets for diagnostics and therapeutics</a:t>
            </a:r>
          </a:p>
        </p:txBody>
      </p:sp>
      <p:pic>
        <p:nvPicPr>
          <p:cNvPr id="77826" name="Picture 50" descr="Complete MOA"/>
          <p:cNvPicPr>
            <a:picLocks noChangeAspect="1" noChangeArrowheads="1"/>
          </p:cNvPicPr>
          <p:nvPr/>
        </p:nvPicPr>
        <p:blipFill>
          <a:blip r:embed="rId2"/>
          <a:srcRect/>
          <a:stretch>
            <a:fillRect/>
          </a:stretch>
        </p:blipFill>
        <p:spPr bwMode="auto">
          <a:xfrm>
            <a:off x="2133600" y="1371601"/>
            <a:ext cx="4409760" cy="4936299"/>
          </a:xfrm>
          <a:prstGeom prst="rect">
            <a:avLst/>
          </a:prstGeom>
          <a:noFill/>
          <a:ln w="9525">
            <a:noFill/>
            <a:miter lim="800000"/>
            <a:headEnd/>
            <a:tailEnd/>
          </a:ln>
        </p:spPr>
      </p:pic>
      <p:sp>
        <p:nvSpPr>
          <p:cNvPr id="2" name="TextBox 1"/>
          <p:cNvSpPr txBox="1"/>
          <p:nvPr/>
        </p:nvSpPr>
        <p:spPr>
          <a:xfrm>
            <a:off x="6234477" y="2314900"/>
            <a:ext cx="4224118" cy="984885"/>
          </a:xfrm>
          <a:prstGeom prst="rect">
            <a:avLst/>
          </a:prstGeom>
          <a:noFill/>
        </p:spPr>
        <p:txBody>
          <a:bodyPr wrap="square" rtlCol="0">
            <a:spAutoFit/>
          </a:bodyPr>
          <a:lstStyle/>
          <a:p>
            <a:pPr>
              <a:defRPr/>
            </a:pPr>
            <a:r>
              <a:rPr lang="en-US" sz="2000" kern="0">
                <a:solidFill>
                  <a:srgbClr val="FFFFFF"/>
                </a:solidFill>
              </a:rPr>
              <a:t>80-90% of NETs express somatostatin receptors</a:t>
            </a:r>
          </a:p>
          <a:p>
            <a:pPr>
              <a:defRPr/>
            </a:pPr>
            <a:endParaRPr lang="en-US" kern="0">
              <a:solidFill>
                <a:srgbClr val="FFFFFF"/>
              </a:solidFill>
            </a:endParaRPr>
          </a:p>
        </p:txBody>
      </p:sp>
    </p:spTree>
    <p:extLst>
      <p:ext uri="{BB962C8B-B14F-4D97-AF65-F5344CB8AC3E}">
        <p14:creationId xmlns:p14="http://schemas.microsoft.com/office/powerpoint/2010/main" val="35808844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 y="1041536"/>
            <a:ext cx="12296553" cy="58164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defRPr/>
            </a:pPr>
            <a:endParaRPr lang="en-US" b="1" kern="0">
              <a:solidFill>
                <a:srgbClr val="FFFFFF"/>
              </a:solidFill>
              <a:latin typeface="Calibri" panose="020F0502020204030204" pitchFamily="34" charset="0"/>
            </a:endParaRPr>
          </a:p>
        </p:txBody>
      </p:sp>
      <p:sp>
        <p:nvSpPr>
          <p:cNvPr id="2" name="Title 1"/>
          <p:cNvSpPr>
            <a:spLocks noGrp="1"/>
          </p:cNvSpPr>
          <p:nvPr>
            <p:ph type="title"/>
          </p:nvPr>
        </p:nvSpPr>
        <p:spPr/>
        <p:txBody>
          <a:bodyPr/>
          <a:lstStyle/>
          <a:p>
            <a:r>
              <a:rPr lang="en-US">
                <a:latin typeface="Calibri" panose="020F0502020204030204" pitchFamily="34" charset="0"/>
              </a:rPr>
              <a:t>Somatostatin Receptors</a:t>
            </a:r>
          </a:p>
        </p:txBody>
      </p:sp>
      <p:pic>
        <p:nvPicPr>
          <p:cNvPr id="3" name="Picture 2"/>
          <p:cNvPicPr>
            <a:picLocks noChangeAspect="1"/>
          </p:cNvPicPr>
          <p:nvPr/>
        </p:nvPicPr>
        <p:blipFill>
          <a:blip r:embed="rId3"/>
          <a:stretch>
            <a:fillRect/>
          </a:stretch>
        </p:blipFill>
        <p:spPr>
          <a:xfrm>
            <a:off x="1522376" y="1529299"/>
            <a:ext cx="9114461" cy="3075953"/>
          </a:xfrm>
          <a:prstGeom prst="rect">
            <a:avLst/>
          </a:prstGeom>
        </p:spPr>
      </p:pic>
      <p:sp>
        <p:nvSpPr>
          <p:cNvPr id="4" name="TextBox 3"/>
          <p:cNvSpPr txBox="1"/>
          <p:nvPr/>
        </p:nvSpPr>
        <p:spPr>
          <a:xfrm>
            <a:off x="1812812" y="6381711"/>
            <a:ext cx="4585551" cy="307777"/>
          </a:xfrm>
          <a:prstGeom prst="rect">
            <a:avLst/>
          </a:prstGeom>
          <a:noFill/>
        </p:spPr>
        <p:txBody>
          <a:bodyPr wrap="none" rtlCol="0">
            <a:spAutoFit/>
          </a:bodyPr>
          <a:lstStyle/>
          <a:p>
            <a:pPr fontAlgn="auto">
              <a:spcBef>
                <a:spcPts val="0"/>
              </a:spcBef>
              <a:spcAft>
                <a:spcPts val="0"/>
              </a:spcAft>
              <a:defRPr/>
            </a:pPr>
            <a:r>
              <a:rPr lang="en-US" sz="1400" kern="0">
                <a:solidFill>
                  <a:srgbClr val="00009C"/>
                </a:solidFill>
                <a:latin typeface="Calibri" panose="020F0502020204030204" pitchFamily="34" charset="0"/>
              </a:rPr>
              <a:t>http://www.hindawi.com/journals/ijpep/2013/926295/fig2/</a:t>
            </a:r>
          </a:p>
        </p:txBody>
      </p:sp>
    </p:spTree>
    <p:extLst>
      <p:ext uri="{BB962C8B-B14F-4D97-AF65-F5344CB8AC3E}">
        <p14:creationId xmlns:p14="http://schemas.microsoft.com/office/powerpoint/2010/main" val="923615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036135" y="325438"/>
            <a:ext cx="9415130" cy="601662"/>
          </a:xfrm>
        </p:spPr>
        <p:txBody>
          <a:bodyPr vert="horz" wrap="square" lIns="91440" tIns="45720" rIns="91440" bIns="45720" numCol="1" anchor="t" anchorCtr="0" compatLnSpc="1">
            <a:prstTxWarp prst="textNoShape">
              <a:avLst/>
            </a:prstTxWarp>
            <a:noAutofit/>
          </a:bodyPr>
          <a:lstStyle/>
          <a:p>
            <a:r>
              <a:rPr lang="en-US" altLang="en-US" sz="3600" dirty="0">
                <a:solidFill>
                  <a:srgbClr val="FFFF99"/>
                </a:solidFill>
                <a:latin typeface="Calibri" panose="020F0502020204030204" pitchFamily="34" charset="0"/>
              </a:rPr>
              <a:t>Perspectives on Chemotherapy for GEP-NET</a:t>
            </a:r>
          </a:p>
        </p:txBody>
      </p:sp>
      <p:sp>
        <p:nvSpPr>
          <p:cNvPr id="59395" name="Rectangle 3"/>
          <p:cNvSpPr>
            <a:spLocks noGrp="1" noChangeArrowheads="1"/>
          </p:cNvSpPr>
          <p:nvPr>
            <p:ph idx="1"/>
          </p:nvPr>
        </p:nvSpPr>
        <p:spPr>
          <a:xfrm>
            <a:off x="1741488" y="1214438"/>
            <a:ext cx="8686800" cy="4934684"/>
          </a:xfrm>
        </p:spPr>
        <p:txBody>
          <a:bodyPr/>
          <a:lstStyle/>
          <a:p>
            <a:pPr>
              <a:lnSpc>
                <a:spcPct val="100000"/>
              </a:lnSpc>
              <a:spcBef>
                <a:spcPct val="0"/>
              </a:spcBef>
              <a:spcAft>
                <a:spcPts val="2500"/>
              </a:spcAft>
              <a:buClr>
                <a:srgbClr val="C00000"/>
              </a:buClr>
              <a:buSzPct val="90000"/>
              <a:buFont typeface="Wingdings 3" panose="05040102010807070707" pitchFamily="18" charset="2"/>
              <a:buChar char="u"/>
            </a:pPr>
            <a:r>
              <a:rPr lang="en-US" altLang="en-US" sz="3000" dirty="0">
                <a:latin typeface="Calibri" panose="020F0502020204030204" pitchFamily="34" charset="0"/>
              </a:rPr>
              <a:t>Chemotherapy for NET usually has a lower objective response rate than for most solid tumors. Pancreatic NET (</a:t>
            </a:r>
            <a:r>
              <a:rPr lang="en-US" altLang="en-US" sz="3000" dirty="0" err="1">
                <a:latin typeface="Calibri" panose="020F0502020204030204" pitchFamily="34" charset="0"/>
              </a:rPr>
              <a:t>pNET</a:t>
            </a:r>
            <a:r>
              <a:rPr lang="en-US" altLang="en-US" sz="3000" dirty="0">
                <a:latin typeface="Calibri" panose="020F0502020204030204" pitchFamily="34" charset="0"/>
              </a:rPr>
              <a:t>) is the exception</a:t>
            </a:r>
          </a:p>
          <a:p>
            <a:pPr>
              <a:lnSpc>
                <a:spcPct val="100000"/>
              </a:lnSpc>
              <a:spcBef>
                <a:spcPct val="0"/>
              </a:spcBef>
              <a:spcAft>
                <a:spcPts val="2500"/>
              </a:spcAft>
              <a:buClr>
                <a:srgbClr val="C00000"/>
              </a:buClr>
              <a:buSzPct val="90000"/>
              <a:buFont typeface="Wingdings 3" panose="05040102010807070707" pitchFamily="18" charset="2"/>
              <a:buChar char="u"/>
            </a:pPr>
            <a:r>
              <a:rPr lang="en-US" altLang="en-US" sz="3000" dirty="0">
                <a:latin typeface="Calibri" panose="020F0502020204030204" pitchFamily="34" charset="0"/>
              </a:rPr>
              <a:t>Despite the low response rate, progression-free survival can be prolonged with appropriate chemotherapy, and quality of life can be improved  </a:t>
            </a:r>
          </a:p>
          <a:p>
            <a:pPr>
              <a:lnSpc>
                <a:spcPct val="100000"/>
              </a:lnSpc>
              <a:spcBef>
                <a:spcPct val="0"/>
              </a:spcBef>
              <a:spcAft>
                <a:spcPts val="2500"/>
              </a:spcAft>
              <a:buClr>
                <a:srgbClr val="C00000"/>
              </a:buClr>
              <a:buSzPct val="90000"/>
              <a:buFont typeface="Wingdings 3" panose="05040102010807070707" pitchFamily="18" charset="2"/>
              <a:buChar char="u"/>
            </a:pPr>
            <a:r>
              <a:rPr lang="en-US" altLang="en-US" sz="3000" dirty="0">
                <a:latin typeface="Calibri" panose="020F0502020204030204" pitchFamily="34" charset="0"/>
              </a:rPr>
              <a:t>More metabolically active NETs (high Ki-67, high SUV on FDG-PET) are more likely to respond to chemotherapy</a:t>
            </a:r>
          </a:p>
        </p:txBody>
      </p:sp>
    </p:spTree>
    <p:extLst>
      <p:ext uri="{BB962C8B-B14F-4D97-AF65-F5344CB8AC3E}">
        <p14:creationId xmlns:p14="http://schemas.microsoft.com/office/powerpoint/2010/main" val="19163341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79744" y="1040275"/>
            <a:ext cx="12271744" cy="58293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388" tIns="45694" rIns="91388" bIns="45694" numCol="1" rtlCol="0" anchor="t" anchorCtr="0" compatLnSpc="1">
            <a:prstTxWarp prst="textNoShape">
              <a:avLst/>
            </a:prstTxWarp>
          </a:bodyPr>
          <a:lstStyle/>
          <a:p>
            <a:pPr fontAlgn="auto">
              <a:spcBef>
                <a:spcPts val="0"/>
              </a:spcBef>
              <a:spcAft>
                <a:spcPts val="0"/>
              </a:spcAft>
              <a:defRPr/>
            </a:pPr>
            <a:endParaRPr lang="en-US" b="1" kern="0">
              <a:solidFill>
                <a:srgbClr val="FFFFFF"/>
              </a:solidFill>
            </a:endParaRPr>
          </a:p>
        </p:txBody>
      </p:sp>
      <p:sp>
        <p:nvSpPr>
          <p:cNvPr id="2" name="Title 1"/>
          <p:cNvSpPr>
            <a:spLocks noGrp="1"/>
          </p:cNvSpPr>
          <p:nvPr>
            <p:ph type="title"/>
          </p:nvPr>
        </p:nvSpPr>
        <p:spPr>
          <a:xfrm>
            <a:off x="2927384" y="44228"/>
            <a:ext cx="7191341" cy="889000"/>
          </a:xfrm>
        </p:spPr>
        <p:txBody>
          <a:bodyPr/>
          <a:lstStyle/>
          <a:p>
            <a:r>
              <a:rPr lang="en-US" dirty="0">
                <a:latin typeface="Calibri" panose="020F0502020204030204" pitchFamily="34" charset="0"/>
              </a:rPr>
              <a:t>Downstream Signaling Pathways Modulated by Somatostatin Receptors</a:t>
            </a:r>
          </a:p>
        </p:txBody>
      </p:sp>
      <p:sp>
        <p:nvSpPr>
          <p:cNvPr id="3" name="Text Placeholder 2"/>
          <p:cNvSpPr>
            <a:spLocks noGrp="1"/>
          </p:cNvSpPr>
          <p:nvPr>
            <p:ph type="body" sz="quarter" idx="10"/>
          </p:nvPr>
        </p:nvSpPr>
        <p:spPr>
          <a:xfrm>
            <a:off x="1984375" y="6205671"/>
            <a:ext cx="6272924" cy="255455"/>
          </a:xfrm>
        </p:spPr>
        <p:txBody>
          <a:bodyPr/>
          <a:lstStyle/>
          <a:p>
            <a:r>
              <a:rPr lang="en-US">
                <a:solidFill>
                  <a:schemeClr val="bg1">
                    <a:lumMod val="75000"/>
                  </a:schemeClr>
                </a:solidFill>
                <a:effectLst/>
              </a:rPr>
              <a:t>http://www.hindawi.com/journals/ijpep/2013/926295/fig1/</a:t>
            </a:r>
          </a:p>
        </p:txBody>
      </p:sp>
      <p:pic>
        <p:nvPicPr>
          <p:cNvPr id="4" name="Picture 3"/>
          <p:cNvPicPr>
            <a:picLocks noChangeAspect="1"/>
          </p:cNvPicPr>
          <p:nvPr/>
        </p:nvPicPr>
        <p:blipFill>
          <a:blip r:embed="rId3"/>
          <a:stretch>
            <a:fillRect/>
          </a:stretch>
        </p:blipFill>
        <p:spPr>
          <a:xfrm>
            <a:off x="2817586" y="1328510"/>
            <a:ext cx="6413500" cy="4681855"/>
          </a:xfrm>
          <a:prstGeom prst="rect">
            <a:avLst/>
          </a:prstGeom>
        </p:spPr>
      </p:pic>
    </p:spTree>
    <p:extLst>
      <p:ext uri="{BB962C8B-B14F-4D97-AF65-F5344CB8AC3E}">
        <p14:creationId xmlns:p14="http://schemas.microsoft.com/office/powerpoint/2010/main" val="168679441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 y="986859"/>
            <a:ext cx="12280605" cy="58293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388" tIns="45694" rIns="91388" bIns="45694" numCol="1" rtlCol="0" anchor="t" anchorCtr="0" compatLnSpc="1">
            <a:prstTxWarp prst="textNoShape">
              <a:avLst/>
            </a:prstTxWarp>
          </a:bodyPr>
          <a:lstStyle/>
          <a:p>
            <a:pPr fontAlgn="auto">
              <a:spcBef>
                <a:spcPts val="0"/>
              </a:spcBef>
              <a:spcAft>
                <a:spcPts val="0"/>
              </a:spcAft>
              <a:defRPr/>
            </a:pPr>
            <a:endParaRPr lang="en-US" b="1" kern="0">
              <a:solidFill>
                <a:srgbClr val="FFFFFF"/>
              </a:solidFill>
            </a:endParaRPr>
          </a:p>
        </p:txBody>
      </p:sp>
      <p:sp>
        <p:nvSpPr>
          <p:cNvPr id="909369" name="Rectangle 57"/>
          <p:cNvSpPr>
            <a:spLocks noGrp="1" noChangeArrowheads="1"/>
          </p:cNvSpPr>
          <p:nvPr>
            <p:ph type="title"/>
          </p:nvPr>
        </p:nvSpPr>
        <p:spPr>
          <a:xfrm>
            <a:off x="3064299" y="228600"/>
            <a:ext cx="7146501" cy="1143000"/>
          </a:xfrm>
        </p:spPr>
        <p:txBody>
          <a:bodyPr rtlCol="0">
            <a:normAutofit/>
          </a:bodyPr>
          <a:lstStyle/>
          <a:p>
            <a:pPr eaLnBrk="1" fontAlgn="auto" hangingPunct="1">
              <a:spcAft>
                <a:spcPts val="0"/>
              </a:spcAft>
              <a:defRPr/>
            </a:pPr>
            <a:r>
              <a:rPr lang="en-US">
                <a:solidFill>
                  <a:srgbClr val="FFFF99"/>
                </a:solidFill>
                <a:latin typeface="Calibri" panose="020F0502020204030204" pitchFamily="34" charset="0"/>
                <a:ea typeface="+mj-ea"/>
                <a:cs typeface="+mj-cs"/>
              </a:rPr>
              <a:t>Analogues of Somatostatin</a:t>
            </a:r>
          </a:p>
        </p:txBody>
      </p:sp>
      <p:pic>
        <p:nvPicPr>
          <p:cNvPr id="2" name="Picture 1"/>
          <p:cNvPicPr>
            <a:picLocks noChangeAspect="1"/>
          </p:cNvPicPr>
          <p:nvPr/>
        </p:nvPicPr>
        <p:blipFill>
          <a:blip r:embed="rId3"/>
          <a:stretch>
            <a:fillRect/>
          </a:stretch>
        </p:blipFill>
        <p:spPr>
          <a:xfrm>
            <a:off x="2830567" y="1371601"/>
            <a:ext cx="6955917" cy="5059817"/>
          </a:xfrm>
          <a:prstGeom prst="rect">
            <a:avLst/>
          </a:prstGeom>
        </p:spPr>
      </p:pic>
      <p:sp>
        <p:nvSpPr>
          <p:cNvPr id="3" name="TextBox 2"/>
          <p:cNvSpPr txBox="1"/>
          <p:nvPr/>
        </p:nvSpPr>
        <p:spPr>
          <a:xfrm>
            <a:off x="3557784" y="6488669"/>
            <a:ext cx="5571718" cy="307777"/>
          </a:xfrm>
          <a:prstGeom prst="rect">
            <a:avLst/>
          </a:prstGeom>
          <a:noFill/>
        </p:spPr>
        <p:txBody>
          <a:bodyPr wrap="none" rtlCol="0">
            <a:spAutoFit/>
          </a:bodyPr>
          <a:lstStyle/>
          <a:p>
            <a:pPr fontAlgn="auto">
              <a:spcBef>
                <a:spcPts val="0"/>
              </a:spcBef>
              <a:spcAft>
                <a:spcPts val="0"/>
              </a:spcAft>
              <a:defRPr/>
            </a:pPr>
            <a:r>
              <a:rPr lang="en-US" sz="1400" kern="0">
                <a:solidFill>
                  <a:srgbClr val="00009C">
                    <a:lumMod val="75000"/>
                  </a:srgbClr>
                </a:solidFill>
              </a:rPr>
              <a:t>http://www.hindawi.com/journals/ijpep/2013/926295/fig3/</a:t>
            </a:r>
          </a:p>
        </p:txBody>
      </p:sp>
    </p:spTree>
    <p:extLst>
      <p:ext uri="{BB962C8B-B14F-4D97-AF65-F5344CB8AC3E}">
        <p14:creationId xmlns:p14="http://schemas.microsoft.com/office/powerpoint/2010/main" val="580453963"/>
      </p:ext>
    </p:extLst>
  </p:cSld>
  <p:clrMapOvr>
    <a:masterClrMapping/>
  </p:clrMapOvr>
  <p:transition spd="slow"/>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0" y="1028700"/>
            <a:ext cx="12238074" cy="58293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388" tIns="45694" rIns="91388" bIns="45694" numCol="1" rtlCol="0" anchor="t" anchorCtr="0" compatLnSpc="1">
            <a:prstTxWarp prst="textNoShape">
              <a:avLst/>
            </a:prstTxWarp>
          </a:bodyPr>
          <a:lstStyle/>
          <a:p>
            <a:pPr fontAlgn="auto">
              <a:spcBef>
                <a:spcPts val="0"/>
              </a:spcBef>
              <a:spcAft>
                <a:spcPts val="0"/>
              </a:spcAft>
              <a:defRPr/>
            </a:pPr>
            <a:endParaRPr lang="en-US" b="1" kern="0">
              <a:solidFill>
                <a:srgbClr val="FFFFFF"/>
              </a:solidFill>
            </a:endParaRPr>
          </a:p>
        </p:txBody>
      </p:sp>
      <p:sp>
        <p:nvSpPr>
          <p:cNvPr id="2" name="Title 1"/>
          <p:cNvSpPr>
            <a:spLocks noGrp="1"/>
          </p:cNvSpPr>
          <p:nvPr>
            <p:ph type="title"/>
          </p:nvPr>
        </p:nvSpPr>
        <p:spPr>
          <a:xfrm>
            <a:off x="2429540" y="139700"/>
            <a:ext cx="9377916" cy="889000"/>
          </a:xfrm>
        </p:spPr>
        <p:txBody>
          <a:bodyPr/>
          <a:lstStyle/>
          <a:p>
            <a:r>
              <a:rPr lang="en-US" dirty="0">
                <a:solidFill>
                  <a:srgbClr val="FFFF99"/>
                </a:solidFill>
                <a:latin typeface="Calibri" panose="020F0502020204030204" pitchFamily="34" charset="0"/>
              </a:rPr>
              <a:t>Differential Targeting Somatostatin Receptors</a:t>
            </a:r>
          </a:p>
        </p:txBody>
      </p:sp>
      <p:pic>
        <p:nvPicPr>
          <p:cNvPr id="5" name="Picture 4"/>
          <p:cNvPicPr>
            <a:picLocks noChangeAspect="1"/>
          </p:cNvPicPr>
          <p:nvPr/>
        </p:nvPicPr>
        <p:blipFill>
          <a:blip r:embed="rId2"/>
          <a:stretch>
            <a:fillRect/>
          </a:stretch>
        </p:blipFill>
        <p:spPr>
          <a:xfrm>
            <a:off x="2273841" y="1924050"/>
            <a:ext cx="6741572" cy="3475264"/>
          </a:xfrm>
          <a:prstGeom prst="rect">
            <a:avLst/>
          </a:prstGeom>
        </p:spPr>
      </p:pic>
      <p:sp>
        <p:nvSpPr>
          <p:cNvPr id="6" name="Rectangle 5"/>
          <p:cNvSpPr/>
          <p:nvPr/>
        </p:nvSpPr>
        <p:spPr bwMode="auto">
          <a:xfrm>
            <a:off x="7257143" y="3352800"/>
            <a:ext cx="1611086" cy="406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defRPr/>
            </a:pPr>
            <a:r>
              <a:rPr lang="en-US" b="1" kern="0" err="1">
                <a:solidFill>
                  <a:srgbClr val="FFFFFF"/>
                </a:solidFill>
                <a:latin typeface="Arial" pitchFamily="34" charset="0"/>
              </a:rPr>
              <a:t>Lanreotide</a:t>
            </a:r>
            <a:endParaRPr lang="en-US" b="1" kern="0">
              <a:solidFill>
                <a:srgbClr val="FFFFFF"/>
              </a:solidFill>
              <a:latin typeface="Arial" pitchFamily="34" charset="0"/>
            </a:endParaRPr>
          </a:p>
        </p:txBody>
      </p:sp>
    </p:spTree>
    <p:extLst>
      <p:ext uri="{BB962C8B-B14F-4D97-AF65-F5344CB8AC3E}">
        <p14:creationId xmlns:p14="http://schemas.microsoft.com/office/powerpoint/2010/main" val="354598814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3986" y="237836"/>
            <a:ext cx="10097386" cy="1143000"/>
          </a:xfrm>
        </p:spPr>
        <p:txBody>
          <a:bodyPr/>
          <a:lstStyle/>
          <a:p>
            <a:r>
              <a:rPr lang="en-US" sz="3600" dirty="0">
                <a:solidFill>
                  <a:srgbClr val="FFFF99"/>
                </a:solidFill>
                <a:latin typeface="Calibri" panose="020F0502020204030204" pitchFamily="34" charset="0"/>
                <a:cs typeface="Calibri" panose="020F0502020204030204" pitchFamily="34" charset="0"/>
              </a:rPr>
              <a:t>Theranostics = Diagnostic + Therapeutic</a:t>
            </a:r>
          </a:p>
        </p:txBody>
      </p:sp>
      <p:pic>
        <p:nvPicPr>
          <p:cNvPr id="3" name="Picture 2"/>
          <p:cNvPicPr>
            <a:picLocks noChangeAspect="1"/>
          </p:cNvPicPr>
          <p:nvPr/>
        </p:nvPicPr>
        <p:blipFill>
          <a:blip r:embed="rId3"/>
          <a:stretch>
            <a:fillRect/>
          </a:stretch>
        </p:blipFill>
        <p:spPr>
          <a:xfrm>
            <a:off x="3577854" y="1190443"/>
            <a:ext cx="5374759" cy="5513364"/>
          </a:xfrm>
          <a:prstGeom prst="rect">
            <a:avLst/>
          </a:prstGeom>
        </p:spPr>
      </p:pic>
    </p:spTree>
    <p:extLst>
      <p:ext uri="{BB962C8B-B14F-4D97-AF65-F5344CB8AC3E}">
        <p14:creationId xmlns:p14="http://schemas.microsoft.com/office/powerpoint/2010/main" val="65528969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rot="10800000" flipH="1">
            <a:off x="-37214" y="0"/>
            <a:ext cx="12041372" cy="6858000"/>
          </a:xfrm>
          <a:prstGeom prst="rect">
            <a:avLst/>
          </a:prstGeom>
          <a:blipFill dpi="0" rotWithShape="1">
            <a:blip r:embed="rId2">
              <a:alphaModFix amt="61000"/>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fontAlgn="auto">
              <a:spcBef>
                <a:spcPts val="0"/>
              </a:spcBef>
              <a:spcAft>
                <a:spcPts val="0"/>
              </a:spcAft>
              <a:defRPr/>
            </a:pPr>
            <a:endParaRPr lang="en-US" altLang="en-US" b="1" kern="0">
              <a:solidFill>
                <a:srgbClr val="FFFFFF"/>
              </a:solidFill>
              <a:latin typeface="Arial" pitchFamily="34" charset="0"/>
              <a:cs typeface="Tahoma"/>
            </a:endParaRPr>
          </a:p>
        </p:txBody>
      </p:sp>
      <p:sp>
        <p:nvSpPr>
          <p:cNvPr id="3" name="Text Placeholder 2"/>
          <p:cNvSpPr>
            <a:spLocks noGrp="1"/>
          </p:cNvSpPr>
          <p:nvPr>
            <p:ph type="body" idx="1"/>
          </p:nvPr>
        </p:nvSpPr>
        <p:spPr>
          <a:xfrm>
            <a:off x="1610832" y="396125"/>
            <a:ext cx="9255641" cy="2368341"/>
          </a:xfrm>
        </p:spPr>
        <p:txBody>
          <a:bodyPr/>
          <a:lstStyle/>
          <a:p>
            <a:pPr algn="ctr"/>
            <a:r>
              <a:rPr lang="en-US" sz="5400" b="0" dirty="0">
                <a:solidFill>
                  <a:srgbClr val="FFFF99"/>
                </a:solidFill>
                <a:latin typeface="Calibri" panose="020F0502020204030204" pitchFamily="34" charset="0"/>
              </a:rPr>
              <a:t>Diagnostic Imaging by Targeting the Somatostatin Receptor</a:t>
            </a:r>
          </a:p>
        </p:txBody>
      </p:sp>
      <p:pic>
        <p:nvPicPr>
          <p:cNvPr id="5" name="Picture 16"/>
          <p:cNvPicPr>
            <a:picLocks noChangeAspect="1" noChangeArrowheads="1"/>
          </p:cNvPicPr>
          <p:nvPr/>
        </p:nvPicPr>
        <p:blipFill>
          <a:blip r:embed="rId3" cstate="print">
            <a:extLst/>
          </a:blip>
          <a:srcRect/>
          <a:stretch>
            <a:fillRect/>
          </a:stretch>
        </p:blipFill>
        <p:spPr bwMode="auto">
          <a:xfrm>
            <a:off x="3558269" y="2989035"/>
            <a:ext cx="4673927" cy="2154465"/>
          </a:xfrm>
          <a:prstGeom prst="rect">
            <a:avLst/>
          </a:prstGeom>
          <a:noFill/>
          <a:ln>
            <a:noFill/>
          </a:ln>
          <a:scene3d>
            <a:camera prst="orthographicFront"/>
            <a:lightRig rig="threePt" dir="t"/>
          </a:scene3d>
          <a:sp3d>
            <a:bevelT/>
          </a:sp3d>
          <a:extLst/>
        </p:spPr>
      </p:pic>
    </p:spTree>
    <p:extLst>
      <p:ext uri="{BB962C8B-B14F-4D97-AF65-F5344CB8AC3E}">
        <p14:creationId xmlns:p14="http://schemas.microsoft.com/office/powerpoint/2010/main" val="20617942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37214" y="1041952"/>
            <a:ext cx="12229214" cy="58293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388" tIns="45694" rIns="91388" bIns="45694" numCol="1" rtlCol="0" anchor="t" anchorCtr="0" compatLnSpc="1">
            <a:prstTxWarp prst="textNoShape">
              <a:avLst/>
            </a:prstTxWarp>
          </a:bodyPr>
          <a:lstStyle/>
          <a:p>
            <a:pPr fontAlgn="auto">
              <a:spcBef>
                <a:spcPts val="0"/>
              </a:spcBef>
              <a:spcAft>
                <a:spcPts val="0"/>
              </a:spcAft>
              <a:defRPr/>
            </a:pPr>
            <a:endParaRPr lang="en-US" b="1" kern="0">
              <a:solidFill>
                <a:srgbClr val="FFFFFF"/>
              </a:solidFill>
            </a:endParaRPr>
          </a:p>
        </p:txBody>
      </p:sp>
      <p:sp>
        <p:nvSpPr>
          <p:cNvPr id="2" name="Title 1"/>
          <p:cNvSpPr>
            <a:spLocks noGrp="1"/>
          </p:cNvSpPr>
          <p:nvPr>
            <p:ph type="title"/>
          </p:nvPr>
        </p:nvSpPr>
        <p:spPr>
          <a:xfrm>
            <a:off x="1860698" y="166012"/>
            <a:ext cx="9989287" cy="1143000"/>
          </a:xfrm>
        </p:spPr>
        <p:txBody>
          <a:bodyPr/>
          <a:lstStyle/>
          <a:p>
            <a:r>
              <a:rPr lang="en-US" sz="3600" dirty="0">
                <a:solidFill>
                  <a:srgbClr val="FFFF99"/>
                </a:solidFill>
                <a:latin typeface="Calibri" panose="020F0502020204030204" pitchFamily="34" charset="0"/>
              </a:rPr>
              <a:t>Somatostatin Receptor Scintigraphy (SRS)</a:t>
            </a:r>
          </a:p>
        </p:txBody>
      </p:sp>
      <p:pic>
        <p:nvPicPr>
          <p:cNvPr id="3" name="Picture 2"/>
          <p:cNvPicPr>
            <a:picLocks noChangeAspect="1"/>
          </p:cNvPicPr>
          <p:nvPr/>
        </p:nvPicPr>
        <p:blipFill>
          <a:blip r:embed="rId3"/>
          <a:stretch>
            <a:fillRect/>
          </a:stretch>
        </p:blipFill>
        <p:spPr>
          <a:xfrm>
            <a:off x="2839772" y="1646147"/>
            <a:ext cx="5912343" cy="4420820"/>
          </a:xfrm>
          <a:prstGeom prst="rect">
            <a:avLst/>
          </a:prstGeom>
        </p:spPr>
      </p:pic>
      <p:sp>
        <p:nvSpPr>
          <p:cNvPr id="4" name="Rectangle 3"/>
          <p:cNvSpPr/>
          <p:nvPr/>
        </p:nvSpPr>
        <p:spPr bwMode="auto">
          <a:xfrm>
            <a:off x="9100458" y="3479187"/>
            <a:ext cx="1436914" cy="377371"/>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defRPr/>
            </a:pPr>
            <a:r>
              <a:rPr lang="en-US" b="1" kern="0" err="1">
                <a:solidFill>
                  <a:srgbClr val="FFFFFF"/>
                </a:solidFill>
                <a:latin typeface="Arial" pitchFamily="34" charset="0"/>
              </a:rPr>
              <a:t>octreoscan</a:t>
            </a:r>
            <a:endParaRPr lang="en-US" b="1" kern="0">
              <a:solidFill>
                <a:srgbClr val="FFFFFF"/>
              </a:solidFill>
              <a:latin typeface="Arial" pitchFamily="34" charset="0"/>
            </a:endParaRPr>
          </a:p>
        </p:txBody>
      </p:sp>
      <p:pic>
        <p:nvPicPr>
          <p:cNvPr id="5" name="Picture 4"/>
          <p:cNvPicPr>
            <a:picLocks noChangeAspect="1"/>
          </p:cNvPicPr>
          <p:nvPr/>
        </p:nvPicPr>
        <p:blipFill>
          <a:blip r:embed="rId4"/>
          <a:stretch>
            <a:fillRect/>
          </a:stretch>
        </p:blipFill>
        <p:spPr>
          <a:xfrm>
            <a:off x="2233160" y="1996624"/>
            <a:ext cx="4010025" cy="1028700"/>
          </a:xfrm>
          <a:prstGeom prst="rect">
            <a:avLst/>
          </a:prstGeom>
        </p:spPr>
      </p:pic>
      <p:pic>
        <p:nvPicPr>
          <p:cNvPr id="6" name="Picture 5"/>
          <p:cNvPicPr>
            <a:picLocks noChangeAspect="1"/>
          </p:cNvPicPr>
          <p:nvPr/>
        </p:nvPicPr>
        <p:blipFill>
          <a:blip r:embed="rId5"/>
          <a:stretch>
            <a:fillRect/>
          </a:stretch>
        </p:blipFill>
        <p:spPr>
          <a:xfrm>
            <a:off x="8752115" y="2282371"/>
            <a:ext cx="1552575" cy="1066800"/>
          </a:xfrm>
          <a:prstGeom prst="rect">
            <a:avLst/>
          </a:prstGeom>
        </p:spPr>
      </p:pic>
      <p:sp>
        <p:nvSpPr>
          <p:cNvPr id="7" name="Left Arrow 6"/>
          <p:cNvSpPr/>
          <p:nvPr/>
        </p:nvSpPr>
        <p:spPr bwMode="auto">
          <a:xfrm>
            <a:off x="8374744" y="2514595"/>
            <a:ext cx="377371" cy="533400"/>
          </a:xfrm>
          <a:prstGeom prst="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defRPr/>
            </a:pPr>
            <a:endParaRPr lang="en-US" b="1" kern="0">
              <a:solidFill>
                <a:srgbClr val="FFFFFF"/>
              </a:solidFill>
              <a:latin typeface="Arial" pitchFamily="34" charset="0"/>
            </a:endParaRPr>
          </a:p>
        </p:txBody>
      </p:sp>
      <p:pic>
        <p:nvPicPr>
          <p:cNvPr id="9" name="Picture 8"/>
          <p:cNvPicPr>
            <a:picLocks noChangeAspect="1"/>
          </p:cNvPicPr>
          <p:nvPr/>
        </p:nvPicPr>
        <p:blipFill>
          <a:blip r:embed="rId6"/>
          <a:stretch>
            <a:fillRect/>
          </a:stretch>
        </p:blipFill>
        <p:spPr>
          <a:xfrm>
            <a:off x="9033264" y="4315315"/>
            <a:ext cx="1634737" cy="1869228"/>
          </a:xfrm>
          <a:prstGeom prst="rect">
            <a:avLst/>
          </a:prstGeom>
        </p:spPr>
      </p:pic>
    </p:spTree>
    <p:extLst>
      <p:ext uri="{BB962C8B-B14F-4D97-AF65-F5344CB8AC3E}">
        <p14:creationId xmlns:p14="http://schemas.microsoft.com/office/powerpoint/2010/main" val="9807481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txBox="1">
            <a:spLocks noChangeArrowheads="1"/>
          </p:cNvSpPr>
          <p:nvPr/>
        </p:nvSpPr>
        <p:spPr>
          <a:xfrm>
            <a:off x="2057401" y="188239"/>
            <a:ext cx="9207794" cy="832179"/>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eaLnBrk="1" hangingPunct="1"/>
            <a:r>
              <a:rPr lang="en-US" sz="3600" kern="0" baseline="30000" dirty="0">
                <a:solidFill>
                  <a:srgbClr val="FFFF99"/>
                </a:solidFill>
                <a:effectLst>
                  <a:outerShdw blurRad="38100" dist="38100" dir="2700000" algn="tl">
                    <a:srgbClr val="000000">
                      <a:alpha val="43137"/>
                    </a:srgbClr>
                  </a:outerShdw>
                </a:effectLst>
                <a:latin typeface="Calibri" panose="020F0502020204030204" pitchFamily="34" charset="0"/>
              </a:rPr>
              <a:t>111</a:t>
            </a:r>
            <a:r>
              <a:rPr lang="en-US" sz="3600" kern="0" dirty="0">
                <a:solidFill>
                  <a:srgbClr val="FFFF99"/>
                </a:solidFill>
                <a:effectLst>
                  <a:outerShdw blurRad="38100" dist="38100" dir="2700000" algn="tl">
                    <a:srgbClr val="000000">
                      <a:alpha val="43137"/>
                    </a:srgbClr>
                  </a:outerShdw>
                </a:effectLst>
                <a:latin typeface="Calibri" panose="020F0502020204030204" pitchFamily="34" charset="0"/>
              </a:rPr>
              <a:t>InSPECT/CT = </a:t>
            </a:r>
            <a:r>
              <a:rPr lang="en-US" sz="3600" kern="0" dirty="0" err="1">
                <a:solidFill>
                  <a:srgbClr val="FFFF99"/>
                </a:solidFill>
                <a:effectLst>
                  <a:outerShdw blurRad="38100" dist="38100" dir="2700000" algn="tl">
                    <a:srgbClr val="000000">
                      <a:alpha val="43137"/>
                    </a:srgbClr>
                  </a:outerShdw>
                </a:effectLst>
                <a:latin typeface="Calibri" panose="020F0502020204030204" pitchFamily="34" charset="0"/>
                <a:ea typeface="MS PGothic" charset="0"/>
              </a:rPr>
              <a:t>Octreoscan</a:t>
            </a:r>
            <a:r>
              <a:rPr lang="en-US" sz="3600" kern="0" baseline="30000" dirty="0">
                <a:solidFill>
                  <a:srgbClr val="FFFF99"/>
                </a:solidFill>
                <a:effectLst>
                  <a:outerShdw blurRad="38100" dist="38100" dir="2700000" algn="tl">
                    <a:srgbClr val="000000">
                      <a:alpha val="43137"/>
                    </a:srgbClr>
                  </a:outerShdw>
                </a:effectLst>
                <a:latin typeface="Calibri" panose="020F0502020204030204" pitchFamily="34" charset="0"/>
                <a:ea typeface="MS PGothic" charset="0"/>
              </a:rPr>
              <a:t>™</a:t>
            </a:r>
            <a:endParaRPr lang="en-US" sz="3600" kern="0" dirty="0">
              <a:solidFill>
                <a:srgbClr val="FFFF99"/>
              </a:solidFill>
              <a:effectLst>
                <a:outerShdw blurRad="38100" dist="38100" dir="2700000" algn="tl">
                  <a:srgbClr val="000000">
                    <a:alpha val="43137"/>
                  </a:srgbClr>
                </a:outerShdw>
              </a:effectLst>
              <a:latin typeface="Calibri" panose="020F0502020204030204" pitchFamily="34" charset="0"/>
              <a:ea typeface="MS PGothic" charset="0"/>
              <a:cs typeface="Times New Roman" charset="0"/>
            </a:endParaRPr>
          </a:p>
        </p:txBody>
      </p:sp>
      <p:sp>
        <p:nvSpPr>
          <p:cNvPr id="11" name="Text Box 6"/>
          <p:cNvSpPr txBox="1">
            <a:spLocks noChangeArrowheads="1"/>
          </p:cNvSpPr>
          <p:nvPr/>
        </p:nvSpPr>
        <p:spPr bwMode="auto">
          <a:xfrm>
            <a:off x="2057400" y="1905000"/>
            <a:ext cx="28956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000" b="1">
                <a:solidFill>
                  <a:schemeClr val="tx1"/>
                </a:solidFill>
                <a:latin typeface="News Gothic MT" charset="0"/>
                <a:ea typeface="MS PGothic" charset="0"/>
                <a:cs typeface="MS PGothic" charset="0"/>
              </a:defRPr>
            </a:lvl1pPr>
            <a:lvl2pPr marL="742950" indent="-285750" eaLnBrk="0" hangingPunct="0">
              <a:defRPr sz="2000" b="1">
                <a:solidFill>
                  <a:schemeClr val="tx1"/>
                </a:solidFill>
                <a:latin typeface="News Gothic MT" charset="0"/>
                <a:ea typeface="MS PGothic" charset="0"/>
                <a:cs typeface="MS PGothic" charset="0"/>
              </a:defRPr>
            </a:lvl2pPr>
            <a:lvl3pPr marL="1143000" indent="-228600" eaLnBrk="0" hangingPunct="0">
              <a:defRPr sz="2000" b="1">
                <a:solidFill>
                  <a:schemeClr val="tx1"/>
                </a:solidFill>
                <a:latin typeface="News Gothic MT" charset="0"/>
                <a:ea typeface="MS PGothic" charset="0"/>
                <a:cs typeface="MS PGothic" charset="0"/>
              </a:defRPr>
            </a:lvl3pPr>
            <a:lvl4pPr marL="1600200" indent="-228600" eaLnBrk="0" hangingPunct="0">
              <a:defRPr sz="2000" b="1">
                <a:solidFill>
                  <a:schemeClr val="tx1"/>
                </a:solidFill>
                <a:latin typeface="News Gothic MT" charset="0"/>
                <a:ea typeface="MS PGothic" charset="0"/>
                <a:cs typeface="MS PGothic" charset="0"/>
              </a:defRPr>
            </a:lvl4pPr>
            <a:lvl5pPr marL="2057400" indent="-228600" eaLnBrk="0" hangingPunct="0">
              <a:defRPr sz="2000" b="1">
                <a:solidFill>
                  <a:schemeClr val="tx1"/>
                </a:solidFill>
                <a:latin typeface="News Gothic MT" charset="0"/>
                <a:ea typeface="MS PGothic" charset="0"/>
                <a:cs typeface="MS PGothic" charset="0"/>
              </a:defRPr>
            </a:lvl5pPr>
            <a:lvl6pPr marL="2514600" indent="-228600" eaLnBrk="0" fontAlgn="base" hangingPunct="0">
              <a:spcBef>
                <a:spcPct val="0"/>
              </a:spcBef>
              <a:spcAft>
                <a:spcPct val="0"/>
              </a:spcAft>
              <a:defRPr sz="2000" b="1">
                <a:solidFill>
                  <a:schemeClr val="tx1"/>
                </a:solidFill>
                <a:latin typeface="News Gothic MT" charset="0"/>
                <a:ea typeface="MS PGothic" charset="0"/>
                <a:cs typeface="MS PGothic" charset="0"/>
              </a:defRPr>
            </a:lvl6pPr>
            <a:lvl7pPr marL="2971800" indent="-228600" eaLnBrk="0" fontAlgn="base" hangingPunct="0">
              <a:spcBef>
                <a:spcPct val="0"/>
              </a:spcBef>
              <a:spcAft>
                <a:spcPct val="0"/>
              </a:spcAft>
              <a:defRPr sz="2000" b="1">
                <a:solidFill>
                  <a:schemeClr val="tx1"/>
                </a:solidFill>
                <a:latin typeface="News Gothic MT" charset="0"/>
                <a:ea typeface="MS PGothic" charset="0"/>
                <a:cs typeface="MS PGothic" charset="0"/>
              </a:defRPr>
            </a:lvl7pPr>
            <a:lvl8pPr marL="3429000" indent="-228600" eaLnBrk="0" fontAlgn="base" hangingPunct="0">
              <a:spcBef>
                <a:spcPct val="0"/>
              </a:spcBef>
              <a:spcAft>
                <a:spcPct val="0"/>
              </a:spcAft>
              <a:defRPr sz="2000" b="1">
                <a:solidFill>
                  <a:schemeClr val="tx1"/>
                </a:solidFill>
                <a:latin typeface="News Gothic MT" charset="0"/>
                <a:ea typeface="MS PGothic" charset="0"/>
                <a:cs typeface="MS PGothic" charset="0"/>
              </a:defRPr>
            </a:lvl8pPr>
            <a:lvl9pPr marL="3886200" indent="-228600" eaLnBrk="0" fontAlgn="base" hangingPunct="0">
              <a:spcBef>
                <a:spcPct val="0"/>
              </a:spcBef>
              <a:spcAft>
                <a:spcPct val="0"/>
              </a:spcAft>
              <a:defRPr sz="2000" b="1">
                <a:solidFill>
                  <a:schemeClr val="tx1"/>
                </a:solidFill>
                <a:latin typeface="News Gothic MT" charset="0"/>
                <a:ea typeface="MS PGothic" charset="0"/>
                <a:cs typeface="MS PGothic" charset="0"/>
              </a:defRPr>
            </a:lvl9pPr>
          </a:lstStyle>
          <a:p>
            <a:pPr eaLnBrk="1" hangingPunct="1">
              <a:spcBef>
                <a:spcPct val="70000"/>
              </a:spcBef>
              <a:buClr>
                <a:srgbClr val="FFFFFF"/>
              </a:buClr>
              <a:buFont typeface="Arial" charset="0"/>
              <a:buChar char="•"/>
              <a:defRPr/>
            </a:pPr>
            <a:endParaRPr lang="en-GB" sz="2800" kern="0" baseline="30000">
              <a:solidFill>
                <a:srgbClr val="000000"/>
              </a:solidFill>
              <a:latin typeface="Calibri" panose="020F0502020204030204" pitchFamily="34" charset="0"/>
              <a:ea typeface="ＭＳ Ｐゴシック" charset="0"/>
              <a:cs typeface="ＭＳ Ｐゴシック" charset="0"/>
            </a:endParaRPr>
          </a:p>
        </p:txBody>
      </p:sp>
      <p:sp>
        <p:nvSpPr>
          <p:cNvPr id="12" name="Rectangle 8"/>
          <p:cNvSpPr>
            <a:spLocks noChangeArrowheads="1"/>
          </p:cNvSpPr>
          <p:nvPr/>
        </p:nvSpPr>
        <p:spPr bwMode="auto">
          <a:xfrm>
            <a:off x="12773025" y="5216525"/>
            <a:ext cx="18473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defRPr/>
            </a:pPr>
            <a:endParaRPr lang="en-GB" sz="2000" b="1" kern="0">
              <a:solidFill>
                <a:srgbClr val="000000"/>
              </a:solidFill>
              <a:latin typeface="Calibri" panose="020F0502020204030204" pitchFamily="34" charset="0"/>
              <a:ea typeface="ＭＳ Ｐゴシック" charset="0"/>
              <a:cs typeface="ＭＳ Ｐゴシック" charset="0"/>
            </a:endParaRPr>
          </a:p>
        </p:txBody>
      </p:sp>
      <p:grpSp>
        <p:nvGrpSpPr>
          <p:cNvPr id="13" name="Group 17"/>
          <p:cNvGrpSpPr>
            <a:grpSpLocks/>
          </p:cNvGrpSpPr>
          <p:nvPr/>
        </p:nvGrpSpPr>
        <p:grpSpPr bwMode="auto">
          <a:xfrm>
            <a:off x="7772399" y="1594884"/>
            <a:ext cx="3561907" cy="2519916"/>
            <a:chOff x="2544" y="1248"/>
            <a:chExt cx="3216" cy="1920"/>
          </a:xfrm>
          <a:effectLst>
            <a:outerShdw blurRad="152400" dist="317500" dir="5400000" sx="90000" sy="-19000" rotWithShape="0">
              <a:prstClr val="black">
                <a:alpha val="15000"/>
              </a:prstClr>
            </a:outerShdw>
          </a:effectLst>
        </p:grpSpPr>
        <p:sp>
          <p:nvSpPr>
            <p:cNvPr id="14" name="AutoShape 2"/>
            <p:cNvSpPr>
              <a:spLocks noChangeArrowheads="1"/>
            </p:cNvSpPr>
            <p:nvPr/>
          </p:nvSpPr>
          <p:spPr bwMode="auto">
            <a:xfrm>
              <a:off x="2544" y="1248"/>
              <a:ext cx="3195" cy="1920"/>
            </a:xfrm>
            <a:prstGeom prst="roundRect">
              <a:avLst>
                <a:gd name="adj" fmla="val 11023"/>
              </a:avLst>
            </a:prstGeom>
            <a:solidFill>
              <a:schemeClr val="bg1"/>
            </a:solidFill>
            <a:ln w="9525">
              <a:noFill/>
              <a:round/>
              <a:headEnd/>
              <a:tailEnd/>
            </a:ln>
            <a:effectLst>
              <a:outerShdw blurRad="63500" dist="38099" dir="2700000" algn="ctr" rotWithShape="0">
                <a:schemeClr val="tx1">
                  <a:alpha val="74998"/>
                </a:schemeClr>
              </a:outerShdw>
            </a:effectLst>
          </p:spPr>
          <p:txBody>
            <a:bodyPr wrap="none" anchor="ctr"/>
            <a:lstStyle/>
            <a:p>
              <a:pPr>
                <a:defRPr/>
              </a:pPr>
              <a:endParaRPr lang="en-US" sz="2000" b="1" kern="0">
                <a:solidFill>
                  <a:srgbClr val="000000"/>
                </a:solidFill>
                <a:latin typeface="Calibri" panose="020F0502020204030204" pitchFamily="34" charset="0"/>
                <a:ea typeface="ＭＳ Ｐゴシック" pitchFamily="-1" charset="-128"/>
                <a:cs typeface="ＭＳ Ｐゴシック"/>
              </a:endParaRPr>
            </a:p>
          </p:txBody>
        </p:sp>
        <p:sp>
          <p:nvSpPr>
            <p:cNvPr id="15" name="AutoShape 3"/>
            <p:cNvSpPr>
              <a:spLocks noChangeArrowheads="1"/>
            </p:cNvSpPr>
            <p:nvPr/>
          </p:nvSpPr>
          <p:spPr bwMode="auto">
            <a:xfrm>
              <a:off x="2544" y="2928"/>
              <a:ext cx="3216" cy="211"/>
            </a:xfrm>
            <a:prstGeom prst="roundRect">
              <a:avLst>
                <a:gd name="adj" fmla="val 11023"/>
              </a:avLst>
            </a:prstGeom>
            <a:noFill/>
            <a:ln>
              <a:noFill/>
            </a:ln>
            <a:extLst/>
          </p:spPr>
          <p:txBody>
            <a:bodyPr wrap="none" anchor="ctr"/>
            <a:lstStyle/>
            <a:p>
              <a:pPr algn="ctr">
                <a:defRPr/>
              </a:pPr>
              <a:endParaRPr lang="en-GB" sz="900" b="1" kern="0">
                <a:solidFill>
                  <a:srgbClr val="000000"/>
                </a:solidFill>
                <a:latin typeface="Calibri" panose="020F0502020204030204" pitchFamily="34" charset="0"/>
                <a:ea typeface="ＭＳ Ｐゴシック" charset="0"/>
                <a:cs typeface="ＭＳ Ｐゴシック"/>
              </a:endParaRPr>
            </a:p>
          </p:txBody>
        </p:sp>
        <p:sp>
          <p:nvSpPr>
            <p:cNvPr id="16" name="Text Box 4"/>
            <p:cNvSpPr txBox="1">
              <a:spLocks noChangeArrowheads="1"/>
            </p:cNvSpPr>
            <p:nvPr/>
          </p:nvSpPr>
          <p:spPr bwMode="auto">
            <a:xfrm>
              <a:off x="2544" y="1296"/>
              <a:ext cx="3168" cy="373"/>
            </a:xfrm>
            <a:prstGeom prst="rect">
              <a:avLst/>
            </a:prstGeom>
            <a:noFill/>
            <a:ln>
              <a:noFill/>
            </a:ln>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defRPr/>
              </a:pPr>
              <a:endParaRPr lang="en-US" sz="2000" b="1" kern="0">
                <a:solidFill>
                  <a:srgbClr val="091755"/>
                </a:solidFill>
                <a:latin typeface="Calibri" panose="020F0502020204030204" pitchFamily="34" charset="0"/>
                <a:cs typeface="Arial" charset="0"/>
              </a:endParaRPr>
            </a:p>
          </p:txBody>
        </p:sp>
        <p:pic>
          <p:nvPicPr>
            <p:cNvPr id="17" name="Picture 9" descr="Octreoscan image"/>
            <p:cNvPicPr>
              <a:picLocks noChangeAspect="1" noChangeArrowheads="1"/>
            </p:cNvPicPr>
            <p:nvPr/>
          </p:nvPicPr>
          <p:blipFill>
            <a:blip r:embed="rId2">
              <a:extLst/>
            </a:blip>
            <a:srcRect/>
            <a:stretch>
              <a:fillRect/>
            </a:stretch>
          </p:blipFill>
          <p:spPr bwMode="auto">
            <a:xfrm>
              <a:off x="2640" y="1680"/>
              <a:ext cx="2942" cy="1240"/>
            </a:xfrm>
            <a:prstGeom prst="rect">
              <a:avLst/>
            </a:prstGeom>
            <a:noFill/>
            <a:ln>
              <a:noFill/>
            </a:ln>
            <a:extLst/>
          </p:spPr>
        </p:pic>
        <p:sp>
          <p:nvSpPr>
            <p:cNvPr id="18" name="Rectangle 10"/>
            <p:cNvSpPr>
              <a:spLocks noChangeArrowheads="1"/>
            </p:cNvSpPr>
            <p:nvPr/>
          </p:nvSpPr>
          <p:spPr bwMode="auto">
            <a:xfrm>
              <a:off x="3338" y="1584"/>
              <a:ext cx="75" cy="1392"/>
            </a:xfrm>
            <a:prstGeom prst="rect">
              <a:avLst/>
            </a:prstGeom>
            <a:solidFill>
              <a:schemeClr val="bg1"/>
            </a:solidFill>
            <a:ln>
              <a:noFill/>
            </a:ln>
            <a:extLst/>
          </p:spPr>
          <p:txBody>
            <a:bodyPr wrap="none" anchor="ctr"/>
            <a:lstStyle/>
            <a:p>
              <a:pPr>
                <a:defRPr/>
              </a:pPr>
              <a:endParaRPr lang="en-US" sz="2000" b="1" kern="0">
                <a:solidFill>
                  <a:srgbClr val="000000"/>
                </a:solidFill>
                <a:latin typeface="Calibri" panose="020F0502020204030204" pitchFamily="34" charset="0"/>
                <a:ea typeface="ＭＳ Ｐゴシック" charset="0"/>
                <a:cs typeface="ＭＳ Ｐゴシック"/>
              </a:endParaRPr>
            </a:p>
          </p:txBody>
        </p:sp>
        <p:sp>
          <p:nvSpPr>
            <p:cNvPr id="19" name="Rectangle 11"/>
            <p:cNvSpPr>
              <a:spLocks noChangeArrowheads="1"/>
            </p:cNvSpPr>
            <p:nvPr/>
          </p:nvSpPr>
          <p:spPr bwMode="auto">
            <a:xfrm>
              <a:off x="4080" y="1584"/>
              <a:ext cx="48" cy="1392"/>
            </a:xfrm>
            <a:prstGeom prst="rect">
              <a:avLst/>
            </a:prstGeom>
            <a:solidFill>
              <a:schemeClr val="bg1"/>
            </a:solidFill>
            <a:ln>
              <a:noFill/>
            </a:ln>
            <a:extLst/>
          </p:spPr>
          <p:txBody>
            <a:bodyPr wrap="none" anchor="ctr"/>
            <a:lstStyle/>
            <a:p>
              <a:pPr>
                <a:defRPr/>
              </a:pPr>
              <a:endParaRPr lang="en-US" sz="2000" b="1" kern="0">
                <a:solidFill>
                  <a:srgbClr val="000000"/>
                </a:solidFill>
                <a:latin typeface="Calibri" panose="020F0502020204030204" pitchFamily="34" charset="0"/>
                <a:ea typeface="ＭＳ Ｐゴシック" charset="0"/>
                <a:cs typeface="ＭＳ Ｐゴシック"/>
              </a:endParaRPr>
            </a:p>
          </p:txBody>
        </p:sp>
        <p:sp>
          <p:nvSpPr>
            <p:cNvPr id="20" name="Rectangle 12"/>
            <p:cNvSpPr>
              <a:spLocks noChangeArrowheads="1"/>
            </p:cNvSpPr>
            <p:nvPr/>
          </p:nvSpPr>
          <p:spPr bwMode="auto">
            <a:xfrm>
              <a:off x="4815" y="1584"/>
              <a:ext cx="71" cy="1392"/>
            </a:xfrm>
            <a:prstGeom prst="rect">
              <a:avLst/>
            </a:prstGeom>
            <a:solidFill>
              <a:schemeClr val="bg1"/>
            </a:solidFill>
            <a:ln>
              <a:noFill/>
            </a:ln>
            <a:extLst/>
          </p:spPr>
          <p:txBody>
            <a:bodyPr wrap="none" anchor="ctr"/>
            <a:lstStyle/>
            <a:p>
              <a:pPr>
                <a:defRPr/>
              </a:pPr>
              <a:endParaRPr lang="en-US" sz="2000" b="1" kern="0">
                <a:solidFill>
                  <a:srgbClr val="000000"/>
                </a:solidFill>
                <a:latin typeface="Calibri" panose="020F0502020204030204" pitchFamily="34" charset="0"/>
                <a:ea typeface="ＭＳ Ｐゴシック" charset="0"/>
                <a:cs typeface="ＭＳ Ｐゴシック"/>
              </a:endParaRPr>
            </a:p>
          </p:txBody>
        </p:sp>
        <p:sp>
          <p:nvSpPr>
            <p:cNvPr id="21" name="Rectangle 13"/>
            <p:cNvSpPr>
              <a:spLocks noChangeArrowheads="1"/>
            </p:cNvSpPr>
            <p:nvPr/>
          </p:nvSpPr>
          <p:spPr bwMode="auto">
            <a:xfrm>
              <a:off x="2592" y="2880"/>
              <a:ext cx="3024" cy="48"/>
            </a:xfrm>
            <a:prstGeom prst="rect">
              <a:avLst/>
            </a:prstGeom>
            <a:solidFill>
              <a:schemeClr val="bg1"/>
            </a:solidFill>
            <a:ln w="9525">
              <a:solidFill>
                <a:schemeClr val="bg1"/>
              </a:solidFill>
              <a:miter lim="800000"/>
              <a:headEnd/>
              <a:tailEnd/>
            </a:ln>
          </p:spPr>
          <p:txBody>
            <a:bodyPr wrap="none" anchor="ctr"/>
            <a:lstStyle/>
            <a:p>
              <a:pPr>
                <a:defRPr/>
              </a:pPr>
              <a:endParaRPr lang="en-US" sz="2000" b="1" kern="0">
                <a:solidFill>
                  <a:srgbClr val="000000"/>
                </a:solidFill>
                <a:latin typeface="Calibri" panose="020F0502020204030204" pitchFamily="34" charset="0"/>
                <a:ea typeface="ＭＳ Ｐゴシック" charset="0"/>
                <a:cs typeface="ＭＳ Ｐゴシック"/>
              </a:endParaRPr>
            </a:p>
          </p:txBody>
        </p:sp>
      </p:grpSp>
      <p:sp>
        <p:nvSpPr>
          <p:cNvPr id="22" name="Rectangle 14"/>
          <p:cNvSpPr>
            <a:spLocks noChangeArrowheads="1"/>
          </p:cNvSpPr>
          <p:nvPr/>
        </p:nvSpPr>
        <p:spPr bwMode="auto">
          <a:xfrm>
            <a:off x="1390649" y="2336284"/>
            <a:ext cx="5573233" cy="190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indent="-457200">
              <a:spcBef>
                <a:spcPct val="70000"/>
              </a:spcBef>
              <a:buClr>
                <a:srgbClr val="C00000"/>
              </a:buClr>
              <a:buSzPct val="90000"/>
              <a:buFont typeface="Wingdings 3" panose="05040102010807070707" pitchFamily="18" charset="2"/>
              <a:buChar char="u"/>
              <a:defRPr/>
            </a:pPr>
            <a:r>
              <a:rPr lang="en-US" sz="3000" kern="0" dirty="0">
                <a:solidFill>
                  <a:srgbClr val="FFFFFF"/>
                </a:solidFill>
                <a:latin typeface="Calibri" panose="020F0502020204030204" pitchFamily="34" charset="0"/>
                <a:ea typeface="ＭＳ Ｐゴシック" charset="0"/>
                <a:cs typeface="ＭＳ Ｐゴシック" charset="0"/>
              </a:rPr>
              <a:t>Detects and localizes NETs and follow-up to evaluate recurrence</a:t>
            </a:r>
          </a:p>
          <a:p>
            <a:pPr marL="457200" indent="-457200">
              <a:spcBef>
                <a:spcPct val="50000"/>
              </a:spcBef>
              <a:buClr>
                <a:srgbClr val="C00000"/>
              </a:buClr>
              <a:buSzPct val="90000"/>
              <a:buFont typeface="Wingdings 3" panose="05040102010807070707" pitchFamily="18" charset="2"/>
              <a:buChar char="u"/>
              <a:defRPr/>
            </a:pPr>
            <a:endParaRPr lang="en-US" sz="3000" b="1" kern="0" dirty="0">
              <a:solidFill>
                <a:srgbClr val="FFFFFF"/>
              </a:solidFill>
              <a:effectLst>
                <a:outerShdw blurRad="38100" dist="38100" dir="2700000" algn="tl">
                  <a:srgbClr val="000000">
                    <a:alpha val="43137"/>
                  </a:srgbClr>
                </a:outerShdw>
              </a:effectLst>
              <a:latin typeface="Calibri" panose="020F0502020204030204" pitchFamily="34" charset="0"/>
              <a:ea typeface="ＭＳ Ｐゴシック" charset="0"/>
              <a:cs typeface="ＭＳ Ｐゴシック" charset="0"/>
            </a:endParaRPr>
          </a:p>
        </p:txBody>
      </p:sp>
      <p:pic>
        <p:nvPicPr>
          <p:cNvPr id="23" name="Picture 14" descr="3391839004_a9439b5da6.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71663" y="4397783"/>
            <a:ext cx="3403155" cy="23278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3744864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err="1">
                <a:solidFill>
                  <a:srgbClr val="FFFF99"/>
                </a:solidFill>
                <a:latin typeface="Calibri" panose="020F0502020204030204" pitchFamily="34" charset="0"/>
              </a:rPr>
              <a:t>Krenning</a:t>
            </a:r>
            <a:r>
              <a:rPr lang="en-US" sz="3600" dirty="0">
                <a:solidFill>
                  <a:srgbClr val="FFFF99"/>
                </a:solidFill>
                <a:latin typeface="Calibri" panose="020F0502020204030204" pitchFamily="34" charset="0"/>
              </a:rPr>
              <a:t> Scoring System of Uptake</a:t>
            </a:r>
          </a:p>
        </p:txBody>
      </p:sp>
      <p:sp>
        <p:nvSpPr>
          <p:cNvPr id="4" name="TextBox 3"/>
          <p:cNvSpPr txBox="1"/>
          <p:nvPr/>
        </p:nvSpPr>
        <p:spPr>
          <a:xfrm>
            <a:off x="1581266" y="6352451"/>
            <a:ext cx="6299200" cy="338554"/>
          </a:xfrm>
          <a:prstGeom prst="rect">
            <a:avLst/>
          </a:prstGeom>
          <a:noFill/>
        </p:spPr>
        <p:txBody>
          <a:bodyPr wrap="square" rtlCol="0">
            <a:spAutoFit/>
          </a:bodyPr>
          <a:lstStyle/>
          <a:p>
            <a:pPr fontAlgn="auto">
              <a:spcBef>
                <a:spcPts val="0"/>
              </a:spcBef>
              <a:spcAft>
                <a:spcPts val="0"/>
              </a:spcAft>
              <a:defRPr/>
            </a:pPr>
            <a:r>
              <a:rPr lang="en-US" sz="1600" kern="0">
                <a:solidFill>
                  <a:srgbClr val="FFFFFF"/>
                </a:solidFill>
                <a:latin typeface="Calibri" panose="020F0502020204030204" pitchFamily="34" charset="0"/>
              </a:rPr>
              <a:t>Hoffman, </a:t>
            </a:r>
            <a:r>
              <a:rPr lang="en-US" sz="1600" kern="0" err="1">
                <a:solidFill>
                  <a:srgbClr val="FFFFFF"/>
                </a:solidFill>
                <a:latin typeface="Calibri" panose="020F0502020204030204" pitchFamily="34" charset="0"/>
              </a:rPr>
              <a:t>RadioGraphics</a:t>
            </a:r>
            <a:r>
              <a:rPr lang="en-US" sz="1600" kern="0">
                <a:solidFill>
                  <a:srgbClr val="FFFFFF"/>
                </a:solidFill>
                <a:latin typeface="Calibri" panose="020F0502020204030204" pitchFamily="34" charset="0"/>
              </a:rPr>
              <a:t> 2015; 35:500–516</a:t>
            </a:r>
          </a:p>
        </p:txBody>
      </p:sp>
      <p:sp>
        <p:nvSpPr>
          <p:cNvPr id="5" name="Rectangle 4"/>
          <p:cNvSpPr/>
          <p:nvPr/>
        </p:nvSpPr>
        <p:spPr bwMode="auto">
          <a:xfrm>
            <a:off x="2515482" y="2141966"/>
            <a:ext cx="7520751" cy="362478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a:solidFill>
                <a:srgbClr val="FFFFFF"/>
              </a:solidFill>
            </a:endParaRPr>
          </a:p>
        </p:txBody>
      </p:sp>
      <p:graphicFrame>
        <p:nvGraphicFramePr>
          <p:cNvPr id="6" name="Table 5"/>
          <p:cNvGraphicFramePr>
            <a:graphicFrameLocks noGrp="1"/>
          </p:cNvGraphicFramePr>
          <p:nvPr>
            <p:extLst/>
          </p:nvPr>
        </p:nvGraphicFramePr>
        <p:xfrm>
          <a:off x="2629592" y="2242240"/>
          <a:ext cx="7223760" cy="3355972"/>
        </p:xfrm>
        <a:graphic>
          <a:graphicData uri="http://schemas.openxmlformats.org/drawingml/2006/table">
            <a:tbl>
              <a:tblPr firstRow="1" firstCol="1">
                <a:tableStyleId>{6E25E649-3F16-4E02-A733-19D2CDBF48F0}</a:tableStyleId>
              </a:tblPr>
              <a:tblGrid>
                <a:gridCol w="2706010">
                  <a:extLst>
                    <a:ext uri="{9D8B030D-6E8A-4147-A177-3AD203B41FA5}">
                      <a16:colId xmlns:a16="http://schemas.microsoft.com/office/drawing/2014/main" val="20000"/>
                    </a:ext>
                  </a:extLst>
                </a:gridCol>
                <a:gridCol w="4517750">
                  <a:extLst>
                    <a:ext uri="{9D8B030D-6E8A-4147-A177-3AD203B41FA5}">
                      <a16:colId xmlns:a16="http://schemas.microsoft.com/office/drawing/2014/main" val="20001"/>
                    </a:ext>
                  </a:extLst>
                </a:gridCol>
              </a:tblGrid>
              <a:tr h="458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solidFill>
                            <a:schemeClr val="bg2"/>
                          </a:solidFill>
                          <a:effectLst/>
                          <a:latin typeface="Calibri" panose="020F0502020204030204" pitchFamily="34" charset="0"/>
                        </a:rPr>
                        <a:t>Score</a:t>
                      </a:r>
                      <a:endParaRPr kumimoji="0" lang="en-US" sz="2000" b="1" i="0" u="none" strike="noStrike" cap="none" normalizeH="0" baseline="0">
                        <a:ln>
                          <a:noFill/>
                        </a:ln>
                        <a:solidFill>
                          <a:schemeClr val="bg2"/>
                        </a:solidFill>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solidFill>
                            <a:schemeClr val="bg2"/>
                          </a:solidFill>
                          <a:effectLst/>
                          <a:latin typeface="Calibri" panose="020F0502020204030204" pitchFamily="34" charset="0"/>
                        </a:rPr>
                        <a:t>Intensity</a:t>
                      </a:r>
                      <a:endParaRPr kumimoji="0" lang="en-US" sz="2000" b="1" i="0" u="none" strike="noStrike" cap="none" normalizeH="0" baseline="0">
                        <a:ln>
                          <a:noFill/>
                        </a:ln>
                        <a:solidFill>
                          <a:schemeClr val="bg2"/>
                        </a:solidFill>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0"/>
                  </a:ext>
                </a:extLst>
              </a:tr>
              <a:tr h="458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effectLst>
                            <a:outerShdw blurRad="38100" dist="38100" dir="2700000" algn="tl">
                              <a:srgbClr val="000000">
                                <a:alpha val="43137"/>
                              </a:srgbClr>
                            </a:outerShdw>
                          </a:effectLst>
                          <a:latin typeface="Calibri" panose="020F0502020204030204" pitchFamily="34" charset="0"/>
                        </a:rPr>
                        <a:t>0</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rPr>
                        <a:t>None (no uptake)</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6095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effectLst>
                            <a:outerShdw blurRad="38100" dist="38100" dir="2700000" algn="tl">
                              <a:srgbClr val="000000">
                                <a:alpha val="43137"/>
                              </a:srgbClr>
                            </a:outerShdw>
                          </a:effectLst>
                          <a:latin typeface="Calibri" panose="020F0502020204030204" pitchFamily="34" charset="0"/>
                        </a:rPr>
                        <a:t>1</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rPr>
                        <a:t>Very low</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6095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2</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Less than or equal to that of liver</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137027212"/>
                  </a:ext>
                </a:extLst>
              </a:tr>
              <a:tr h="6095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3</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Greater than that of liver</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2467465519"/>
                  </a:ext>
                </a:extLst>
              </a:tr>
              <a:tr h="6095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4</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Greater than that of spleen</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885152479"/>
                  </a:ext>
                </a:extLst>
              </a:tr>
            </a:tbl>
          </a:graphicData>
        </a:graphic>
      </p:graphicFrame>
      <p:sp>
        <p:nvSpPr>
          <p:cNvPr id="7" name="TextBox 6"/>
          <p:cNvSpPr txBox="1"/>
          <p:nvPr/>
        </p:nvSpPr>
        <p:spPr>
          <a:xfrm>
            <a:off x="2508436" y="1471876"/>
            <a:ext cx="7702365" cy="430887"/>
          </a:xfrm>
          <a:prstGeom prst="rect">
            <a:avLst/>
          </a:prstGeom>
          <a:noFill/>
        </p:spPr>
        <p:txBody>
          <a:bodyPr wrap="none" rtlCol="0">
            <a:spAutoFit/>
          </a:bodyPr>
          <a:lstStyle/>
          <a:p>
            <a:pPr fontAlgn="auto">
              <a:spcBef>
                <a:spcPts val="0"/>
              </a:spcBef>
              <a:spcAft>
                <a:spcPts val="0"/>
              </a:spcAft>
              <a:defRPr/>
            </a:pPr>
            <a:r>
              <a:rPr lang="en-US" sz="2200" b="1" kern="0" err="1">
                <a:solidFill>
                  <a:srgbClr val="FFFF00"/>
                </a:solidFill>
                <a:effectLst>
                  <a:outerShdw blurRad="38100" dist="38100" dir="2700000" algn="tl">
                    <a:srgbClr val="000000">
                      <a:alpha val="43137"/>
                    </a:srgbClr>
                  </a:outerShdw>
                </a:effectLst>
                <a:latin typeface="Calibri" panose="020F0502020204030204" pitchFamily="34" charset="0"/>
              </a:rPr>
              <a:t>Krenning</a:t>
            </a:r>
            <a:r>
              <a:rPr lang="en-US" sz="2200" b="1" kern="0">
                <a:solidFill>
                  <a:srgbClr val="FFFF00"/>
                </a:solidFill>
                <a:effectLst>
                  <a:outerShdw blurRad="38100" dist="38100" dir="2700000" algn="tl">
                    <a:srgbClr val="000000">
                      <a:alpha val="43137"/>
                    </a:srgbClr>
                  </a:outerShdw>
                </a:effectLst>
                <a:latin typeface="Calibri" panose="020F0502020204030204" pitchFamily="34" charset="0"/>
              </a:rPr>
              <a:t> Scoring System for Visual Grading of Pathologic Uptake</a:t>
            </a:r>
          </a:p>
        </p:txBody>
      </p:sp>
    </p:spTree>
    <p:extLst>
      <p:ext uri="{BB962C8B-B14F-4D97-AF65-F5344CB8AC3E}">
        <p14:creationId xmlns:p14="http://schemas.microsoft.com/office/powerpoint/2010/main" val="247909345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4"/>
          <p:cNvSpPr>
            <a:spLocks noChangeArrowheads="1"/>
          </p:cNvSpPr>
          <p:nvPr/>
        </p:nvSpPr>
        <p:spPr bwMode="auto">
          <a:xfrm>
            <a:off x="2704617" y="143264"/>
            <a:ext cx="7086600" cy="688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accent1"/>
              </a:buClr>
              <a:buFont typeface="Times" panose="02020603050405020304" pitchFamily="18" charset="0"/>
              <a:buChar char="•"/>
              <a:defRPr sz="3200">
                <a:solidFill>
                  <a:schemeClr val="tx1"/>
                </a:solidFill>
                <a:latin typeface="Lucida Grande" pitchFamily="-48" charset="0"/>
              </a:defRPr>
            </a:lvl1pPr>
            <a:lvl2pPr marL="742950" indent="-285750">
              <a:spcBef>
                <a:spcPct val="20000"/>
              </a:spcBef>
              <a:buClr>
                <a:schemeClr val="accent2"/>
              </a:buClr>
              <a:buFont typeface="Wingdings" panose="05000000000000000000" pitchFamily="2" charset="2"/>
              <a:buChar char="w"/>
              <a:defRPr sz="2800">
                <a:solidFill>
                  <a:schemeClr val="tx1"/>
                </a:solidFill>
                <a:latin typeface="Lucida Grande" pitchFamily="-48" charset="0"/>
              </a:defRPr>
            </a:lvl2pPr>
            <a:lvl3pPr marL="1143000" indent="-228600">
              <a:spcBef>
                <a:spcPct val="20000"/>
              </a:spcBef>
              <a:buClr>
                <a:schemeClr val="accent1"/>
              </a:buClr>
              <a:buFont typeface="Wingdings" panose="05000000000000000000" pitchFamily="2" charset="2"/>
              <a:buChar char="§"/>
              <a:defRPr sz="2400">
                <a:solidFill>
                  <a:schemeClr val="tx1"/>
                </a:solidFill>
                <a:latin typeface="Lucida Grande" pitchFamily="-48" charset="0"/>
              </a:defRPr>
            </a:lvl3pPr>
            <a:lvl4pPr marL="1600200" indent="-228600">
              <a:spcBef>
                <a:spcPct val="20000"/>
              </a:spcBef>
              <a:buClr>
                <a:schemeClr val="accent2"/>
              </a:buClr>
              <a:buFont typeface="Times" panose="02020603050405020304" pitchFamily="18" charset="0"/>
              <a:buChar char="•"/>
              <a:defRPr sz="2000">
                <a:solidFill>
                  <a:schemeClr val="tx1"/>
                </a:solidFill>
                <a:latin typeface="Lucida Grande" pitchFamily="-48" charset="0"/>
              </a:defRPr>
            </a:lvl4pPr>
            <a:lvl5pPr marL="2057400" indent="-228600">
              <a:spcBef>
                <a:spcPct val="20000"/>
              </a:spcBef>
              <a:buClr>
                <a:schemeClr val="tx2"/>
              </a:buClr>
              <a:buFont typeface="Wingdings" panose="05000000000000000000" pitchFamily="2" charset="2"/>
              <a:buChar char="§"/>
              <a:defRPr sz="2000">
                <a:solidFill>
                  <a:schemeClr val="tx1"/>
                </a:solidFill>
                <a:latin typeface="Lucida Grande" pitchFamily="-48" charset="0"/>
              </a:defRPr>
            </a:lvl5pPr>
            <a:lvl6pPr marL="25146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6pPr>
            <a:lvl7pPr marL="29718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7pPr>
            <a:lvl8pPr marL="34290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8pPr>
            <a:lvl9pPr marL="38862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9pPr>
          </a:lstStyle>
          <a:p>
            <a:pPr algn="ctr" fontAlgn="auto">
              <a:spcBef>
                <a:spcPct val="0"/>
              </a:spcBef>
              <a:spcAft>
                <a:spcPts val="0"/>
              </a:spcAft>
              <a:buClrTx/>
              <a:buNone/>
              <a:defRPr/>
            </a:pPr>
            <a:r>
              <a:rPr lang="en-US" altLang="en-US" kern="0" dirty="0">
                <a:solidFill>
                  <a:srgbClr val="FFFF99"/>
                </a:solidFill>
                <a:effectLst>
                  <a:outerShdw blurRad="38100" dist="38100" dir="2700000" algn="tl">
                    <a:srgbClr val="000000">
                      <a:alpha val="43137"/>
                    </a:srgbClr>
                  </a:outerShdw>
                </a:effectLst>
                <a:latin typeface="Calibri" panose="020F0502020204030204" pitchFamily="34" charset="0"/>
              </a:rPr>
              <a:t>Comparing Octreoscan to Other Imaging Modalities in NETs</a:t>
            </a:r>
          </a:p>
        </p:txBody>
      </p:sp>
      <p:sp>
        <p:nvSpPr>
          <p:cNvPr id="217091" name="Text Box 5"/>
          <p:cNvSpPr txBox="1">
            <a:spLocks noChangeArrowheads="1"/>
          </p:cNvSpPr>
          <p:nvPr/>
        </p:nvSpPr>
        <p:spPr bwMode="auto">
          <a:xfrm>
            <a:off x="1844040" y="1259797"/>
            <a:ext cx="8186651" cy="22082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accent1"/>
              </a:buClr>
              <a:buFont typeface="Times" panose="02020603050405020304" pitchFamily="18" charset="0"/>
              <a:buChar char="•"/>
              <a:defRPr sz="3200">
                <a:solidFill>
                  <a:schemeClr val="tx1"/>
                </a:solidFill>
                <a:latin typeface="Lucida Grande" pitchFamily="-48" charset="0"/>
              </a:defRPr>
            </a:lvl1pPr>
            <a:lvl2pPr marL="742950" indent="-285750">
              <a:spcBef>
                <a:spcPct val="20000"/>
              </a:spcBef>
              <a:buClr>
                <a:schemeClr val="accent2"/>
              </a:buClr>
              <a:buFont typeface="Wingdings" panose="05000000000000000000" pitchFamily="2" charset="2"/>
              <a:buChar char="w"/>
              <a:defRPr sz="2800">
                <a:solidFill>
                  <a:schemeClr val="tx1"/>
                </a:solidFill>
                <a:latin typeface="Lucida Grande" pitchFamily="-48" charset="0"/>
              </a:defRPr>
            </a:lvl2pPr>
            <a:lvl3pPr marL="1143000" indent="-228600">
              <a:spcBef>
                <a:spcPct val="20000"/>
              </a:spcBef>
              <a:buClr>
                <a:schemeClr val="accent1"/>
              </a:buClr>
              <a:buFont typeface="Wingdings" panose="05000000000000000000" pitchFamily="2" charset="2"/>
              <a:buChar char="§"/>
              <a:defRPr sz="2400">
                <a:solidFill>
                  <a:schemeClr val="tx1"/>
                </a:solidFill>
                <a:latin typeface="Lucida Grande" pitchFamily="-48" charset="0"/>
              </a:defRPr>
            </a:lvl3pPr>
            <a:lvl4pPr marL="1600200" indent="-228600">
              <a:spcBef>
                <a:spcPct val="20000"/>
              </a:spcBef>
              <a:buClr>
                <a:schemeClr val="accent2"/>
              </a:buClr>
              <a:buFont typeface="Times" panose="02020603050405020304" pitchFamily="18" charset="0"/>
              <a:buChar char="•"/>
              <a:defRPr sz="2000">
                <a:solidFill>
                  <a:schemeClr val="tx1"/>
                </a:solidFill>
                <a:latin typeface="Lucida Grande" pitchFamily="-48" charset="0"/>
              </a:defRPr>
            </a:lvl4pPr>
            <a:lvl5pPr marL="2057400" indent="-228600">
              <a:spcBef>
                <a:spcPct val="20000"/>
              </a:spcBef>
              <a:buClr>
                <a:schemeClr val="tx2"/>
              </a:buClr>
              <a:buFont typeface="Wingdings" panose="05000000000000000000" pitchFamily="2" charset="2"/>
              <a:buChar char="§"/>
              <a:defRPr sz="2000">
                <a:solidFill>
                  <a:schemeClr val="tx1"/>
                </a:solidFill>
                <a:latin typeface="Lucida Grande" pitchFamily="-48" charset="0"/>
              </a:defRPr>
            </a:lvl5pPr>
            <a:lvl6pPr marL="25146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6pPr>
            <a:lvl7pPr marL="29718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7pPr>
            <a:lvl8pPr marL="34290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8pPr>
            <a:lvl9pPr marL="38862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9pPr>
          </a:lstStyle>
          <a:p>
            <a:pPr marL="342900" indent="-342900" fontAlgn="auto">
              <a:spcBef>
                <a:spcPct val="50000"/>
              </a:spcBef>
              <a:spcAft>
                <a:spcPts val="0"/>
              </a:spcAft>
              <a:buClr>
                <a:srgbClr val="C00000"/>
              </a:buClr>
              <a:buSzPct val="80000"/>
              <a:buFont typeface="Wingdings 3" panose="05040102010807070707" pitchFamily="18" charset="2"/>
              <a:buChar char="u"/>
              <a:defRPr/>
            </a:pPr>
            <a:r>
              <a:rPr lang="en-US" altLang="en-US" sz="2500" kern="0">
                <a:solidFill>
                  <a:srgbClr val="FFFFFF"/>
                </a:solidFill>
                <a:latin typeface="Calibri" panose="020F0502020204030204" pitchFamily="34" charset="0"/>
              </a:rPr>
              <a:t>Three imaging modalities- CT, MRI and Somatostatin receptor Scintigraphy (SRS) have been previously evaluated in a prospective study</a:t>
            </a:r>
          </a:p>
          <a:p>
            <a:pPr marL="342900" indent="-342900" fontAlgn="auto">
              <a:spcBef>
                <a:spcPct val="50000"/>
              </a:spcBef>
              <a:spcAft>
                <a:spcPts val="0"/>
              </a:spcAft>
              <a:buClr>
                <a:srgbClr val="C00000"/>
              </a:buClr>
              <a:buSzPct val="80000"/>
              <a:buFont typeface="Wingdings 3" panose="05040102010807070707" pitchFamily="18" charset="2"/>
              <a:buChar char="u"/>
              <a:defRPr/>
            </a:pPr>
            <a:r>
              <a:rPr lang="en-US" altLang="en-US" sz="2500" kern="0">
                <a:solidFill>
                  <a:srgbClr val="FFFFFF"/>
                </a:solidFill>
                <a:latin typeface="Calibri" panose="020F0502020204030204" pitchFamily="34" charset="0"/>
              </a:rPr>
              <a:t>66 consecutive patients with WD GEP-NET, 40 of who had  histologic confirmation of liver </a:t>
            </a:r>
            <a:r>
              <a:rPr lang="en-US" altLang="en-US" sz="2500" kern="0" err="1">
                <a:solidFill>
                  <a:srgbClr val="FFFFFF"/>
                </a:solidFill>
                <a:latin typeface="Calibri" panose="020F0502020204030204" pitchFamily="34" charset="0"/>
              </a:rPr>
              <a:t>mets</a:t>
            </a:r>
            <a:r>
              <a:rPr lang="en-US" altLang="en-US" sz="2500" kern="0">
                <a:solidFill>
                  <a:srgbClr val="FFFFFF"/>
                </a:solidFill>
                <a:latin typeface="Calibri" panose="020F0502020204030204" pitchFamily="34" charset="0"/>
              </a:rPr>
              <a:t> were enrolled</a:t>
            </a:r>
          </a:p>
        </p:txBody>
      </p:sp>
      <p:sp>
        <p:nvSpPr>
          <p:cNvPr id="217093" name="Text Box 14"/>
          <p:cNvSpPr txBox="1">
            <a:spLocks noChangeArrowheads="1"/>
          </p:cNvSpPr>
          <p:nvPr/>
        </p:nvSpPr>
        <p:spPr bwMode="auto">
          <a:xfrm>
            <a:off x="1730433" y="6436519"/>
            <a:ext cx="3276600" cy="842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accent1"/>
              </a:buClr>
              <a:buFont typeface="Times" panose="02020603050405020304" pitchFamily="18" charset="0"/>
              <a:buChar char="•"/>
              <a:defRPr sz="3200">
                <a:solidFill>
                  <a:schemeClr val="tx1"/>
                </a:solidFill>
                <a:latin typeface="Lucida Grande" pitchFamily="-48" charset="0"/>
              </a:defRPr>
            </a:lvl1pPr>
            <a:lvl2pPr marL="742950" indent="-285750">
              <a:spcBef>
                <a:spcPct val="20000"/>
              </a:spcBef>
              <a:buClr>
                <a:schemeClr val="accent2"/>
              </a:buClr>
              <a:buFont typeface="Wingdings" panose="05000000000000000000" pitchFamily="2" charset="2"/>
              <a:buChar char="w"/>
              <a:defRPr sz="2800">
                <a:solidFill>
                  <a:schemeClr val="tx1"/>
                </a:solidFill>
                <a:latin typeface="Lucida Grande" pitchFamily="-48" charset="0"/>
              </a:defRPr>
            </a:lvl2pPr>
            <a:lvl3pPr marL="1143000" indent="-228600">
              <a:spcBef>
                <a:spcPct val="20000"/>
              </a:spcBef>
              <a:buClr>
                <a:schemeClr val="accent1"/>
              </a:buClr>
              <a:buFont typeface="Wingdings" panose="05000000000000000000" pitchFamily="2" charset="2"/>
              <a:buChar char="§"/>
              <a:defRPr sz="2400">
                <a:solidFill>
                  <a:schemeClr val="tx1"/>
                </a:solidFill>
                <a:latin typeface="Lucida Grande" pitchFamily="-48" charset="0"/>
              </a:defRPr>
            </a:lvl3pPr>
            <a:lvl4pPr marL="1600200" indent="-228600">
              <a:spcBef>
                <a:spcPct val="20000"/>
              </a:spcBef>
              <a:buClr>
                <a:schemeClr val="accent2"/>
              </a:buClr>
              <a:buFont typeface="Times" panose="02020603050405020304" pitchFamily="18" charset="0"/>
              <a:buChar char="•"/>
              <a:defRPr sz="2000">
                <a:solidFill>
                  <a:schemeClr val="tx1"/>
                </a:solidFill>
                <a:latin typeface="Lucida Grande" pitchFamily="-48" charset="0"/>
              </a:defRPr>
            </a:lvl4pPr>
            <a:lvl5pPr marL="2057400" indent="-228600">
              <a:spcBef>
                <a:spcPct val="20000"/>
              </a:spcBef>
              <a:buClr>
                <a:schemeClr val="tx2"/>
              </a:buClr>
              <a:buFont typeface="Wingdings" panose="05000000000000000000" pitchFamily="2" charset="2"/>
              <a:buChar char="§"/>
              <a:defRPr sz="2000">
                <a:solidFill>
                  <a:schemeClr val="tx1"/>
                </a:solidFill>
                <a:latin typeface="Lucida Grande" pitchFamily="-48" charset="0"/>
              </a:defRPr>
            </a:lvl5pPr>
            <a:lvl6pPr marL="25146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6pPr>
            <a:lvl7pPr marL="29718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7pPr>
            <a:lvl8pPr marL="34290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8pPr>
            <a:lvl9pPr marL="38862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9pPr>
          </a:lstStyle>
          <a:p>
            <a:pPr fontAlgn="auto">
              <a:spcBef>
                <a:spcPts val="500"/>
              </a:spcBef>
              <a:spcAft>
                <a:spcPts val="500"/>
              </a:spcAft>
              <a:buClrTx/>
              <a:buNone/>
              <a:defRPr/>
            </a:pPr>
            <a:r>
              <a:rPr lang="en-US" altLang="en-US" sz="1800" kern="0">
                <a:solidFill>
                  <a:srgbClr val="FFFFFF"/>
                </a:solidFill>
                <a:latin typeface="Calibri" panose="020F0502020204030204" pitchFamily="34" charset="0"/>
              </a:rPr>
              <a:t>J </a:t>
            </a:r>
            <a:r>
              <a:rPr lang="en-US" altLang="en-US" sz="1800" kern="0" err="1">
                <a:solidFill>
                  <a:srgbClr val="FFFFFF"/>
                </a:solidFill>
                <a:latin typeface="Calibri" panose="020F0502020204030204" pitchFamily="34" charset="0"/>
              </a:rPr>
              <a:t>Clin</a:t>
            </a:r>
            <a:r>
              <a:rPr lang="en-US" altLang="en-US" sz="1800" kern="0">
                <a:solidFill>
                  <a:srgbClr val="FFFFFF"/>
                </a:solidFill>
                <a:latin typeface="Calibri" panose="020F0502020204030204" pitchFamily="34" charset="0"/>
              </a:rPr>
              <a:t> </a:t>
            </a:r>
            <a:r>
              <a:rPr lang="en-US" altLang="en-US" sz="1800" kern="0" err="1">
                <a:solidFill>
                  <a:srgbClr val="FFFFFF"/>
                </a:solidFill>
                <a:latin typeface="Calibri" panose="020F0502020204030204" pitchFamily="34" charset="0"/>
              </a:rPr>
              <a:t>Oncol</a:t>
            </a:r>
            <a:r>
              <a:rPr lang="en-US" altLang="en-US" sz="1800" kern="0">
                <a:solidFill>
                  <a:srgbClr val="FFFFFF"/>
                </a:solidFill>
                <a:latin typeface="Calibri" panose="020F0502020204030204" pitchFamily="34" charset="0"/>
              </a:rPr>
              <a:t> 2005; 23:70.</a:t>
            </a:r>
          </a:p>
          <a:p>
            <a:pPr fontAlgn="auto">
              <a:spcBef>
                <a:spcPct val="50000"/>
              </a:spcBef>
              <a:spcAft>
                <a:spcPts val="0"/>
              </a:spcAft>
              <a:buClrTx/>
              <a:buNone/>
              <a:defRPr/>
            </a:pPr>
            <a:endParaRPr lang="en-US" altLang="en-US" sz="1800" kern="0">
              <a:solidFill>
                <a:srgbClr val="FFFFFF"/>
              </a:solidFill>
              <a:latin typeface="Calibri" panose="020F0502020204030204" pitchFamily="34" charset="0"/>
            </a:endParaRPr>
          </a:p>
        </p:txBody>
      </p:sp>
      <p:sp>
        <p:nvSpPr>
          <p:cNvPr id="7" name="Rectangle 6"/>
          <p:cNvSpPr/>
          <p:nvPr/>
        </p:nvSpPr>
        <p:spPr bwMode="auto">
          <a:xfrm>
            <a:off x="3546260" y="3782642"/>
            <a:ext cx="4666715" cy="2338535"/>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fontAlgn="auto">
              <a:spcBef>
                <a:spcPts val="0"/>
              </a:spcBef>
              <a:spcAft>
                <a:spcPts val="0"/>
              </a:spcAft>
              <a:defRPr/>
            </a:pPr>
            <a:endParaRPr lang="en-US" b="1" kern="0">
              <a:solidFill>
                <a:srgbClr val="FFFFFF"/>
              </a:solidFill>
            </a:endParaRPr>
          </a:p>
        </p:txBody>
      </p:sp>
      <p:graphicFrame>
        <p:nvGraphicFramePr>
          <p:cNvPr id="8" name="Table 7"/>
          <p:cNvGraphicFramePr>
            <a:graphicFrameLocks noGrp="1"/>
          </p:cNvGraphicFramePr>
          <p:nvPr>
            <p:extLst/>
          </p:nvPr>
        </p:nvGraphicFramePr>
        <p:xfrm>
          <a:off x="3660371" y="3948783"/>
          <a:ext cx="4444293" cy="2070907"/>
        </p:xfrm>
        <a:graphic>
          <a:graphicData uri="http://schemas.openxmlformats.org/drawingml/2006/table">
            <a:tbl>
              <a:tblPr firstRow="1" firstCol="1">
                <a:tableStyleId>{6E25E649-3F16-4E02-A733-19D2CDBF48F0}</a:tableStyleId>
              </a:tblPr>
              <a:tblGrid>
                <a:gridCol w="1664826">
                  <a:extLst>
                    <a:ext uri="{9D8B030D-6E8A-4147-A177-3AD203B41FA5}">
                      <a16:colId xmlns:a16="http://schemas.microsoft.com/office/drawing/2014/main" val="20000"/>
                    </a:ext>
                  </a:extLst>
                </a:gridCol>
                <a:gridCol w="2779467">
                  <a:extLst>
                    <a:ext uri="{9D8B030D-6E8A-4147-A177-3AD203B41FA5}">
                      <a16:colId xmlns:a16="http://schemas.microsoft.com/office/drawing/2014/main" val="20001"/>
                    </a:ext>
                  </a:extLst>
                </a:gridCol>
              </a:tblGrid>
              <a:tr h="392921">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a:ln>
                            <a:noFill/>
                          </a:ln>
                          <a:solidFill>
                            <a:schemeClr val="bg2"/>
                          </a:solidFill>
                          <a:effectLst/>
                          <a:latin typeface="Calibri" panose="020F0502020204030204" pitchFamily="34" charset="0"/>
                        </a:rPr>
                        <a:t>Sensitivity</a:t>
                      </a:r>
                      <a:endParaRPr kumimoji="0" lang="en-US" sz="2000" b="1" i="0" u="none" strike="noStrike" cap="none" normalizeH="0" baseline="0">
                        <a:ln>
                          <a:noFill/>
                        </a:ln>
                        <a:solidFill>
                          <a:schemeClr val="bg2"/>
                        </a:solidFill>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a:ln>
                          <a:noFill/>
                        </a:ln>
                        <a:solidFill>
                          <a:schemeClr val="bg2"/>
                        </a:solidFill>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1000">
                          <a:schemeClr val="accent4">
                            <a:lumMod val="75000"/>
                          </a:schemeClr>
                        </a:gs>
                        <a:gs pos="50000">
                          <a:schemeClr val="tx1">
                            <a:lumMod val="85000"/>
                          </a:schemeClr>
                        </a:gs>
                        <a:gs pos="99000">
                          <a:schemeClr val="accent4">
                            <a:lumMod val="75000"/>
                          </a:schemeClr>
                        </a:gs>
                      </a:gsLst>
                      <a:lin ang="0" scaled="0"/>
                    </a:gradFill>
                  </a:tcPr>
                </a:tc>
                <a:extLst>
                  <a:ext uri="{0D108BD9-81ED-4DB2-BD59-A6C34878D82A}">
                    <a16:rowId xmlns:a16="http://schemas.microsoft.com/office/drawing/2014/main" val="10000"/>
                  </a:ext>
                </a:extLst>
              </a:tr>
              <a:tr h="458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effectLst>
                            <a:outerShdw blurRad="38100" dist="38100" dir="2700000" algn="tl">
                              <a:srgbClr val="000000">
                                <a:alpha val="43137"/>
                              </a:srgbClr>
                            </a:outerShdw>
                          </a:effectLst>
                          <a:latin typeface="Calibri" panose="020F0502020204030204" pitchFamily="34" charset="0"/>
                        </a:rPr>
                        <a:t>CT</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rPr>
                        <a:t>75%</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6095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effectLst>
                            <a:outerShdw blurRad="38100" dist="38100" dir="2700000" algn="tl">
                              <a:srgbClr val="000000">
                                <a:alpha val="43137"/>
                              </a:srgbClr>
                            </a:outerShdw>
                          </a:effectLst>
                          <a:latin typeface="Calibri" panose="020F0502020204030204" pitchFamily="34" charset="0"/>
                        </a:rPr>
                        <a:t>SRS</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rPr>
                        <a:t>49%</a:t>
                      </a:r>
                      <a:endPar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6095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MRI</a:t>
                      </a:r>
                    </a:p>
                  </a:txBody>
                  <a:tcPr marL="68580" marR="68580"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95%</a:t>
                      </a: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137027212"/>
                  </a:ext>
                </a:extLst>
              </a:tr>
            </a:tbl>
          </a:graphicData>
        </a:graphic>
      </p:graphicFrame>
    </p:spTree>
    <p:extLst>
      <p:ext uri="{BB962C8B-B14F-4D97-AF65-F5344CB8AC3E}">
        <p14:creationId xmlns:p14="http://schemas.microsoft.com/office/powerpoint/2010/main" val="55827783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1951380" y="2139157"/>
            <a:ext cx="8249482" cy="3755877"/>
            <a:chOff x="569840" y="1724641"/>
            <a:chExt cx="10999309" cy="5007836"/>
          </a:xfrm>
        </p:grpSpPr>
        <p:grpSp>
          <p:nvGrpSpPr>
            <p:cNvPr id="16" name="Group 15"/>
            <p:cNvGrpSpPr/>
            <p:nvPr/>
          </p:nvGrpSpPr>
          <p:grpSpPr>
            <a:xfrm>
              <a:off x="569840" y="1724641"/>
              <a:ext cx="10999309" cy="1987827"/>
              <a:chOff x="344553" y="2451651"/>
              <a:chExt cx="10999309" cy="1987827"/>
            </a:xfrm>
          </p:grpSpPr>
          <p:grpSp>
            <p:nvGrpSpPr>
              <p:cNvPr id="10" name="Group 9"/>
              <p:cNvGrpSpPr/>
              <p:nvPr/>
            </p:nvGrpSpPr>
            <p:grpSpPr>
              <a:xfrm rot="10800000">
                <a:off x="344553" y="2451651"/>
                <a:ext cx="10999309" cy="1987827"/>
                <a:chOff x="371661" y="1486650"/>
                <a:chExt cx="10999309" cy="1987827"/>
              </a:xfrm>
            </p:grpSpPr>
            <p:sp>
              <p:nvSpPr>
                <p:cNvPr id="5" name="Rectangle 4"/>
                <p:cNvSpPr/>
                <p:nvPr/>
              </p:nvSpPr>
              <p:spPr>
                <a:xfrm>
                  <a:off x="5902036" y="1801091"/>
                  <a:ext cx="2189019" cy="1330036"/>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kern="0">
                    <a:solidFill>
                      <a:srgbClr val="FFFFFF"/>
                    </a:solidFill>
                    <a:latin typeface="Calibri" panose="020F0502020204030204" pitchFamily="34" charset="0"/>
                    <a:ea typeface="Tahoma"/>
                    <a:cs typeface="Tahoma"/>
                  </a:endParaRPr>
                </a:p>
              </p:txBody>
            </p:sp>
            <p:sp>
              <p:nvSpPr>
                <p:cNvPr id="8" name="Oval 7"/>
                <p:cNvSpPr/>
                <p:nvPr/>
              </p:nvSpPr>
              <p:spPr>
                <a:xfrm>
                  <a:off x="7523021" y="1486650"/>
                  <a:ext cx="3847949" cy="1987827"/>
                </a:xfrm>
                <a:prstGeom prst="ellipse">
                  <a:avLst/>
                </a:prstGeom>
                <a:solidFill>
                  <a:srgbClr val="FFC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kern="0">
                    <a:solidFill>
                      <a:srgbClr val="FFFFFF"/>
                    </a:solidFill>
                    <a:latin typeface="Calibri" panose="020F0502020204030204" pitchFamily="34" charset="0"/>
                    <a:ea typeface="Tahoma"/>
                    <a:cs typeface="Tahoma"/>
                  </a:endParaRPr>
                </a:p>
              </p:txBody>
            </p:sp>
            <p:sp>
              <p:nvSpPr>
                <p:cNvPr id="9" name="Flowchart: Direct Access Storage 8"/>
                <p:cNvSpPr/>
                <p:nvPr/>
              </p:nvSpPr>
              <p:spPr>
                <a:xfrm>
                  <a:off x="371661" y="1648690"/>
                  <a:ext cx="2953431" cy="1634836"/>
                </a:xfrm>
                <a:prstGeom prst="flowChartMagneticDrum">
                  <a:avLst/>
                </a:prstGeom>
                <a:solidFill>
                  <a:srgbClr val="CCFFCC"/>
                </a:solidFill>
                <a:ln>
                  <a:solidFill>
                    <a:schemeClr val="bg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kern="0">
                    <a:solidFill>
                      <a:srgbClr val="FFFFFF"/>
                    </a:solidFill>
                    <a:latin typeface="Calibri" panose="020F0502020204030204" pitchFamily="34" charset="0"/>
                    <a:ea typeface="Tahoma"/>
                    <a:cs typeface="Tahoma"/>
                  </a:endParaRPr>
                </a:p>
              </p:txBody>
            </p:sp>
            <p:sp>
              <p:nvSpPr>
                <p:cNvPr id="4" name="Rectangle 3"/>
                <p:cNvSpPr/>
                <p:nvPr/>
              </p:nvSpPr>
              <p:spPr>
                <a:xfrm>
                  <a:off x="2854036" y="2202873"/>
                  <a:ext cx="3048000" cy="52647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kern="0">
                    <a:solidFill>
                      <a:srgbClr val="FFFFFF"/>
                    </a:solidFill>
                    <a:latin typeface="Calibri" panose="020F0502020204030204" pitchFamily="34" charset="0"/>
                    <a:ea typeface="Tahoma"/>
                    <a:cs typeface="Tahoma"/>
                  </a:endParaRPr>
                </a:p>
              </p:txBody>
            </p:sp>
          </p:grpSp>
          <p:sp>
            <p:nvSpPr>
              <p:cNvPr id="7" name="TextBox 6"/>
              <p:cNvSpPr txBox="1"/>
              <p:nvPr/>
            </p:nvSpPr>
            <p:spPr>
              <a:xfrm>
                <a:off x="767085" y="3136851"/>
                <a:ext cx="2857380" cy="738664"/>
              </a:xfrm>
              <a:prstGeom prst="rect">
                <a:avLst/>
              </a:prstGeom>
              <a:noFill/>
            </p:spPr>
            <p:txBody>
              <a:bodyPr wrap="square" rtlCol="0">
                <a:spAutoFit/>
              </a:bodyPr>
              <a:lstStyle/>
              <a:p>
                <a:pPr algn="ctr" defTabSz="685800"/>
                <a:r>
                  <a:rPr lang="en-US" sz="1500" b="1" kern="0">
                    <a:solidFill>
                      <a:srgbClr val="000000"/>
                    </a:solidFill>
                    <a:latin typeface="Calibri" panose="020F0502020204030204" pitchFamily="34" charset="0"/>
                  </a:rPr>
                  <a:t>Therapeutic/Diagnostic Warhead</a:t>
                </a:r>
              </a:p>
            </p:txBody>
          </p:sp>
          <p:sp>
            <p:nvSpPr>
              <p:cNvPr id="13" name="TextBox 12"/>
              <p:cNvSpPr txBox="1"/>
              <p:nvPr/>
            </p:nvSpPr>
            <p:spPr>
              <a:xfrm>
                <a:off x="4315389" y="3136851"/>
                <a:ext cx="1165588" cy="738664"/>
              </a:xfrm>
              <a:prstGeom prst="rect">
                <a:avLst/>
              </a:prstGeom>
              <a:noFill/>
            </p:spPr>
            <p:txBody>
              <a:bodyPr wrap="square" rtlCol="0">
                <a:spAutoFit/>
              </a:bodyPr>
              <a:lstStyle/>
              <a:p>
                <a:pPr algn="ctr" defTabSz="685800"/>
                <a:r>
                  <a:rPr lang="en-US" sz="1500" b="1" kern="0">
                    <a:solidFill>
                      <a:srgbClr val="FFFFFF"/>
                    </a:solidFill>
                    <a:effectLst>
                      <a:outerShdw blurRad="38100" dist="38100" dir="2700000" algn="tl">
                        <a:srgbClr val="000000">
                          <a:alpha val="43137"/>
                        </a:srgbClr>
                      </a:outerShdw>
                    </a:effectLst>
                    <a:latin typeface="Calibri" panose="020F0502020204030204" pitchFamily="34" charset="0"/>
                  </a:rPr>
                  <a:t>Linker / Spacer</a:t>
                </a:r>
              </a:p>
            </p:txBody>
          </p:sp>
          <p:sp>
            <p:nvSpPr>
              <p:cNvPr id="14" name="TextBox 13"/>
              <p:cNvSpPr txBox="1"/>
              <p:nvPr/>
            </p:nvSpPr>
            <p:spPr>
              <a:xfrm>
                <a:off x="6208638" y="3275350"/>
                <a:ext cx="2155288" cy="430887"/>
              </a:xfrm>
              <a:prstGeom prst="rect">
                <a:avLst/>
              </a:prstGeom>
              <a:noFill/>
            </p:spPr>
            <p:txBody>
              <a:bodyPr wrap="square" rtlCol="0">
                <a:spAutoFit/>
              </a:bodyPr>
              <a:lstStyle/>
              <a:p>
                <a:pPr algn="ctr" defTabSz="685800"/>
                <a:r>
                  <a:rPr lang="en-US" sz="1500" b="1" kern="0">
                    <a:solidFill>
                      <a:srgbClr val="FFFFFF"/>
                    </a:solidFill>
                    <a:effectLst>
                      <a:outerShdw blurRad="38100" dist="38100" dir="2700000" algn="tl">
                        <a:srgbClr val="000000">
                          <a:alpha val="43137"/>
                        </a:srgbClr>
                      </a:outerShdw>
                    </a:effectLst>
                    <a:latin typeface="Calibri" panose="020F0502020204030204" pitchFamily="34" charset="0"/>
                  </a:rPr>
                  <a:t>Vector Molecule</a:t>
                </a:r>
              </a:p>
            </p:txBody>
          </p:sp>
          <p:sp>
            <p:nvSpPr>
              <p:cNvPr id="15" name="TextBox 14"/>
              <p:cNvSpPr txBox="1"/>
              <p:nvPr/>
            </p:nvSpPr>
            <p:spPr>
              <a:xfrm>
                <a:off x="9369288" y="3260899"/>
                <a:ext cx="1759227" cy="738664"/>
              </a:xfrm>
              <a:prstGeom prst="rect">
                <a:avLst/>
              </a:prstGeom>
              <a:noFill/>
            </p:spPr>
            <p:txBody>
              <a:bodyPr wrap="square" rtlCol="0">
                <a:spAutoFit/>
              </a:bodyPr>
              <a:lstStyle/>
              <a:p>
                <a:pPr algn="ctr" defTabSz="685800"/>
                <a:r>
                  <a:rPr lang="en-US" sz="1500" b="1" kern="0">
                    <a:solidFill>
                      <a:srgbClr val="000000"/>
                    </a:solidFill>
                    <a:latin typeface="Calibri" panose="020F0502020204030204" pitchFamily="34" charset="0"/>
                  </a:rPr>
                  <a:t>Targeting Ligand</a:t>
                </a:r>
              </a:p>
            </p:txBody>
          </p:sp>
        </p:grpSp>
        <p:sp>
          <p:nvSpPr>
            <p:cNvPr id="17" name="TextBox 16"/>
            <p:cNvSpPr txBox="1"/>
            <p:nvPr/>
          </p:nvSpPr>
          <p:spPr>
            <a:xfrm>
              <a:off x="8762696" y="3834053"/>
              <a:ext cx="2806452" cy="954108"/>
            </a:xfrm>
            <a:prstGeom prst="rect">
              <a:avLst/>
            </a:prstGeom>
            <a:noFill/>
          </p:spPr>
          <p:txBody>
            <a:bodyPr wrap="square" rtlCol="0">
              <a:spAutoFit/>
            </a:bodyPr>
            <a:lstStyle/>
            <a:p>
              <a:pPr algn="ctr" defTabSz="685800"/>
              <a:r>
                <a:rPr lang="en-US" sz="1350" b="1" u="sng" kern="0">
                  <a:solidFill>
                    <a:srgbClr val="FFFFFF"/>
                  </a:solidFill>
                  <a:latin typeface="Calibri" panose="020F0502020204030204" pitchFamily="34" charset="0"/>
                </a:rPr>
                <a:t>TARGET:</a:t>
              </a:r>
              <a:endParaRPr lang="en-US" sz="1350" b="1" kern="0">
                <a:solidFill>
                  <a:srgbClr val="FFFFFF"/>
                </a:solidFill>
                <a:latin typeface="Calibri" panose="020F0502020204030204" pitchFamily="34" charset="0"/>
              </a:endParaRPr>
            </a:p>
            <a:p>
              <a:pPr algn="ctr" defTabSz="685800"/>
              <a:r>
                <a:rPr lang="en-US" sz="1350" b="1" kern="0">
                  <a:solidFill>
                    <a:srgbClr val="FFFFFF"/>
                  </a:solidFill>
                  <a:latin typeface="Calibri" panose="020F0502020204030204" pitchFamily="34" charset="0"/>
                </a:rPr>
                <a:t>SSAs</a:t>
              </a:r>
            </a:p>
            <a:p>
              <a:pPr algn="ctr" defTabSz="685800"/>
              <a:endParaRPr lang="en-US" sz="1350" b="1" u="sng" kern="0">
                <a:solidFill>
                  <a:srgbClr val="FFFFFF"/>
                </a:solidFill>
                <a:latin typeface="Calibri" panose="020F0502020204030204" pitchFamily="34" charset="0"/>
              </a:endParaRPr>
            </a:p>
          </p:txBody>
        </p:sp>
        <p:sp>
          <p:nvSpPr>
            <p:cNvPr id="18" name="TextBox 17"/>
            <p:cNvSpPr txBox="1"/>
            <p:nvPr/>
          </p:nvSpPr>
          <p:spPr>
            <a:xfrm>
              <a:off x="6280623" y="3285380"/>
              <a:ext cx="2461895" cy="3447097"/>
            </a:xfrm>
            <a:prstGeom prst="rect">
              <a:avLst/>
            </a:prstGeom>
            <a:noFill/>
          </p:spPr>
          <p:txBody>
            <a:bodyPr wrap="square" rtlCol="0">
              <a:spAutoFit/>
            </a:bodyPr>
            <a:lstStyle/>
            <a:p>
              <a:pPr algn="ctr" defTabSz="685800"/>
              <a:r>
                <a:rPr lang="en-US" sz="1350" b="1" u="sng" kern="0">
                  <a:solidFill>
                    <a:srgbClr val="FFFFFF"/>
                  </a:solidFill>
                  <a:latin typeface="Calibri" panose="020F0502020204030204" pitchFamily="34" charset="0"/>
                </a:rPr>
                <a:t>MOLECULAR ADDRESS:</a:t>
              </a:r>
            </a:p>
            <a:p>
              <a:pPr algn="ctr" defTabSz="685800"/>
              <a:r>
                <a:rPr lang="en-US" sz="1350" b="1" kern="0">
                  <a:solidFill>
                    <a:srgbClr val="FFFFFF"/>
                  </a:solidFill>
                  <a:latin typeface="Calibri" panose="020F0502020204030204" pitchFamily="34" charset="0"/>
                </a:rPr>
                <a:t>Antibodies</a:t>
              </a:r>
            </a:p>
            <a:p>
              <a:pPr algn="ctr" defTabSz="685800"/>
              <a:r>
                <a:rPr lang="en-US" sz="1350" b="1" kern="0">
                  <a:solidFill>
                    <a:srgbClr val="FFFFFF"/>
                  </a:solidFill>
                  <a:latin typeface="Calibri" panose="020F0502020204030204" pitchFamily="34" charset="0"/>
                </a:rPr>
                <a:t>Minibodies</a:t>
              </a:r>
            </a:p>
            <a:p>
              <a:pPr algn="ctr" defTabSz="685800"/>
              <a:r>
                <a:rPr lang="en-US" sz="1350" b="1" kern="0">
                  <a:solidFill>
                    <a:srgbClr val="FFFFFF"/>
                  </a:solidFill>
                  <a:latin typeface="Calibri" panose="020F0502020204030204" pitchFamily="34" charset="0"/>
                </a:rPr>
                <a:t>Affibodies</a:t>
              </a:r>
            </a:p>
            <a:p>
              <a:pPr algn="ctr" defTabSz="685800"/>
              <a:r>
                <a:rPr lang="en-US" sz="1350" b="1" kern="0">
                  <a:solidFill>
                    <a:srgbClr val="FFFFFF"/>
                  </a:solidFill>
                  <a:latin typeface="Calibri" panose="020F0502020204030204" pitchFamily="34" charset="0"/>
                </a:rPr>
                <a:t>SHALs</a:t>
              </a:r>
            </a:p>
            <a:p>
              <a:pPr algn="ctr" defTabSz="685800"/>
              <a:r>
                <a:rPr lang="en-US" sz="1350" b="1" kern="0">
                  <a:solidFill>
                    <a:srgbClr val="FFFFFF"/>
                  </a:solidFill>
                  <a:latin typeface="Calibri" panose="020F0502020204030204" pitchFamily="34" charset="0"/>
                </a:rPr>
                <a:t>Aptamers</a:t>
              </a:r>
            </a:p>
            <a:p>
              <a:pPr algn="ctr" defTabSz="685800"/>
              <a:endParaRPr lang="en-US" sz="1350" b="1" kern="0">
                <a:solidFill>
                  <a:srgbClr val="FFFFFF"/>
                </a:solidFill>
                <a:latin typeface="Calibri" panose="020F0502020204030204" pitchFamily="34" charset="0"/>
              </a:endParaRPr>
            </a:p>
            <a:p>
              <a:pPr algn="ctr" defTabSz="685800"/>
              <a:r>
                <a:rPr lang="en-US" sz="1350" b="1" u="sng" kern="0">
                  <a:solidFill>
                    <a:srgbClr val="FFFFFF"/>
                  </a:solidFill>
                  <a:latin typeface="Calibri" panose="020F0502020204030204" pitchFamily="34" charset="0"/>
                </a:rPr>
                <a:t>REGULATORY PEPTIDES:</a:t>
              </a:r>
            </a:p>
            <a:p>
              <a:pPr algn="ctr" defTabSz="685800"/>
              <a:r>
                <a:rPr lang="en-US" sz="1350" b="1" kern="0">
                  <a:solidFill>
                    <a:srgbClr val="FFFFFF"/>
                  </a:solidFill>
                  <a:latin typeface="Calibri" panose="020F0502020204030204" pitchFamily="34" charset="0"/>
                </a:rPr>
                <a:t>Agonists</a:t>
              </a:r>
            </a:p>
            <a:p>
              <a:pPr algn="ctr" defTabSz="685800"/>
              <a:r>
                <a:rPr lang="en-US" sz="1350" b="1" kern="0">
                  <a:solidFill>
                    <a:srgbClr val="FFFFFF"/>
                  </a:solidFill>
                  <a:latin typeface="Calibri" panose="020F0502020204030204" pitchFamily="34" charset="0"/>
                </a:rPr>
                <a:t>Antagonists</a:t>
              </a:r>
            </a:p>
            <a:p>
              <a:pPr algn="ctr" defTabSz="685800"/>
              <a:r>
                <a:rPr lang="en-US" sz="1350" b="1" kern="0">
                  <a:solidFill>
                    <a:srgbClr val="FFFFFF"/>
                  </a:solidFill>
                  <a:latin typeface="Calibri" panose="020F0502020204030204" pitchFamily="34" charset="0"/>
                </a:rPr>
                <a:t>Amino acids</a:t>
              </a:r>
            </a:p>
          </p:txBody>
        </p:sp>
        <p:sp>
          <p:nvSpPr>
            <p:cNvPr id="19" name="TextBox 18"/>
            <p:cNvSpPr txBox="1"/>
            <p:nvPr/>
          </p:nvSpPr>
          <p:spPr>
            <a:xfrm>
              <a:off x="3978811" y="3557054"/>
              <a:ext cx="1848680" cy="3170098"/>
            </a:xfrm>
            <a:prstGeom prst="rect">
              <a:avLst/>
            </a:prstGeom>
            <a:noFill/>
          </p:spPr>
          <p:txBody>
            <a:bodyPr wrap="square" rtlCol="0">
              <a:spAutoFit/>
            </a:bodyPr>
            <a:lstStyle/>
            <a:p>
              <a:pPr algn="ctr" defTabSz="685800"/>
              <a:r>
                <a:rPr lang="en-US" sz="1350" b="1" i="1" kern="0">
                  <a:solidFill>
                    <a:srgbClr val="FFFFFF"/>
                  </a:solidFill>
                  <a:latin typeface="Calibri" panose="020F0502020204030204" pitchFamily="34" charset="0"/>
                </a:rPr>
                <a:t>Stable in circulation but permit drug release following endocytosis into a target cell</a:t>
              </a:r>
            </a:p>
            <a:p>
              <a:pPr algn="ctr" defTabSz="685800"/>
              <a:endParaRPr lang="en-US" sz="1350" b="1" i="1" kern="0">
                <a:solidFill>
                  <a:srgbClr val="FFFFFF"/>
                </a:solidFill>
                <a:latin typeface="Calibri" panose="020F0502020204030204" pitchFamily="34" charset="0"/>
              </a:endParaRPr>
            </a:p>
            <a:p>
              <a:pPr algn="ctr" defTabSz="685800"/>
              <a:r>
                <a:rPr lang="en-US" sz="1350" b="1" i="1" kern="0">
                  <a:solidFill>
                    <a:srgbClr val="FFFFFF"/>
                  </a:solidFill>
                  <a:latin typeface="Calibri" panose="020F0502020204030204" pitchFamily="34" charset="0"/>
                </a:rPr>
                <a:t>PK and biodistribution modifier</a:t>
              </a:r>
            </a:p>
          </p:txBody>
        </p:sp>
        <p:sp>
          <p:nvSpPr>
            <p:cNvPr id="21" name="TextBox 20"/>
            <p:cNvSpPr txBox="1"/>
            <p:nvPr/>
          </p:nvSpPr>
          <p:spPr>
            <a:xfrm>
              <a:off x="838200" y="4111052"/>
              <a:ext cx="3166063" cy="1692771"/>
            </a:xfrm>
            <a:prstGeom prst="rect">
              <a:avLst/>
            </a:prstGeom>
            <a:noFill/>
          </p:spPr>
          <p:txBody>
            <a:bodyPr wrap="square" rtlCol="0">
              <a:spAutoFit/>
            </a:bodyPr>
            <a:lstStyle/>
            <a:p>
              <a:pPr algn="ctr" defTabSz="685800"/>
              <a:r>
                <a:rPr lang="en-US" sz="1350" b="1" u="sng" kern="0">
                  <a:solidFill>
                    <a:srgbClr val="FFFFFF"/>
                  </a:solidFill>
                  <a:latin typeface="Calibri" panose="020F0502020204030204" pitchFamily="34" charset="0"/>
                </a:rPr>
                <a:t>REPORTING UNIT:</a:t>
              </a:r>
            </a:p>
            <a:p>
              <a:pPr algn="ctr" defTabSz="685800"/>
              <a:r>
                <a:rPr lang="en-US" sz="1350" b="1" kern="0" baseline="30000">
                  <a:solidFill>
                    <a:srgbClr val="FFFFFF"/>
                  </a:solidFill>
                  <a:latin typeface="Calibri" panose="020F0502020204030204" pitchFamily="34" charset="0"/>
                </a:rPr>
                <a:t>99m</a:t>
              </a:r>
              <a:r>
                <a:rPr lang="en-US" sz="1350" b="1" kern="0">
                  <a:solidFill>
                    <a:srgbClr val="FFFFFF"/>
                  </a:solidFill>
                  <a:latin typeface="Calibri" panose="020F0502020204030204" pitchFamily="34" charset="0"/>
                </a:rPr>
                <a:t>Tc, </a:t>
              </a:r>
              <a:r>
                <a:rPr lang="en-US" sz="1350" b="1" kern="0" baseline="30000">
                  <a:solidFill>
                    <a:srgbClr val="FFFFFF"/>
                  </a:solidFill>
                  <a:latin typeface="Calibri" panose="020F0502020204030204" pitchFamily="34" charset="0"/>
                </a:rPr>
                <a:t>111</a:t>
              </a:r>
              <a:r>
                <a:rPr lang="en-US" sz="1350" b="1" kern="0">
                  <a:solidFill>
                    <a:srgbClr val="FFFFFF"/>
                  </a:solidFill>
                  <a:latin typeface="Calibri" panose="020F0502020204030204" pitchFamily="34" charset="0"/>
                </a:rPr>
                <a:t>In, </a:t>
              </a:r>
              <a:r>
                <a:rPr lang="en-US" sz="1350" b="1" kern="0" baseline="30000">
                  <a:solidFill>
                    <a:srgbClr val="FFFFFF"/>
                  </a:solidFill>
                  <a:latin typeface="Calibri" panose="020F0502020204030204" pitchFamily="34" charset="0"/>
                </a:rPr>
                <a:t>67</a:t>
              </a:r>
              <a:r>
                <a:rPr lang="en-US" sz="1350" b="1" kern="0">
                  <a:solidFill>
                    <a:srgbClr val="FFFFFF"/>
                  </a:solidFill>
                  <a:latin typeface="Calibri" panose="020F0502020204030204" pitchFamily="34" charset="0"/>
                </a:rPr>
                <a:t>Ga </a:t>
              </a:r>
              <a:r>
                <a:rPr lang="en-US" sz="1350" b="1" kern="0" baseline="30000">
                  <a:solidFill>
                    <a:srgbClr val="FFFFFF"/>
                  </a:solidFill>
                  <a:latin typeface="Calibri" panose="020F0502020204030204" pitchFamily="34" charset="0"/>
                </a:rPr>
                <a:t>68</a:t>
              </a:r>
              <a:r>
                <a:rPr lang="en-US" sz="1350" b="1" kern="0">
                  <a:solidFill>
                    <a:srgbClr val="FFFFFF"/>
                  </a:solidFill>
                  <a:latin typeface="Calibri" panose="020F0502020204030204" pitchFamily="34" charset="0"/>
                </a:rPr>
                <a:t>Ga</a:t>
              </a:r>
            </a:p>
            <a:p>
              <a:pPr algn="ctr" defTabSz="685800"/>
              <a:endParaRPr lang="en-US" sz="1350" b="1" kern="0" baseline="30000">
                <a:solidFill>
                  <a:srgbClr val="FFFFFF"/>
                </a:solidFill>
                <a:latin typeface="Calibri" panose="020F0502020204030204" pitchFamily="34" charset="0"/>
              </a:endParaRPr>
            </a:p>
            <a:p>
              <a:pPr algn="ctr" defTabSz="685800"/>
              <a:endParaRPr lang="en-US" sz="1350" b="1" kern="0">
                <a:solidFill>
                  <a:srgbClr val="FFFFFF"/>
                </a:solidFill>
                <a:latin typeface="Calibri" panose="020F0502020204030204" pitchFamily="34" charset="0"/>
              </a:endParaRPr>
            </a:p>
            <a:p>
              <a:pPr algn="ctr" defTabSz="685800"/>
              <a:r>
                <a:rPr lang="en-US" sz="1350" b="1" u="sng" kern="0">
                  <a:solidFill>
                    <a:srgbClr val="FFFFFF"/>
                  </a:solidFill>
                  <a:latin typeface="Calibri" panose="020F0502020204030204" pitchFamily="34" charset="0"/>
                </a:rPr>
                <a:t>CYTOTOXIC UNIT:</a:t>
              </a:r>
            </a:p>
            <a:p>
              <a:pPr algn="ctr" defTabSz="685800"/>
              <a:r>
                <a:rPr lang="en-US" sz="1350" b="1" kern="0" baseline="30000">
                  <a:solidFill>
                    <a:srgbClr val="FFFFFF"/>
                  </a:solidFill>
                  <a:latin typeface="Calibri" panose="020F0502020204030204" pitchFamily="34" charset="0"/>
                </a:rPr>
                <a:t>90</a:t>
              </a:r>
              <a:r>
                <a:rPr lang="en-US" sz="1350" b="1" kern="0">
                  <a:solidFill>
                    <a:srgbClr val="FFFFFF"/>
                  </a:solidFill>
                  <a:latin typeface="Calibri" panose="020F0502020204030204" pitchFamily="34" charset="0"/>
                </a:rPr>
                <a:t>Y, </a:t>
              </a:r>
              <a:r>
                <a:rPr lang="en-US" sz="1350" b="1" kern="0" baseline="30000">
                  <a:solidFill>
                    <a:srgbClr val="FFFFFF"/>
                  </a:solidFill>
                  <a:latin typeface="Calibri" panose="020F0502020204030204" pitchFamily="34" charset="0"/>
                </a:rPr>
                <a:t>177</a:t>
              </a:r>
              <a:r>
                <a:rPr lang="en-US" sz="1350" b="1" kern="0">
                  <a:solidFill>
                    <a:srgbClr val="FFFFFF"/>
                  </a:solidFill>
                  <a:latin typeface="Calibri" panose="020F0502020204030204" pitchFamily="34" charset="0"/>
                </a:rPr>
                <a:t>Lu</a:t>
              </a:r>
            </a:p>
          </p:txBody>
        </p:sp>
      </p:grpSp>
      <p:sp>
        <p:nvSpPr>
          <p:cNvPr id="2" name="TextBox 1"/>
          <p:cNvSpPr txBox="1"/>
          <p:nvPr/>
        </p:nvSpPr>
        <p:spPr>
          <a:xfrm>
            <a:off x="1786270" y="1"/>
            <a:ext cx="10405730" cy="1077218"/>
          </a:xfrm>
          <a:prstGeom prst="rect">
            <a:avLst/>
          </a:prstGeom>
          <a:noFill/>
        </p:spPr>
        <p:txBody>
          <a:bodyPr wrap="square" rtlCol="0">
            <a:spAutoFit/>
          </a:bodyPr>
          <a:lstStyle/>
          <a:p>
            <a:pPr algn="ctr"/>
            <a:r>
              <a:rPr lang="en-US" sz="3200" dirty="0">
                <a:solidFill>
                  <a:srgbClr val="FFFF99"/>
                </a:solidFill>
                <a:effectLst>
                  <a:outerShdw blurRad="38100" dist="38100" dir="2700000" algn="tl">
                    <a:srgbClr val="000000">
                      <a:alpha val="43137"/>
                    </a:srgbClr>
                  </a:outerShdw>
                </a:effectLst>
                <a:latin typeface="Calibri" panose="020F0502020204030204" pitchFamily="34" charset="0"/>
              </a:rPr>
              <a:t>Flexibility of Targeted Delivery of Conjugates </a:t>
            </a:r>
          </a:p>
          <a:p>
            <a:pPr algn="ctr"/>
            <a:r>
              <a:rPr lang="en-US" sz="3200" dirty="0">
                <a:solidFill>
                  <a:srgbClr val="FFFF99"/>
                </a:solidFill>
                <a:effectLst>
                  <a:outerShdw blurRad="38100" dist="38100" dir="2700000" algn="tl">
                    <a:srgbClr val="000000">
                      <a:alpha val="43137"/>
                    </a:srgbClr>
                  </a:outerShdw>
                </a:effectLst>
                <a:latin typeface="Calibri" panose="020F0502020204030204" pitchFamily="34" charset="0"/>
              </a:rPr>
              <a:t>to the Somatostatin Receptors </a:t>
            </a:r>
          </a:p>
        </p:txBody>
      </p:sp>
    </p:spTree>
    <p:extLst>
      <p:ext uri="{BB962C8B-B14F-4D97-AF65-F5344CB8AC3E}">
        <p14:creationId xmlns:p14="http://schemas.microsoft.com/office/powerpoint/2010/main" val="3640368451"/>
      </p:ext>
    </p:extLst>
  </p:cSld>
  <p:clrMapOvr>
    <a:masterClrMapping/>
  </p:clrMapOvr>
</p:sld>
</file>

<file path=ppt/theme/_rels/them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theme1.xml><?xml version="1.0" encoding="utf-8"?>
<a:theme xmlns:a="http://schemas.openxmlformats.org/drawingml/2006/main" name="12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Median">
  <a:themeElements>
    <a:clrScheme name="Custom 1">
      <a:dk1>
        <a:sysClr val="windowText" lastClr="000000"/>
      </a:dk1>
      <a:lt1>
        <a:sysClr val="window" lastClr="FFFFFF"/>
      </a:lt1>
      <a:dk2>
        <a:srgbClr val="3F3F3F"/>
      </a:dk2>
      <a:lt2>
        <a:srgbClr val="E7DEC9"/>
      </a:lt2>
      <a:accent1>
        <a:srgbClr val="3891A7"/>
      </a:accent1>
      <a:accent2>
        <a:srgbClr val="990033"/>
      </a:accent2>
      <a:accent3>
        <a:srgbClr val="C32D2E"/>
      </a:accent3>
      <a:accent4>
        <a:srgbClr val="84AA33"/>
      </a:accent4>
      <a:accent5>
        <a:srgbClr val="7F7F7F"/>
      </a:accent5>
      <a:accent6>
        <a:srgbClr val="475A8D"/>
      </a:accent6>
      <a:hlink>
        <a:srgbClr val="8DC765"/>
      </a:hlink>
      <a:folHlink>
        <a:srgbClr val="AA8A1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1.xml><?xml version="1.0" encoding="utf-8"?>
<a:theme xmlns:a="http://schemas.openxmlformats.org/drawingml/2006/main" name="1_Median">
  <a:themeElements>
    <a:clrScheme name="Custom 1">
      <a:dk1>
        <a:sysClr val="windowText" lastClr="000000"/>
      </a:dk1>
      <a:lt1>
        <a:sysClr val="window" lastClr="FFFFFF"/>
      </a:lt1>
      <a:dk2>
        <a:srgbClr val="7F7F7F"/>
      </a:dk2>
      <a:lt2>
        <a:srgbClr val="E7DEC9"/>
      </a:lt2>
      <a:accent1>
        <a:srgbClr val="3891A7"/>
      </a:accent1>
      <a:accent2>
        <a:srgbClr val="990033"/>
      </a:accent2>
      <a:accent3>
        <a:srgbClr val="C32D2E"/>
      </a:accent3>
      <a:accent4>
        <a:srgbClr val="84AA33"/>
      </a:accent4>
      <a:accent5>
        <a:srgbClr val="7F7F7F"/>
      </a:accent5>
      <a:accent6>
        <a:srgbClr val="475A8D"/>
      </a:accent6>
      <a:hlink>
        <a:srgbClr val="8DC765"/>
      </a:hlink>
      <a:folHlink>
        <a:srgbClr val="AA8A1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2.xml><?xml version="1.0" encoding="utf-8"?>
<a:theme xmlns:a="http://schemas.openxmlformats.org/drawingml/2006/main" name="19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esentation1">
  <a:themeElements>
    <a:clrScheme name="Presentation1 13">
      <a:dk1>
        <a:srgbClr val="808080"/>
      </a:dk1>
      <a:lt1>
        <a:srgbClr val="FFFFFF"/>
      </a:lt1>
      <a:dk2>
        <a:srgbClr val="000099"/>
      </a:dk2>
      <a:lt2>
        <a:srgbClr val="FFFF00"/>
      </a:lt2>
      <a:accent1>
        <a:srgbClr val="BBE0E3"/>
      </a:accent1>
      <a:accent2>
        <a:srgbClr val="0099FF"/>
      </a:accent2>
      <a:accent3>
        <a:srgbClr val="AAAACA"/>
      </a:accent3>
      <a:accent4>
        <a:srgbClr val="DADADA"/>
      </a:accent4>
      <a:accent5>
        <a:srgbClr val="DAEDEF"/>
      </a:accent5>
      <a:accent6>
        <a:srgbClr val="008AE7"/>
      </a:accent6>
      <a:hlink>
        <a:srgbClr val="009999"/>
      </a:hlink>
      <a:folHlink>
        <a:srgbClr val="99CC00"/>
      </a:folHlink>
    </a:clrScheme>
    <a:fontScheme name="Presentation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4670" cap="flat" cmpd="sng" algn="in">
          <a:solidFill>
            <a:schemeClr val="tx1"/>
          </a:solidFill>
          <a:prstDash val="solid"/>
          <a:round/>
          <a:headEnd type="none" w="med" len="med"/>
          <a:tailEnd type="none" w="med" len="med"/>
        </a:ln>
        <a:effectLst/>
      </a:spPr>
      <a:bodyPr rot="10800000" vert="horz" wrap="non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4670" cap="flat" cmpd="sng" algn="in">
          <a:solidFill>
            <a:schemeClr val="tx1"/>
          </a:solidFill>
          <a:prstDash val="solid"/>
          <a:round/>
          <a:headEnd type="none" w="med" len="med"/>
          <a:tailEnd type="none" w="med" len="med"/>
        </a:ln>
        <a:effectLst/>
      </a:spPr>
      <a:bodyPr rot="10800000" vert="horz" wrap="non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Narrow" pitchFamily="34" charset="0"/>
          </a:defRPr>
        </a:defPPr>
      </a:lstStyle>
    </a:lnDef>
  </a:objectDefaults>
  <a:extraClrSchemeLst>
    <a:extraClrScheme>
      <a:clrScheme name="Presentation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tion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tion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tion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tion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tion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tion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tion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tion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tion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tion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tion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resentation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tion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tion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tion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tion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tion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tion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tion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tion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tion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tion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tion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resentation1 13">
        <a:dk1>
          <a:srgbClr val="808080"/>
        </a:dk1>
        <a:lt1>
          <a:srgbClr val="FFFFFF"/>
        </a:lt1>
        <a:dk2>
          <a:srgbClr val="000099"/>
        </a:dk2>
        <a:lt2>
          <a:srgbClr val="FFFF00"/>
        </a:lt2>
        <a:accent1>
          <a:srgbClr val="BBE0E3"/>
        </a:accent1>
        <a:accent2>
          <a:srgbClr val="0099FF"/>
        </a:accent2>
        <a:accent3>
          <a:srgbClr val="AAAACA"/>
        </a:accent3>
        <a:accent4>
          <a:srgbClr val="DADADA"/>
        </a:accent4>
        <a:accent5>
          <a:srgbClr val="DAEDEF"/>
        </a:accent5>
        <a:accent6>
          <a:srgbClr val="008AE7"/>
        </a:accent6>
        <a:hlink>
          <a:srgbClr val="009999"/>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3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7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5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Office Theme">
  <a:themeElements>
    <a:clrScheme name="Custom 1">
      <a:dk1>
        <a:sysClr val="windowText" lastClr="000000"/>
      </a:dk1>
      <a:lt1>
        <a:sysClr val="window" lastClr="FFFFFF"/>
      </a:lt1>
      <a:dk2>
        <a:srgbClr val="003874"/>
      </a:dk2>
      <a:lt2>
        <a:srgbClr val="939597"/>
      </a:lt2>
      <a:accent1>
        <a:srgbClr val="008CCF"/>
      </a:accent1>
      <a:accent2>
        <a:srgbClr val="0B4055"/>
      </a:accent2>
      <a:accent3>
        <a:srgbClr val="A79165"/>
      </a:accent3>
      <a:accent4>
        <a:srgbClr val="63A5B4"/>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12700">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4_Office Theme">
  <a:themeElements>
    <a:clrScheme name="Custom 1">
      <a:dk1>
        <a:sysClr val="windowText" lastClr="000000"/>
      </a:dk1>
      <a:lt1>
        <a:sysClr val="window" lastClr="FFFFFF"/>
      </a:lt1>
      <a:dk2>
        <a:srgbClr val="003874"/>
      </a:dk2>
      <a:lt2>
        <a:srgbClr val="939597"/>
      </a:lt2>
      <a:accent1>
        <a:srgbClr val="008CCF"/>
      </a:accent1>
      <a:accent2>
        <a:srgbClr val="0B4055"/>
      </a:accent2>
      <a:accent3>
        <a:srgbClr val="A79165"/>
      </a:accent3>
      <a:accent4>
        <a:srgbClr val="63A5B4"/>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12700">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4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Custom 1">
    <a:dk1>
      <a:sysClr val="windowText" lastClr="000000"/>
    </a:dk1>
    <a:lt1>
      <a:sysClr val="window" lastClr="FFFFFF"/>
    </a:lt1>
    <a:dk2>
      <a:srgbClr val="3F3F3F"/>
    </a:dk2>
    <a:lt2>
      <a:srgbClr val="E7DEC9"/>
    </a:lt2>
    <a:accent1>
      <a:srgbClr val="3891A7"/>
    </a:accent1>
    <a:accent2>
      <a:srgbClr val="990033"/>
    </a:accent2>
    <a:accent3>
      <a:srgbClr val="C32D2E"/>
    </a:accent3>
    <a:accent4>
      <a:srgbClr val="84AA33"/>
    </a:accent4>
    <a:accent5>
      <a:srgbClr val="7F7F7F"/>
    </a:accent5>
    <a:accent6>
      <a:srgbClr val="475A8D"/>
    </a:accent6>
    <a:hlink>
      <a:srgbClr val="8DC765"/>
    </a:hlink>
    <a:folHlink>
      <a:srgbClr val="AA8A14"/>
    </a:folHlink>
  </a:clrScheme>
</a:themeOverride>
</file>

<file path=ppt/theme/themeOverride2.xml><?xml version="1.0" encoding="utf-8"?>
<a:themeOverride xmlns:a="http://schemas.openxmlformats.org/drawingml/2006/main">
  <a:clrScheme name="Custom 1">
    <a:dk1>
      <a:sysClr val="windowText" lastClr="000000"/>
    </a:dk1>
    <a:lt1>
      <a:sysClr val="window" lastClr="FFFFFF"/>
    </a:lt1>
    <a:dk2>
      <a:srgbClr val="7F7F7F"/>
    </a:dk2>
    <a:lt2>
      <a:srgbClr val="E7DEC9"/>
    </a:lt2>
    <a:accent1>
      <a:srgbClr val="3891A7"/>
    </a:accent1>
    <a:accent2>
      <a:srgbClr val="990033"/>
    </a:accent2>
    <a:accent3>
      <a:srgbClr val="C32D2E"/>
    </a:accent3>
    <a:accent4>
      <a:srgbClr val="84AA33"/>
    </a:accent4>
    <a:accent5>
      <a:srgbClr val="7F7F7F"/>
    </a:accent5>
    <a:accent6>
      <a:srgbClr val="475A8D"/>
    </a:accent6>
    <a:hlink>
      <a:srgbClr val="8DC765"/>
    </a:hlink>
    <a:folHlink>
      <a:srgbClr val="AA8A14"/>
    </a:folHlink>
  </a:clrScheme>
</a:themeOverride>
</file>

<file path=docProps/app.xml><?xml version="1.0" encoding="utf-8"?>
<Properties xmlns="http://schemas.openxmlformats.org/officeDocument/2006/extended-properties" xmlns:vt="http://schemas.openxmlformats.org/officeDocument/2006/docPropsVTypes">
  <Template/>
  <TotalTime>46191</TotalTime>
  <Words>13927</Words>
  <Application>Microsoft Office PowerPoint</Application>
  <PresentationFormat>Widescreen</PresentationFormat>
  <Paragraphs>2745</Paragraphs>
  <Slides>211</Slides>
  <Notes>72</Notes>
  <HiddenSlides>0</HiddenSlides>
  <MMClips>0</MMClips>
  <ScaleCrop>false</ScaleCrop>
  <HeadingPairs>
    <vt:vector size="8" baseType="variant">
      <vt:variant>
        <vt:lpstr>Fonts Used</vt:lpstr>
      </vt:variant>
      <vt:variant>
        <vt:i4>23</vt:i4>
      </vt:variant>
      <vt:variant>
        <vt:lpstr>Theme</vt:lpstr>
      </vt:variant>
      <vt:variant>
        <vt:i4>12</vt:i4>
      </vt:variant>
      <vt:variant>
        <vt:lpstr>Embedded OLE Servers</vt:lpstr>
      </vt:variant>
      <vt:variant>
        <vt:i4>2</vt:i4>
      </vt:variant>
      <vt:variant>
        <vt:lpstr>Slide Titles</vt:lpstr>
      </vt:variant>
      <vt:variant>
        <vt:i4>211</vt:i4>
      </vt:variant>
    </vt:vector>
  </HeadingPairs>
  <TitlesOfParts>
    <vt:vector size="248" baseType="lpstr">
      <vt:lpstr>MS PGothic</vt:lpstr>
      <vt:lpstr>MS PGothic</vt:lpstr>
      <vt:lpstr>SimSun</vt:lpstr>
      <vt:lpstr>Arial</vt:lpstr>
      <vt:lpstr>Arial Black</vt:lpstr>
      <vt:lpstr>Arial Bold</vt:lpstr>
      <vt:lpstr>Arial Narrow</vt:lpstr>
      <vt:lpstr>Calibri</vt:lpstr>
      <vt:lpstr>Calibri Light</vt:lpstr>
      <vt:lpstr>Lucida Sans</vt:lpstr>
      <vt:lpstr>Monotype Sorts</vt:lpstr>
      <vt:lpstr>msgothic</vt:lpstr>
      <vt:lpstr>News Gothic MT</vt:lpstr>
      <vt:lpstr>Symbol</vt:lpstr>
      <vt:lpstr>Tahoma</vt:lpstr>
      <vt:lpstr>Times</vt:lpstr>
      <vt:lpstr>Times New Roman</vt:lpstr>
      <vt:lpstr>Tw Cen MT</vt:lpstr>
      <vt:lpstr>Verdana</vt:lpstr>
      <vt:lpstr>Wingdings</vt:lpstr>
      <vt:lpstr>Wingdings 2</vt:lpstr>
      <vt:lpstr>Wingdings 3</vt:lpstr>
      <vt:lpstr>ヒラギノ角ゴ Pro W3</vt:lpstr>
      <vt:lpstr>12_dcri_slides_template</vt:lpstr>
      <vt:lpstr>Presentation1</vt:lpstr>
      <vt:lpstr>13_dcri_slides_template</vt:lpstr>
      <vt:lpstr>17_dcri_slides_template</vt:lpstr>
      <vt:lpstr>15_dcri_slides_template</vt:lpstr>
      <vt:lpstr>3_Office Theme</vt:lpstr>
      <vt:lpstr>4_Office Theme</vt:lpstr>
      <vt:lpstr>2_Office Theme</vt:lpstr>
      <vt:lpstr>14_dcri_slides_template</vt:lpstr>
      <vt:lpstr>Median</vt:lpstr>
      <vt:lpstr>1_Median</vt:lpstr>
      <vt:lpstr>19_dcri_slides_template</vt:lpstr>
      <vt:lpstr>Microsoft Excel Chart</vt:lpstr>
      <vt:lpstr>Worksheet</vt:lpstr>
      <vt:lpstr>PowerPoint Presentation</vt:lpstr>
      <vt:lpstr>PowerPoint Presentation</vt:lpstr>
      <vt:lpstr> CME-certified symposium jointly provided by the University of Massachusetts Medical School and CMEducation Resources, LLC  Commercial Support: Supported by an independent educational grant from Ipsen.  Faculty disclosures: Listed in program materials  This CME activity may include discussions of off-label or unapproved uses of specific agents   </vt:lpstr>
      <vt:lpstr>PowerPoint Presentation</vt:lpstr>
      <vt:lpstr>PowerPoint Presentation</vt:lpstr>
      <vt:lpstr>GEP-NET Overview </vt:lpstr>
      <vt:lpstr>GEP-NET Overview </vt:lpstr>
      <vt:lpstr>PowerPoint Presentation</vt:lpstr>
      <vt:lpstr>Perspectives on Chemotherapy for GEP-NET</vt:lpstr>
      <vt:lpstr>Perspectives on Systemic Therapy for GEP-NET</vt:lpstr>
      <vt:lpstr>Approved Systemic Therapies for GEP-NETs</vt:lpstr>
      <vt:lpstr>Clinical Challenges  for Treatment and Sequencing Therapy for NETs</vt:lpstr>
      <vt:lpstr>PowerPoint Presentation</vt:lpstr>
      <vt:lpstr>PowerPoint Presentation</vt:lpstr>
      <vt:lpstr>PowerPoint Presentation</vt:lpstr>
      <vt:lpstr>PowerPoint Presentation</vt:lpstr>
      <vt:lpstr>Autopsy studies</vt:lpstr>
      <vt:lpstr>Prevalence of GEP-NET</vt:lpstr>
      <vt:lpstr>Classification of NET by Site</vt:lpstr>
      <vt:lpstr>Diagnosis and initial workup</vt:lpstr>
      <vt:lpstr>Grading of NETs</vt:lpstr>
      <vt:lpstr>Grading of NETs</vt:lpstr>
      <vt:lpstr>Functional Carcinoids</vt:lpstr>
      <vt:lpstr>Functional pNETs</vt:lpstr>
      <vt:lpstr>Survival: Stage and Primary Site  G1/G2 NETs by SEER Historic Staging System</vt:lpstr>
      <vt:lpstr>Management of Carcinoid</vt:lpstr>
      <vt:lpstr>Management of pNET</vt:lpstr>
      <vt:lpstr>Trend in OS for advanced pNET Survival from Diagnosis in SEER Database in Months</vt:lpstr>
      <vt:lpstr>Trend in OS for carcinoids Survival from Diagnosis in SEER Database in Years</vt:lpstr>
      <vt:lpstr> NETs: cancer to chronic disease!</vt:lpstr>
      <vt:lpstr>PowerPoint Presentation</vt:lpstr>
      <vt:lpstr>PowerPoint Presentation</vt:lpstr>
      <vt:lpstr>PowerPoint Presentation</vt:lpstr>
      <vt:lpstr>PowerPoint Presentation</vt:lpstr>
      <vt:lpstr>Much Progress Had Been Made  Through Level-1 Evidence</vt:lpstr>
      <vt:lpstr>PowerPoint Presentation</vt:lpstr>
      <vt:lpstr>Paradigm Changing  MEDICAL Therapy</vt:lpstr>
      <vt:lpstr>Paradigm Changing  MEDICAL Therapy</vt:lpstr>
      <vt:lpstr>PowerPoint Presentation</vt:lpstr>
      <vt:lpstr>Streptozocin was evaluated in RCT showing improved TTP or OS in PNETs</vt:lpstr>
      <vt:lpstr>PowerPoint Presentation</vt:lpstr>
      <vt:lpstr>PowerPoint Presentation</vt:lpstr>
      <vt:lpstr>Paradigm Changing  MEDICAL Therapy</vt:lpstr>
      <vt:lpstr>PowerPoint Presentation</vt:lpstr>
      <vt:lpstr>Lanreotide Depot (SomatulineTM) 120 mg IMPROVED PFS in  GEP-NETs</vt:lpstr>
      <vt:lpstr>PowerPoint Presentation</vt:lpstr>
      <vt:lpstr>PowerPoint Presentation</vt:lpstr>
      <vt:lpstr>Paradigm Changing  MEDICAL Therapy</vt:lpstr>
      <vt:lpstr>PowerPoint Presentation</vt:lpstr>
      <vt:lpstr>Sunitinib 37.5 mg Improved  PFS in PNETs with  Progressive Disease</vt:lpstr>
      <vt:lpstr>PowerPoint Presentation</vt:lpstr>
      <vt:lpstr>PowerPoint Presentation</vt:lpstr>
      <vt:lpstr>PowerPoint Presentation</vt:lpstr>
      <vt:lpstr>Everolimus 10 mg Improved PFS in PNETs and Carcinoid Tumors with Progressive Disease</vt:lpstr>
      <vt:lpstr>PowerPoint Presentation</vt:lpstr>
      <vt:lpstr>PowerPoint Presentation</vt:lpstr>
      <vt:lpstr>PowerPoint Presentation</vt:lpstr>
      <vt:lpstr>Practice Changing Pivotal Randomized Placebo Control Phase III Study</vt:lpstr>
      <vt:lpstr>Phase III CLARINET:  Baseline Characteristics</vt:lpstr>
      <vt:lpstr>Phase III CLARINET:  Results</vt:lpstr>
      <vt:lpstr>PowerPoint Presentation</vt:lpstr>
      <vt:lpstr>Phase III Sunitinib:  Study Design</vt:lpstr>
      <vt:lpstr>Phase III Sunitinib:  Results</vt:lpstr>
      <vt:lpstr>Phase III RADIANT3:  Study Design</vt:lpstr>
      <vt:lpstr>Phase III RADIANT3:  Results</vt:lpstr>
      <vt:lpstr>Phase III RADIANT4:  Study Design</vt:lpstr>
      <vt:lpstr>Phase III RADIANT4:  Results</vt:lpstr>
      <vt:lpstr>PowerPoint Presentation</vt:lpstr>
      <vt:lpstr>Paradigm Changing  RADIONUCLIDE Therapy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Unresectable/Metastatic Pancreatic NET</vt:lpstr>
      <vt:lpstr>PowerPoint Presentation</vt:lpstr>
      <vt:lpstr>PowerPoint Presentation</vt:lpstr>
      <vt:lpstr>PowerPoint Presentation</vt:lpstr>
      <vt:lpstr>PowerPoint Presentation</vt:lpstr>
      <vt:lpstr>PowerPoint Presentation</vt:lpstr>
      <vt:lpstr>PowerPoint Presentation</vt:lpstr>
      <vt:lpstr>Outline</vt:lpstr>
      <vt:lpstr>Somatostatin Receptors: Targets for diagnostics and therapeutics</vt:lpstr>
      <vt:lpstr>Somatostatin Receptors</vt:lpstr>
      <vt:lpstr>Downstream Signaling Pathways Modulated by Somatostatin Receptors</vt:lpstr>
      <vt:lpstr>Analogues of Somatostatin</vt:lpstr>
      <vt:lpstr>Differential Targeting Somatostatin Receptors</vt:lpstr>
      <vt:lpstr>Theranostics = Diagnostic + Therapeutic</vt:lpstr>
      <vt:lpstr>PowerPoint Presentation</vt:lpstr>
      <vt:lpstr>Somatostatin Receptor Scintigraphy (SRS)</vt:lpstr>
      <vt:lpstr>PowerPoint Presentation</vt:lpstr>
      <vt:lpstr>Krenning Scoring System of Uptake</vt:lpstr>
      <vt:lpstr>PowerPoint Presentation</vt:lpstr>
      <vt:lpstr>PowerPoint Presentation</vt:lpstr>
      <vt:lpstr>68Ga-DOTATATE PET – Approved by FDA in 2016</vt:lpstr>
      <vt:lpstr>Comparing 68Ga-DOTA-Tyr3-octreotide PET  versus Octreoscan and versus CT scan</vt:lpstr>
      <vt:lpstr>Conventional FDG-PET has a Limited Use in Low Grade NETs</vt:lpstr>
      <vt:lpstr>Potential Utility of for 68Ga-PET/CT in GEP-NETs</vt:lpstr>
      <vt:lpstr>Brief Review of SSA therapy</vt:lpstr>
      <vt:lpstr>Anti-proliferative Activity of Somatostatin Analogs Demonstrated by Prolongation of Progression</vt:lpstr>
      <vt:lpstr>Peptide Receptor Radionuclide Therapy (PRRT)</vt:lpstr>
      <vt:lpstr>PRRT</vt:lpstr>
      <vt:lpstr>PowerPoint Presentation</vt:lpstr>
      <vt:lpstr>Study Design</vt:lpstr>
      <vt:lpstr>Main Inclusion Criteria</vt:lpstr>
      <vt:lpstr>Population Characteristics at Enrolment </vt:lpstr>
      <vt:lpstr>Population Characteristics</vt:lpstr>
      <vt:lpstr>Study Outcome</vt:lpstr>
      <vt:lpstr>Objective Tumor Response Rate</vt:lpstr>
      <vt:lpstr>All Predefined Subgroups Benefited From PRRT</vt:lpstr>
      <vt:lpstr>177Lu-Dotatate Safety:   Serious Adverse Events </vt:lpstr>
      <vt:lpstr>Summary</vt:lpstr>
      <vt:lpstr>philipp@karmanos.org</vt:lpstr>
      <vt:lpstr>PowerPoint Presentation</vt:lpstr>
      <vt:lpstr>PowerPoint Presentation</vt:lpstr>
      <vt:lpstr>Somatostatin Receptors as Targets  for Treatment</vt:lpstr>
      <vt:lpstr>Lanreotide in Metastatic Enteropancreatic Neuroendocrine Tumors</vt:lpstr>
      <vt:lpstr>PowerPoint Presentation</vt:lpstr>
      <vt:lpstr>CLARINET: Study Design</vt:lpstr>
      <vt:lpstr>CLARINET: Baseline Characteristics </vt:lpstr>
      <vt:lpstr>CLARINET: Inclusion and Exclusion Criteria</vt:lpstr>
      <vt:lpstr>CLARINET: Primary Efficacy Endpoint (PFS)</vt:lpstr>
      <vt:lpstr>CLARINET: Primary Endpoint  Prespecified PFS Subanalyses – Tumor Location</vt:lpstr>
      <vt:lpstr>CLARINET: Primary Endpoint  Prespecified PFS Subanalyses – Tumor Grade</vt:lpstr>
      <vt:lpstr>CLARINET: Primary Endpoint  Prespecified PFS Subanalyses – Hepatic Tumor Load</vt:lpstr>
      <vt:lpstr>CLARINET: Secondary Endpoint  (Overall Survival)</vt:lpstr>
      <vt:lpstr>CLARINET: Primary Endpoint  Prespecified PFS Subanalyses</vt:lpstr>
      <vt:lpstr>CLARINET: Secondary Endpoint  Chromogranin A</vt:lpstr>
      <vt:lpstr>CLARINET: Safety – Any Adverse Event AEs Occurring in &gt;5% with Lanreotide (&gt;5% Higher or Double that of Placebo)</vt:lpstr>
      <vt:lpstr>Summary of CLARINET</vt:lpstr>
      <vt:lpstr>Comparison of CLARINET and PROMID</vt:lpstr>
      <vt:lpstr>SPINET: Phase III Trial of  Lanreotide in Lung NETs</vt:lpstr>
      <vt:lpstr>ELECT: Study Design1-3</vt:lpstr>
      <vt:lpstr>ELECT: Endpoints of Trial</vt:lpstr>
      <vt:lpstr>ELECT: Primary Endpoint</vt:lpstr>
      <vt:lpstr>SYMNET: Study Design</vt:lpstr>
      <vt:lpstr>SYMNET: Primary Endpoint (Satisfaction with Diarrhea Control)</vt:lpstr>
      <vt:lpstr>SYMNET: Other Endpoints  (GI Symptoms)</vt:lpstr>
      <vt:lpstr>SYMNET: Satisfaction with Flushing Control after Lanreotide Treatment</vt:lpstr>
      <vt:lpstr>REMINET: Ph II/III of Lanreotide vs. Placebo Maintenance in Patients with Duodeno-Pancreatic NETs After First-Line Treatment</vt:lpstr>
      <vt:lpstr>Is There a Role For Combination Therapies?</vt:lpstr>
      <vt:lpstr>PI3K/AKT/mTOR Pathway: Rationale</vt:lpstr>
      <vt:lpstr>PowerPoint Presentation</vt:lpstr>
      <vt:lpstr>Primary Endpoint: PFS by Central Review </vt:lpstr>
      <vt:lpstr>Role of Pasireotide plus Everolimus in pNETs</vt:lpstr>
      <vt:lpstr>SWOG-0518: Bevacizumab Did not Add Benefit!</vt:lpstr>
      <vt:lpstr>Combination: Biologic + Biologic Ph II Temsirolimus + Bevacizumab</vt:lpstr>
      <vt:lpstr>CALGB 80701: Role of Bevacizumab Plus Everolimus in pNETs</vt:lpstr>
      <vt:lpstr>PowerPoint Presentation</vt:lpstr>
      <vt:lpstr>Cytotoxic Combination Versus Single Agent</vt:lpstr>
      <vt:lpstr>Targeted Agents in Early Clinical Trials in NETs</vt:lpstr>
      <vt:lpstr>PowerPoint Presentation</vt:lpstr>
      <vt:lpstr>PowerPoint Presentation</vt:lpstr>
      <vt:lpstr>Case Study 1  Medical History</vt:lpstr>
      <vt:lpstr>PowerPoint Presentation</vt:lpstr>
      <vt:lpstr>Case Study 1  Question #1 </vt:lpstr>
      <vt:lpstr>Case Study 1  Diagnostic Test Results</vt:lpstr>
      <vt:lpstr> </vt:lpstr>
      <vt:lpstr>PowerPoint Presentation</vt:lpstr>
      <vt:lpstr> </vt:lpstr>
      <vt:lpstr>Case Study 1  Question #2 </vt:lpstr>
      <vt:lpstr>Case Study 1 Systemic Therapy</vt:lpstr>
      <vt:lpstr>Case Study 1  Question #3 </vt:lpstr>
      <vt:lpstr>Patient Had Surgery</vt:lpstr>
      <vt:lpstr>Surgical Pathology</vt:lpstr>
      <vt:lpstr>Three Years Later</vt:lpstr>
      <vt:lpstr>Case Study 1  Question #4 </vt:lpstr>
      <vt:lpstr>PowerPoint Presentation</vt:lpstr>
      <vt:lpstr>Case Study 2  Medical History</vt:lpstr>
      <vt:lpstr>Case Study 2  Initial Treatment</vt:lpstr>
      <vt:lpstr>Case Study 2  Initial Treatment</vt:lpstr>
      <vt:lpstr>Patient Had Surgery</vt:lpstr>
      <vt:lpstr>PowerPoint Presentation</vt:lpstr>
      <vt:lpstr>Case Study 2 Question #1 </vt:lpstr>
      <vt:lpstr>Case Study 2 Question #2 </vt:lpstr>
      <vt:lpstr>PowerPoint Presentation</vt:lpstr>
      <vt:lpstr>PowerPoint Presentation</vt:lpstr>
      <vt:lpstr>Case Study 3  Medical History</vt:lpstr>
      <vt:lpstr>Case Study 3  Medical History</vt:lpstr>
      <vt:lpstr>Case Study 3 Question #1 </vt:lpstr>
      <vt:lpstr>Case Study 3  Imaging Results</vt:lpstr>
      <vt:lpstr>Case Study 3 Question #2 </vt:lpstr>
      <vt:lpstr>Case Study 3 Diagnostic Results</vt:lpstr>
      <vt:lpstr>PowerPoint Presentation</vt:lpstr>
      <vt:lpstr>Case Study 3 Question #4 </vt:lpstr>
      <vt:lpstr>PowerPoint Presentation</vt:lpstr>
      <vt:lpstr>Case Study 4 Case of Non-Functional NET</vt:lpstr>
      <vt:lpstr>Case Study 4 Imaging</vt:lpstr>
      <vt:lpstr>PowerPoint Presentation</vt:lpstr>
      <vt:lpstr>Case Study 4 Two Years Later</vt:lpstr>
      <vt:lpstr>PowerPoint Presentation</vt:lpstr>
      <vt:lpstr>Case Study 4 Eleven Years Later</vt:lpstr>
      <vt:lpstr>Case Study #5</vt:lpstr>
      <vt:lpstr>Case Study 5 Pancreatic NET</vt:lpstr>
      <vt:lpstr>Pancreatic NET Imaging</vt:lpstr>
      <vt:lpstr>Pancreatic NET Imaging</vt:lpstr>
      <vt:lpstr>PowerPoint Presentation</vt:lpstr>
      <vt:lpstr>Pancreatic NET After Chemotherapy</vt:lpstr>
      <vt:lpstr>Pancreatic NET After Chemotherapy</vt:lpstr>
      <vt:lpstr>PowerPoint Presentation</vt:lpstr>
      <vt:lpstr>Pancreatic NET Observation</vt:lpstr>
      <vt:lpstr>PowerPoint Presentation</vt:lpstr>
      <vt:lpstr>PowerPoint Presentation</vt:lpstr>
      <vt:lpstr>Patient Course on CLARINET</vt:lpstr>
      <vt:lpstr>PowerPoint Presentation</vt:lpstr>
      <vt:lpstr>Pancreatic NET 7-Year Journey and Continuing</vt:lpstr>
    </vt:vector>
  </TitlesOfParts>
  <Company>RPSLMC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Practice Nursing in Acute and Critical Care Environments: National ACNP Study</dc:title>
  <dc:creator>RUSHISD</dc:creator>
  <cp:lastModifiedBy>Milo Falcon</cp:lastModifiedBy>
  <cp:revision>1285</cp:revision>
  <cp:lastPrinted>2015-03-20T06:09:23Z</cp:lastPrinted>
  <dcterms:created xsi:type="dcterms:W3CDTF">2012-09-25T14:17:33Z</dcterms:created>
  <dcterms:modified xsi:type="dcterms:W3CDTF">2017-04-11T18:18:53Z</dcterms:modified>
</cp:coreProperties>
</file>